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30" r:id="rId3"/>
    <p:sldId id="380" r:id="rId4"/>
    <p:sldId id="359" r:id="rId5"/>
    <p:sldId id="360" r:id="rId6"/>
    <p:sldId id="370" r:id="rId7"/>
    <p:sldId id="368" r:id="rId8"/>
    <p:sldId id="391" r:id="rId9"/>
    <p:sldId id="393" r:id="rId10"/>
    <p:sldId id="383" r:id="rId11"/>
    <p:sldId id="411" r:id="rId12"/>
    <p:sldId id="394" r:id="rId13"/>
    <p:sldId id="415" r:id="rId14"/>
    <p:sldId id="309" r:id="rId15"/>
    <p:sldId id="413" r:id="rId16"/>
    <p:sldId id="416" r:id="rId17"/>
    <p:sldId id="418" r:id="rId18"/>
    <p:sldId id="348" r:id="rId19"/>
    <p:sldId id="316" r:id="rId20"/>
    <p:sldId id="349" r:id="rId21"/>
    <p:sldId id="317" r:id="rId22"/>
    <p:sldId id="319" r:id="rId23"/>
    <p:sldId id="421" r:id="rId24"/>
    <p:sldId id="318" r:id="rId25"/>
    <p:sldId id="351" r:id="rId26"/>
    <p:sldId id="377" r:id="rId27"/>
    <p:sldId id="378" r:id="rId28"/>
    <p:sldId id="291" r:id="rId2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7" autoAdjust="0"/>
    <p:restoredTop sz="94660"/>
  </p:normalViewPr>
  <p:slideViewPr>
    <p:cSldViewPr>
      <p:cViewPr>
        <p:scale>
          <a:sx n="130" d="100"/>
          <a:sy n="130" d="100"/>
        </p:scale>
        <p:origin x="672" y="17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31699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289318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94510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158352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181566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426422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137278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385910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166196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156801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5C6DE-D2DB-47A1-8C35-E6D856360E2C}" type="datetimeFigureOut">
              <a:rPr lang="he-IL" smtClean="0"/>
              <a:t>כ'/אייר/תשפ"ד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96AB494-999F-41DD-ACE9-52EF1628870D}" type="slidenum">
              <a:rPr lang="he-IL" smtClean="0"/>
              <a:t>‹#›</a:t>
            </a:fld>
            <a:endParaRPr lang="he-IL"/>
          </a:p>
        </p:txBody>
      </p:sp>
    </p:spTree>
    <p:extLst>
      <p:ext uri="{BB962C8B-B14F-4D97-AF65-F5344CB8AC3E}">
        <p14:creationId xmlns:p14="http://schemas.microsoft.com/office/powerpoint/2010/main" val="425465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15C6DE-D2DB-47A1-8C35-E6D856360E2C}" type="datetimeFigureOut">
              <a:rPr lang="he-IL" smtClean="0"/>
              <a:t>כ'/אייר/תשפ"ד</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6AB494-999F-41DD-ACE9-52EF1628870D}" type="slidenum">
              <a:rPr lang="he-IL" smtClean="0"/>
              <a:t>‹#›</a:t>
            </a:fld>
            <a:endParaRPr lang="he-IL"/>
          </a:p>
        </p:txBody>
      </p:sp>
    </p:spTree>
    <p:extLst>
      <p:ext uri="{BB962C8B-B14F-4D97-AF65-F5344CB8AC3E}">
        <p14:creationId xmlns:p14="http://schemas.microsoft.com/office/powerpoint/2010/main" val="133129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non.moalem@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2232248"/>
          </a:xfrm>
        </p:spPr>
        <p:txBody>
          <a:bodyPr>
            <a:normAutofit/>
          </a:bodyPr>
          <a:lstStyle/>
          <a:p>
            <a:r>
              <a:rPr lang="en-US" b="1" dirty="0"/>
              <a:t>Dirac Like Quantum Equation for Free Particles of Any Spin in a Global </a:t>
            </a:r>
            <a:r>
              <a:rPr lang="en-US" b="1" dirty="0" smtClean="0"/>
              <a:t>Space-time</a:t>
            </a:r>
            <a:endParaRPr lang="en-US" dirty="0"/>
          </a:p>
        </p:txBody>
      </p:sp>
      <p:sp>
        <p:nvSpPr>
          <p:cNvPr id="3" name="Subtitle 2"/>
          <p:cNvSpPr>
            <a:spLocks noGrp="1"/>
          </p:cNvSpPr>
          <p:nvPr>
            <p:ph type="subTitle" idx="1"/>
          </p:nvPr>
        </p:nvSpPr>
        <p:spPr>
          <a:xfrm>
            <a:off x="1403648" y="3573016"/>
            <a:ext cx="6408712" cy="2088232"/>
          </a:xfrm>
        </p:spPr>
        <p:txBody>
          <a:bodyPr>
            <a:normAutofit fontScale="25000" lnSpcReduction="20000"/>
          </a:bodyPr>
          <a:lstStyle/>
          <a:p>
            <a:r>
              <a:rPr lang="en-US" sz="9600" dirty="0" smtClean="0">
                <a:solidFill>
                  <a:schemeClr val="tx1"/>
                </a:solidFill>
              </a:rPr>
              <a:t>Amnon Moalem</a:t>
            </a:r>
          </a:p>
          <a:p>
            <a:r>
              <a:rPr lang="en-US" sz="9600" dirty="0" smtClean="0">
                <a:solidFill>
                  <a:schemeClr val="tx1"/>
                </a:solidFill>
              </a:rPr>
              <a:t>Ben </a:t>
            </a:r>
            <a:r>
              <a:rPr lang="en-US" sz="9600" dirty="0" err="1" smtClean="0">
                <a:solidFill>
                  <a:schemeClr val="tx1"/>
                </a:solidFill>
              </a:rPr>
              <a:t>Gurion</a:t>
            </a:r>
            <a:r>
              <a:rPr lang="en-US" sz="9600" dirty="0" smtClean="0">
                <a:solidFill>
                  <a:schemeClr val="tx1"/>
                </a:solidFill>
              </a:rPr>
              <a:t> University Of The Negev</a:t>
            </a:r>
          </a:p>
          <a:p>
            <a:r>
              <a:rPr lang="en-US" sz="9600" dirty="0">
                <a:solidFill>
                  <a:schemeClr val="tx1"/>
                </a:solidFill>
              </a:rPr>
              <a:t>Beer </a:t>
            </a:r>
            <a:r>
              <a:rPr lang="en-US" sz="9600" dirty="0" err="1">
                <a:solidFill>
                  <a:schemeClr val="tx1"/>
                </a:solidFill>
              </a:rPr>
              <a:t>Sheva</a:t>
            </a:r>
            <a:r>
              <a:rPr lang="en-US" sz="9600" dirty="0">
                <a:solidFill>
                  <a:schemeClr val="tx1"/>
                </a:solidFill>
              </a:rPr>
              <a:t>, </a:t>
            </a:r>
            <a:r>
              <a:rPr lang="en-US" sz="9600" dirty="0" smtClean="0">
                <a:solidFill>
                  <a:schemeClr val="tx1"/>
                </a:solidFill>
              </a:rPr>
              <a:t>Israel</a:t>
            </a:r>
          </a:p>
          <a:p>
            <a:endParaRPr lang="he-IL" sz="9600" dirty="0"/>
          </a:p>
          <a:p>
            <a:endParaRPr lang="he-IL" sz="2200" dirty="0" smtClean="0"/>
          </a:p>
          <a:p>
            <a:pPr rtl="0"/>
            <a:r>
              <a:rPr lang="en-US" sz="7200" dirty="0" smtClean="0">
                <a:hlinkClick r:id="rId2"/>
              </a:rPr>
              <a:t>Amnon.moalem@gmail.com</a:t>
            </a:r>
            <a:endParaRPr lang="en-US" sz="7200" dirty="0" smtClean="0"/>
          </a:p>
          <a:p>
            <a:endParaRPr lang="he-IL" dirty="0"/>
          </a:p>
        </p:txBody>
      </p:sp>
      <p:sp>
        <p:nvSpPr>
          <p:cNvPr id="4" name="TextBox 3"/>
          <p:cNvSpPr txBox="1"/>
          <p:nvPr/>
        </p:nvSpPr>
        <p:spPr>
          <a:xfrm>
            <a:off x="4572000" y="6165304"/>
            <a:ext cx="3523928" cy="369332"/>
          </a:xfrm>
          <a:prstGeom prst="rect">
            <a:avLst/>
          </a:prstGeom>
          <a:noFill/>
        </p:spPr>
        <p:txBody>
          <a:bodyPr wrap="square" rtlCol="1">
            <a:spAutoFit/>
          </a:bodyPr>
          <a:lstStyle/>
          <a:p>
            <a:r>
              <a:rPr lang="en-US" dirty="0" smtClean="0"/>
              <a:t>IARD, Espoo, Finland, </a:t>
            </a:r>
            <a:r>
              <a:rPr lang="en-US" dirty="0" smtClean="0"/>
              <a:t>2-6 </a:t>
            </a:r>
            <a:r>
              <a:rPr lang="en-US" dirty="0" smtClean="0"/>
              <a:t>June 2024</a:t>
            </a:r>
            <a:endParaRPr lang="he-IL" dirty="0"/>
          </a:p>
        </p:txBody>
      </p:sp>
    </p:spTree>
    <p:extLst>
      <p:ext uri="{BB962C8B-B14F-4D97-AF65-F5344CB8AC3E}">
        <p14:creationId xmlns:p14="http://schemas.microsoft.com/office/powerpoint/2010/main" val="1858133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Title 1"/>
              <p:cNvSpPr txBox="1">
                <a:spLocks/>
              </p:cNvSpPr>
              <p:nvPr/>
            </p:nvSpPr>
            <p:spPr>
              <a:xfrm>
                <a:off x="505360" y="548679"/>
                <a:ext cx="8229600" cy="619268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tx2"/>
                    </a:solidFill>
                  </a:rPr>
                  <a:t> </a:t>
                </a:r>
                <a:r>
                  <a:rPr lang="en-US" sz="2400" u="sng" dirty="0" smtClean="0">
                    <a:solidFill>
                      <a:schemeClr val="tx2"/>
                    </a:solidFill>
                  </a:rPr>
                  <a:t>Quantum Equation Of Any Spin- Global ST</a:t>
                </a:r>
                <a:r>
                  <a:rPr lang="en-US" sz="2400" dirty="0" smtClean="0">
                    <a:solidFill>
                      <a:schemeClr val="tx2"/>
                    </a:solidFill>
                  </a:rPr>
                  <a:t>:</a:t>
                </a:r>
                <a:endParaRPr lang="en-US" sz="2400" i="1" dirty="0" smtClean="0">
                  <a:solidFill>
                    <a:schemeClr val="tx2"/>
                  </a:solidFill>
                  <a:latin typeface="Cambria Math" panose="02040503050406030204" pitchFamily="18" charset="0"/>
                </a:endParaRPr>
              </a:p>
              <a:p>
                <a:pPr algn="r"/>
                <a14:m>
                  <m:oMath xmlns:m="http://schemas.openxmlformats.org/officeDocument/2006/math">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a:rPr lang="el-GR" sz="2400" i="1">
                            <a:solidFill>
                              <a:srgbClr val="C00000"/>
                            </a:solidFill>
                            <a:latin typeface="Cambria Math"/>
                          </a:rPr>
                          <m:t>𝜇</m:t>
                        </m:r>
                      </m:sub>
                    </m:sSub>
                    <m:d>
                      <m:dPr>
                        <m:ctrlPr>
                          <a:rPr lang="en-US"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r>
                          <a:rPr lang="el-GR" sz="2400" i="1">
                            <a:solidFill>
                              <a:srgbClr val="C00000"/>
                            </a:solidFill>
                            <a:latin typeface="Cambria Math"/>
                          </a:rPr>
                          <m:t>𝛷</m:t>
                        </m:r>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r>
                      <a:rPr lang="el-GR" sz="2400" i="1">
                        <a:solidFill>
                          <a:srgbClr val="C00000"/>
                        </a:solidFill>
                        <a:latin typeface="Cambria Math"/>
                      </a:rPr>
                      <m:t>𝛷</m:t>
                    </m:r>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𝑏</m:t>
                        </m:r>
                      </m:sub>
                      <m:sup>
                        <m:r>
                          <a:rPr lang="el-GR" sz="2400" i="1">
                            <a:solidFill>
                              <a:srgbClr val="C00000"/>
                            </a:solidFill>
                            <a:latin typeface="Cambria Math"/>
                          </a:rPr>
                          <m:t>𝜎</m:t>
                        </m:r>
                      </m:sup>
                    </m:sSubSup>
                    <m:r>
                      <a:rPr lang="el-GR" sz="2400" i="1">
                        <a:solidFill>
                          <a:srgbClr val="C00000"/>
                        </a:solidFill>
                        <a:latin typeface="Cambria Math"/>
                      </a:rPr>
                      <m:t>𝛷</m:t>
                    </m:r>
                  </m:oMath>
                </a14:m>
                <a:r>
                  <a:rPr lang="en-US" sz="2400" dirty="0" smtClean="0">
                    <a:solidFill>
                      <a:srgbClr val="7030A0"/>
                    </a:solidFill>
                    <a:latin typeface="Cambria Math"/>
                  </a:rPr>
                  <a:t>              (d)</a:t>
                </a:r>
                <a:endParaRPr lang="en-US" sz="1800" u="sng" dirty="0" smtClean="0"/>
              </a:p>
              <a:p>
                <a:pPr algn="l"/>
                <a:r>
                  <a:rPr lang="en-US" sz="1800" u="sng" dirty="0" smtClean="0"/>
                  <a:t>Comments</a:t>
                </a:r>
                <a:r>
                  <a:rPr lang="en-US" sz="1800" u="sng" dirty="0" smtClean="0"/>
                  <a:t>:</a:t>
                </a:r>
              </a:p>
              <a:p>
                <a:pPr algn="l"/>
                <a:endParaRPr lang="en-US" sz="1800" dirty="0" smtClean="0"/>
              </a:p>
              <a:p>
                <a:pPr algn="l"/>
                <a:r>
                  <a:rPr lang="en-US" sz="1600" dirty="0" smtClean="0"/>
                  <a:t>1. In </a:t>
                </a:r>
                <a:r>
                  <a:rPr lang="en-US" sz="1600" dirty="0" err="1" smtClean="0"/>
                  <a:t>Minkowski</a:t>
                </a:r>
                <a:r>
                  <a:rPr lang="en-US" sz="1600" dirty="0" smtClean="0"/>
                  <a:t> ST - All terms on the </a:t>
                </a:r>
                <a:r>
                  <a:rPr lang="en-US" sz="1600" i="1" dirty="0" err="1" smtClean="0"/>
                  <a:t>r.h.s</a:t>
                </a:r>
                <a:r>
                  <a:rPr lang="en-US" sz="1600" dirty="0" smtClean="0"/>
                  <a:t> </a:t>
                </a:r>
                <a:r>
                  <a:rPr lang="en-US" sz="1600" dirty="0" smtClean="0"/>
                  <a:t>vanish, non-diagonal </a:t>
                </a:r>
                <a:r>
                  <a:rPr lang="en-US" sz="1600" dirty="0" err="1" smtClean="0"/>
                  <a:t>vierbeins</a:t>
                </a:r>
                <a:r>
                  <a:rPr lang="en-US" sz="1600" dirty="0" smtClean="0"/>
                  <a:t> so that,</a:t>
                </a:r>
                <a:endParaRPr lang="en-US" sz="1800" dirty="0" smtClean="0"/>
              </a:p>
              <a:p>
                <a:pPr algn="l"/>
                <a14:m>
                  <m:oMathPara xmlns:m="http://schemas.openxmlformats.org/officeDocument/2006/math">
                    <m:oMathParaPr>
                      <m:jc m:val="centerGroup"/>
                    </m:oMathParaPr>
                    <m:oMath xmlns:m="http://schemas.openxmlformats.org/officeDocument/2006/math">
                      <m:sSup>
                        <m:sSupPr>
                          <m:ctrlPr>
                            <a:rPr lang="el-GR" sz="1800" i="1">
                              <a:solidFill>
                                <a:srgbClr val="C00000"/>
                              </a:solidFill>
                              <a:latin typeface="Cambria Math" panose="02040503050406030204" pitchFamily="18" charset="0"/>
                            </a:rPr>
                          </m:ctrlPr>
                        </m:sSupPr>
                        <m:e>
                          <m:r>
                            <a:rPr lang="el-GR" sz="1800" i="1">
                              <a:solidFill>
                                <a:srgbClr val="C00000"/>
                              </a:solidFill>
                              <a:latin typeface="Cambria Math"/>
                            </a:rPr>
                            <m:t>𝛾</m:t>
                          </m:r>
                        </m:e>
                        <m:sup>
                          <m:r>
                            <a:rPr lang="en-US" sz="1800" i="1">
                              <a:solidFill>
                                <a:srgbClr val="C00000"/>
                              </a:solidFill>
                              <a:latin typeface="Cambria Math" panose="02040503050406030204" pitchFamily="18" charset="0"/>
                            </a:rPr>
                            <m:t>0</m:t>
                          </m:r>
                        </m:sup>
                      </m:sSup>
                      <m:sSub>
                        <m:sSubPr>
                          <m:ctrlPr>
                            <a:rPr lang="el-GR" sz="1800" i="1">
                              <a:solidFill>
                                <a:srgbClr val="C00000"/>
                              </a:solidFill>
                              <a:latin typeface="Cambria Math" panose="02040503050406030204" pitchFamily="18" charset="0"/>
                            </a:rPr>
                          </m:ctrlPr>
                        </m:sSubPr>
                        <m:e>
                          <m:r>
                            <a:rPr lang="el-GR" sz="1800" i="1">
                              <a:solidFill>
                                <a:srgbClr val="C00000"/>
                              </a:solidFill>
                              <a:latin typeface="Cambria Math"/>
                              <a:ea typeface="Cambria Math"/>
                            </a:rPr>
                            <m:t>𝜕</m:t>
                          </m:r>
                        </m:e>
                        <m:sub>
                          <m:r>
                            <a:rPr lang="en-US" sz="1800" i="1">
                              <a:solidFill>
                                <a:srgbClr val="C00000"/>
                              </a:solidFill>
                              <a:latin typeface="Cambria Math" panose="02040503050406030204" pitchFamily="18" charset="0"/>
                            </a:rPr>
                            <m:t>𝑡</m:t>
                          </m:r>
                        </m:sub>
                      </m:sSub>
                      <m:d>
                        <m:dPr>
                          <m:ctrlPr>
                            <a:rPr lang="en-US" sz="1800" i="1">
                              <a:solidFill>
                                <a:srgbClr val="C00000"/>
                              </a:solidFill>
                              <a:latin typeface="Cambria Math" panose="02040503050406030204" pitchFamily="18" charset="0"/>
                            </a:rPr>
                          </m:ctrlPr>
                        </m:dPr>
                        <m:e>
                          <m:r>
                            <a:rPr lang="el-GR" sz="1800" i="1">
                              <a:solidFill>
                                <a:srgbClr val="C00000"/>
                              </a:solidFill>
                              <a:latin typeface="Cambria Math"/>
                            </a:rPr>
                            <m:t>𝛷</m:t>
                          </m:r>
                        </m:e>
                      </m:d>
                      <m:r>
                        <a:rPr lang="en-US" sz="1800" i="1">
                          <a:solidFill>
                            <a:srgbClr val="C00000"/>
                          </a:solidFill>
                          <a:latin typeface="Cambria Math" panose="02040503050406030204" pitchFamily="18" charset="0"/>
                        </a:rPr>
                        <m:t>=</m:t>
                      </m:r>
                      <m:sSup>
                        <m:sSupPr>
                          <m:ctrlPr>
                            <a:rPr lang="el-GR"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m:t>
                          </m:r>
                          <m:r>
                            <a:rPr lang="el-GR" sz="1800" i="1">
                              <a:solidFill>
                                <a:srgbClr val="C00000"/>
                              </a:solidFill>
                              <a:latin typeface="Cambria Math"/>
                            </a:rPr>
                            <m:t>𝛾</m:t>
                          </m:r>
                        </m:e>
                        <m:sup>
                          <m:r>
                            <a:rPr lang="en-US" sz="1800" i="1">
                              <a:solidFill>
                                <a:srgbClr val="C00000"/>
                              </a:solidFill>
                              <a:latin typeface="Cambria Math" panose="02040503050406030204" pitchFamily="18" charset="0"/>
                            </a:rPr>
                            <m:t>𝑟</m:t>
                          </m:r>
                        </m:sup>
                      </m:sSup>
                      <m:sSub>
                        <m:sSubPr>
                          <m:ctrlPr>
                            <a:rPr lang="el-GR" sz="1800" i="1">
                              <a:solidFill>
                                <a:srgbClr val="C00000"/>
                              </a:solidFill>
                              <a:latin typeface="Cambria Math" panose="02040503050406030204" pitchFamily="18" charset="0"/>
                            </a:rPr>
                          </m:ctrlPr>
                        </m:sSubPr>
                        <m:e>
                          <m:r>
                            <a:rPr lang="el-GR" sz="1800" i="1">
                              <a:solidFill>
                                <a:srgbClr val="C00000"/>
                              </a:solidFill>
                              <a:latin typeface="Cambria Math"/>
                              <a:ea typeface="Cambria Math"/>
                            </a:rPr>
                            <m:t>𝜕</m:t>
                          </m:r>
                        </m:e>
                        <m:sub>
                          <m:r>
                            <a:rPr lang="en-US" sz="1800" i="1">
                              <a:solidFill>
                                <a:srgbClr val="C00000"/>
                              </a:solidFill>
                              <a:latin typeface="Cambria Math" panose="02040503050406030204" pitchFamily="18" charset="0"/>
                            </a:rPr>
                            <m:t>𝑟</m:t>
                          </m:r>
                        </m:sub>
                      </m:sSub>
                      <m:r>
                        <a:rPr lang="en-US" sz="1800" i="1">
                          <a:solidFill>
                            <a:srgbClr val="C00000"/>
                          </a:solidFill>
                          <a:latin typeface="Cambria Math" panose="02040503050406030204" pitchFamily="18" charset="0"/>
                        </a:rPr>
                        <m:t>+</m:t>
                      </m:r>
                      <m:sSup>
                        <m:sSupPr>
                          <m:ctrlPr>
                            <a:rPr lang="el-GR" sz="1800" i="1">
                              <a:solidFill>
                                <a:srgbClr val="C00000"/>
                              </a:solidFill>
                              <a:latin typeface="Cambria Math" panose="02040503050406030204" pitchFamily="18" charset="0"/>
                            </a:rPr>
                          </m:ctrlPr>
                        </m:sSupPr>
                        <m:e>
                          <m:r>
                            <a:rPr lang="el-GR" sz="1800" i="1">
                              <a:solidFill>
                                <a:srgbClr val="C00000"/>
                              </a:solidFill>
                              <a:latin typeface="Cambria Math"/>
                            </a:rPr>
                            <m:t>𝛾</m:t>
                          </m:r>
                        </m:e>
                        <m:sup>
                          <m:r>
                            <m:rPr>
                              <m:sty m:val="p"/>
                            </m:rPr>
                            <a:rPr lang="el-GR" sz="1800" i="1">
                              <a:solidFill>
                                <a:srgbClr val="C00000"/>
                              </a:solidFill>
                              <a:latin typeface="Cambria Math" panose="02040503050406030204" pitchFamily="18" charset="0"/>
                            </a:rPr>
                            <m:t>ϑ</m:t>
                          </m:r>
                        </m:sup>
                      </m:sSup>
                      <m:sSub>
                        <m:sSubPr>
                          <m:ctrlPr>
                            <a:rPr lang="el-GR" sz="1800" i="1">
                              <a:solidFill>
                                <a:srgbClr val="C00000"/>
                              </a:solidFill>
                              <a:latin typeface="Cambria Math" panose="02040503050406030204" pitchFamily="18" charset="0"/>
                            </a:rPr>
                          </m:ctrlPr>
                        </m:sSubPr>
                        <m:e>
                          <m:r>
                            <a:rPr lang="el-GR" sz="1800" i="1">
                              <a:solidFill>
                                <a:srgbClr val="C00000"/>
                              </a:solidFill>
                              <a:latin typeface="Cambria Math"/>
                              <a:ea typeface="Cambria Math"/>
                            </a:rPr>
                            <m:t>𝜕</m:t>
                          </m:r>
                        </m:e>
                        <m:sub>
                          <m:r>
                            <m:rPr>
                              <m:sty m:val="p"/>
                            </m:rPr>
                            <a:rPr lang="el-GR" sz="1800" i="1">
                              <a:solidFill>
                                <a:srgbClr val="C00000"/>
                              </a:solidFill>
                              <a:latin typeface="Cambria Math" panose="02040503050406030204" pitchFamily="18" charset="0"/>
                            </a:rPr>
                            <m:t>ϑ</m:t>
                          </m:r>
                        </m:sub>
                      </m:sSub>
                      <m:r>
                        <a:rPr lang="en-US" sz="1800" i="1">
                          <a:solidFill>
                            <a:srgbClr val="C00000"/>
                          </a:solidFill>
                          <a:latin typeface="Cambria Math" panose="02040503050406030204" pitchFamily="18" charset="0"/>
                        </a:rPr>
                        <m:t>+</m:t>
                      </m:r>
                      <m:sSup>
                        <m:sSupPr>
                          <m:ctrlPr>
                            <a:rPr lang="el-GR" sz="1800" i="1">
                              <a:solidFill>
                                <a:srgbClr val="C00000"/>
                              </a:solidFill>
                              <a:latin typeface="Cambria Math" panose="02040503050406030204" pitchFamily="18" charset="0"/>
                            </a:rPr>
                          </m:ctrlPr>
                        </m:sSupPr>
                        <m:e>
                          <m:r>
                            <a:rPr lang="el-GR" sz="1800" i="1">
                              <a:solidFill>
                                <a:srgbClr val="C00000"/>
                              </a:solidFill>
                              <a:latin typeface="Cambria Math"/>
                            </a:rPr>
                            <m:t>𝛾</m:t>
                          </m:r>
                        </m:e>
                        <m:sup>
                          <m:r>
                            <m:rPr>
                              <m:sty m:val="p"/>
                            </m:rPr>
                            <a:rPr lang="el-GR" sz="1800" i="1">
                              <a:solidFill>
                                <a:srgbClr val="C00000"/>
                              </a:solidFill>
                              <a:latin typeface="Cambria Math" panose="02040503050406030204" pitchFamily="18" charset="0"/>
                            </a:rPr>
                            <m:t>φ</m:t>
                          </m:r>
                        </m:sup>
                      </m:sSup>
                      <m:sSub>
                        <m:sSubPr>
                          <m:ctrlPr>
                            <a:rPr lang="el-GR" sz="1800" i="1">
                              <a:solidFill>
                                <a:srgbClr val="C00000"/>
                              </a:solidFill>
                              <a:latin typeface="Cambria Math" panose="02040503050406030204" pitchFamily="18" charset="0"/>
                            </a:rPr>
                          </m:ctrlPr>
                        </m:sSubPr>
                        <m:e>
                          <m:r>
                            <a:rPr lang="el-GR" sz="1800" i="1">
                              <a:solidFill>
                                <a:srgbClr val="C00000"/>
                              </a:solidFill>
                              <a:latin typeface="Cambria Math"/>
                              <a:ea typeface="Cambria Math"/>
                            </a:rPr>
                            <m:t>𝜕</m:t>
                          </m:r>
                        </m:e>
                        <m:sub>
                          <m:r>
                            <m:rPr>
                              <m:sty m:val="p"/>
                            </m:rPr>
                            <a:rPr lang="el-GR" sz="1800" i="1">
                              <a:solidFill>
                                <a:srgbClr val="C00000"/>
                              </a:solidFill>
                              <a:latin typeface="Cambria Math" panose="02040503050406030204" pitchFamily="18" charset="0"/>
                            </a:rPr>
                            <m:t>φ</m:t>
                          </m:r>
                        </m:sub>
                      </m:sSub>
                      <m:r>
                        <a:rPr lang="en-US" sz="1800" i="1">
                          <a:solidFill>
                            <a:srgbClr val="C00000"/>
                          </a:solidFill>
                          <a:latin typeface="Cambria Math" panose="02040503050406030204" pitchFamily="18" charset="0"/>
                        </a:rPr>
                        <m:t>+</m:t>
                      </m:r>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a:rPr>
                            <m:t>𝑎</m:t>
                          </m:r>
                        </m:sub>
                        <m:sup>
                          <m:r>
                            <a:rPr lang="en-US" sz="1800" i="1">
                              <a:solidFill>
                                <a:srgbClr val="C00000"/>
                              </a:solidFill>
                              <a:latin typeface="Cambria Math" panose="02040503050406030204" pitchFamily="18" charset="0"/>
                            </a:rPr>
                            <m:t>0</m:t>
                          </m:r>
                        </m:sup>
                      </m:sSubSup>
                      <m:sSup>
                        <m:sSupPr>
                          <m:ctrlPr>
                            <a:rPr lang="el-GR" sz="1800" i="1">
                              <a:solidFill>
                                <a:srgbClr val="C00000"/>
                              </a:solidFill>
                              <a:latin typeface="Cambria Math" panose="02040503050406030204" pitchFamily="18" charset="0"/>
                            </a:rPr>
                          </m:ctrlPr>
                        </m:sSupPr>
                        <m:e>
                          <m:r>
                            <a:rPr lang="el-GR" sz="1800" i="1">
                              <a:solidFill>
                                <a:srgbClr val="C00000"/>
                              </a:solidFill>
                              <a:latin typeface="Cambria Math"/>
                            </a:rPr>
                            <m:t>𝛾</m:t>
                          </m:r>
                        </m:e>
                        <m:sup>
                          <m:r>
                            <a:rPr lang="en-US" sz="1800" i="1">
                              <a:solidFill>
                                <a:srgbClr val="C00000"/>
                              </a:solidFill>
                              <a:latin typeface="Cambria Math"/>
                            </a:rPr>
                            <m:t>𝑎</m:t>
                          </m:r>
                        </m:sup>
                      </m:sSup>
                      <m:r>
                        <a:rPr lang="en-US" sz="1800" i="1">
                          <a:solidFill>
                            <a:srgbClr val="C00000"/>
                          </a:solidFill>
                          <a:latin typeface="Cambria Math" panose="02040503050406030204" pitchFamily="18" charset="0"/>
                        </a:rPr>
                        <m:t>𝛽</m:t>
                      </m:r>
                      <m:r>
                        <a:rPr lang="en-US" sz="1800" i="1">
                          <a:solidFill>
                            <a:srgbClr val="C00000"/>
                          </a:solidFill>
                          <a:latin typeface="Cambria Math" panose="02040503050406030204" pitchFamily="18" charset="0"/>
                        </a:rPr>
                        <m:t>𝑀</m:t>
                      </m:r>
                      <m:r>
                        <a:rPr lang="en-US" sz="1800" i="1">
                          <a:solidFill>
                            <a:srgbClr val="C00000"/>
                          </a:solidFill>
                          <a:latin typeface="Cambria Math" panose="02040503050406030204" pitchFamily="18" charset="0"/>
                        </a:rPr>
                        <m:t>]</m:t>
                      </m:r>
                      <m:r>
                        <a:rPr lang="el-GR" sz="1800" i="1">
                          <a:solidFill>
                            <a:srgbClr val="C00000"/>
                          </a:solidFill>
                          <a:latin typeface="Cambria Math"/>
                        </a:rPr>
                        <m:t>𝛷</m:t>
                      </m:r>
                    </m:oMath>
                  </m:oMathPara>
                </a14:m>
                <a:endParaRPr lang="en-US" sz="1800" dirty="0"/>
              </a:p>
              <a:p>
                <a:pPr algn="l"/>
                <a:endParaRPr lang="en-US" sz="1800" dirty="0"/>
              </a:p>
              <a:p>
                <a:pPr algn="l"/>
                <a:r>
                  <a:rPr lang="en-US" sz="1600" dirty="0" smtClean="0"/>
                  <a:t>2. </a:t>
                </a:r>
                <a:r>
                  <a:rPr lang="en-GB" sz="1600" dirty="0"/>
                  <a:t>Symmetries of a </a:t>
                </a:r>
                <a:r>
                  <a:rPr lang="en-GB" sz="1600" dirty="0" smtClean="0"/>
                  <a:t>ST’s </a:t>
                </a:r>
                <a:r>
                  <a:rPr lang="en-GB" sz="1600" dirty="0"/>
                  <a:t>are encoded in the spin connection and the </a:t>
                </a:r>
                <a:r>
                  <a:rPr lang="en-GB" sz="1600" dirty="0" err="1" smtClean="0"/>
                  <a:t>vierbeins</a:t>
                </a:r>
                <a:r>
                  <a:rPr lang="en-GB" sz="1600" dirty="0" smtClean="0"/>
                  <a:t> and the </a:t>
                </a:r>
                <a:r>
                  <a:rPr lang="en-GB" sz="1600" dirty="0"/>
                  <a:t>very specific nature of the axially symmetric solutions of the Einstein's equation restricts the form of the </a:t>
                </a:r>
                <a:r>
                  <a:rPr lang="en-GB" sz="1600" dirty="0" err="1" smtClean="0"/>
                  <a:t>vierbeins</a:t>
                </a:r>
                <a:r>
                  <a:rPr lang="en-GB" sz="1600" dirty="0" smtClean="0"/>
                  <a:t>,</a:t>
                </a:r>
                <a:endParaRPr lang="en-GB" sz="1600" dirty="0" smtClean="0"/>
              </a:p>
              <a:p>
                <a:pPr algn="l"/>
                <a:endParaRPr lang="en-GB" sz="1600" dirty="0" smtClean="0"/>
              </a:p>
              <a:p>
                <a14:m>
                  <m:oMath xmlns:m="http://schemas.openxmlformats.org/officeDocument/2006/math">
                    <m:sSubSup>
                      <m:sSubSupPr>
                        <m:ctrlPr>
                          <a:rPr lang="el-GR" sz="1800" i="1">
                            <a:solidFill>
                              <a:srgbClr val="C00000"/>
                            </a:solidFill>
                            <a:latin typeface="Cambria Math" panose="02040503050406030204" pitchFamily="18" charset="0"/>
                          </a:rPr>
                        </m:ctrlPr>
                      </m:sSubSupPr>
                      <m:e>
                        <m:r>
                          <a:rPr lang="en-GB" sz="1800" i="1">
                            <a:solidFill>
                              <a:srgbClr val="C00000"/>
                            </a:solidFill>
                            <a:latin typeface="Cambria Math" panose="02040503050406030204" pitchFamily="18" charset="0"/>
                          </a:rPr>
                          <m:t>𝐸</m:t>
                        </m:r>
                      </m:e>
                      <m:sub>
                        <m:r>
                          <a:rPr lang="el-GR" sz="1800" i="1">
                            <a:solidFill>
                              <a:srgbClr val="C00000"/>
                            </a:solidFill>
                            <a:latin typeface="Cambria Math"/>
                          </a:rPr>
                          <m:t>𝜇</m:t>
                        </m:r>
                      </m:sub>
                      <m:sup>
                        <m:r>
                          <a:rPr lang="en-GB" sz="1800" i="1">
                            <a:solidFill>
                              <a:srgbClr val="C00000"/>
                            </a:solidFill>
                            <a:latin typeface="Cambria Math" panose="02040503050406030204" pitchFamily="18" charset="0"/>
                          </a:rPr>
                          <m:t>𝑎</m:t>
                        </m:r>
                      </m:sup>
                    </m:sSubSup>
                    <m:d>
                      <m:dPr>
                        <m:ctrlPr>
                          <a:rPr lang="en-US" sz="1800" i="1">
                            <a:solidFill>
                              <a:srgbClr val="C00000"/>
                            </a:solidFill>
                            <a:latin typeface="Cambria Math" panose="02040503050406030204" pitchFamily="18" charset="0"/>
                          </a:rPr>
                        </m:ctrlPr>
                      </m:dPr>
                      <m:e>
                        <m:sSup>
                          <m:sSupPr>
                            <m:ctrlPr>
                              <a:rPr lang="en-US" sz="1800" i="1">
                                <a:solidFill>
                                  <a:srgbClr val="C00000"/>
                                </a:solidFill>
                                <a:latin typeface="Cambria Math" panose="02040503050406030204" pitchFamily="18" charset="0"/>
                              </a:rPr>
                            </m:ctrlPr>
                          </m:sSupPr>
                          <m:e>
                            <m:r>
                              <a:rPr lang="en-GB" sz="1800" i="1">
                                <a:solidFill>
                                  <a:srgbClr val="C00000"/>
                                </a:solidFill>
                                <a:latin typeface="Cambria Math" panose="02040503050406030204" pitchFamily="18" charset="0"/>
                              </a:rPr>
                              <m:t>𝑥</m:t>
                            </m:r>
                          </m:e>
                          <m:sup>
                            <m:r>
                              <a:rPr lang="en-GB" sz="1800" i="1">
                                <a:solidFill>
                                  <a:srgbClr val="C00000"/>
                                </a:solidFill>
                                <a:latin typeface="Cambria Math" panose="02040503050406030204" pitchFamily="18" charset="0"/>
                              </a:rPr>
                              <m:t>1</m:t>
                            </m:r>
                          </m:sup>
                        </m:sSup>
                        <m:r>
                          <a:rPr lang="en-GB" sz="1800" i="1">
                            <a:solidFill>
                              <a:srgbClr val="C00000"/>
                            </a:solidFill>
                            <a:latin typeface="Cambria Math" panose="02040503050406030204" pitchFamily="18" charset="0"/>
                          </a:rPr>
                          <m:t>,</m:t>
                        </m:r>
                        <m:sSup>
                          <m:sSupPr>
                            <m:ctrlPr>
                              <a:rPr lang="en-GB" sz="1800" i="1">
                                <a:solidFill>
                                  <a:srgbClr val="C00000"/>
                                </a:solidFill>
                                <a:latin typeface="Cambria Math" panose="02040503050406030204" pitchFamily="18" charset="0"/>
                              </a:rPr>
                            </m:ctrlPr>
                          </m:sSupPr>
                          <m:e>
                            <m:r>
                              <a:rPr lang="en-GB" sz="1800" i="1">
                                <a:solidFill>
                                  <a:srgbClr val="C00000"/>
                                </a:solidFill>
                                <a:latin typeface="Cambria Math" panose="02040503050406030204" pitchFamily="18" charset="0"/>
                              </a:rPr>
                              <m:t>𝑥</m:t>
                            </m:r>
                          </m:e>
                          <m:sup>
                            <m:r>
                              <a:rPr lang="en-GB" sz="1800" i="1">
                                <a:solidFill>
                                  <a:srgbClr val="C00000"/>
                                </a:solidFill>
                                <a:latin typeface="Cambria Math" panose="02040503050406030204" pitchFamily="18" charset="0"/>
                              </a:rPr>
                              <m:t>2</m:t>
                            </m:r>
                          </m:sup>
                        </m:sSup>
                      </m:e>
                    </m:d>
                    <m:r>
                      <a:rPr lang="en-US" sz="1800" i="1">
                        <a:solidFill>
                          <a:srgbClr val="C00000"/>
                        </a:solidFill>
                        <a:latin typeface="Cambria Math" panose="02040503050406030204" pitchFamily="18" charset="0"/>
                      </a:rPr>
                      <m:t>=</m:t>
                    </m:r>
                    <m:d>
                      <m:dPr>
                        <m:ctrlPr>
                          <a:rPr lang="en-US" sz="1800" i="1">
                            <a:solidFill>
                              <a:srgbClr val="C00000"/>
                            </a:solidFill>
                            <a:latin typeface="Cambria Math" panose="02040503050406030204" pitchFamily="18" charset="0"/>
                          </a:rPr>
                        </m:ctrlPr>
                      </m:dPr>
                      <m:e>
                        <m:m>
                          <m:mPr>
                            <m:mcs>
                              <m:mc>
                                <m:mcPr>
                                  <m:count m:val="2"/>
                                  <m:mcJc m:val="center"/>
                                </m:mcPr>
                              </m:mc>
                            </m:mcs>
                            <m:ctrlPr>
                              <a:rPr lang="en-US" sz="1800" i="1">
                                <a:solidFill>
                                  <a:srgbClr val="C00000"/>
                                </a:solidFill>
                                <a:latin typeface="Cambria Math" panose="02040503050406030204" pitchFamily="18" charset="0"/>
                              </a:rPr>
                            </m:ctrlPr>
                          </m:mPr>
                          <m:mr>
                            <m:e>
                              <m:m>
                                <m:mPr>
                                  <m:mcs>
                                    <m:mc>
                                      <m:mcPr>
                                        <m:count m:val="2"/>
                                        <m:mcJc m:val="center"/>
                                      </m:mcPr>
                                    </m:mc>
                                  </m:mcs>
                                  <m:ctrlPr>
                                    <a:rPr lang="en-US" sz="1800" i="1">
                                      <a:solidFill>
                                        <a:srgbClr val="C00000"/>
                                      </a:solidFill>
                                      <a:latin typeface="Cambria Math" panose="02040503050406030204" pitchFamily="18" charset="0"/>
                                    </a:rPr>
                                  </m:ctrlPr>
                                </m:mPr>
                                <m:mr>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0</m:t>
                                        </m:r>
                                      </m:sub>
                                      <m:sup>
                                        <m:r>
                                          <a:rPr lang="en-US" sz="1800" i="1">
                                            <a:solidFill>
                                              <a:srgbClr val="C00000"/>
                                            </a:solidFill>
                                            <a:latin typeface="Cambria Math" panose="02040503050406030204" pitchFamily="18" charset="0"/>
                                          </a:rPr>
                                          <m:t>0</m:t>
                                        </m:r>
                                      </m:sup>
                                    </m:sSubSup>
                                  </m:e>
                                  <m:e>
                                    <m:r>
                                      <a:rPr lang="en-US" sz="1800" i="1">
                                        <a:solidFill>
                                          <a:srgbClr val="C00000"/>
                                        </a:solidFill>
                                        <a:latin typeface="Cambria Math" panose="02040503050406030204" pitchFamily="18" charset="0"/>
                                      </a:rPr>
                                      <m:t>0</m:t>
                                    </m:r>
                                  </m:e>
                                </m:mr>
                                <m:mr>
                                  <m:e>
                                    <m:r>
                                      <a:rPr lang="en-US" sz="1800" i="1">
                                        <a:solidFill>
                                          <a:srgbClr val="C00000"/>
                                        </a:solidFill>
                                        <a:latin typeface="Cambria Math" panose="02040503050406030204" pitchFamily="18" charset="0"/>
                                      </a:rPr>
                                      <m:t>0</m:t>
                                    </m:r>
                                  </m:e>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1</m:t>
                                        </m:r>
                                      </m:sub>
                                      <m:sup>
                                        <m:r>
                                          <a:rPr lang="en-US" sz="1800" i="1">
                                            <a:solidFill>
                                              <a:srgbClr val="C00000"/>
                                            </a:solidFill>
                                            <a:latin typeface="Cambria Math" panose="02040503050406030204" pitchFamily="18" charset="0"/>
                                          </a:rPr>
                                          <m:t>1</m:t>
                                        </m:r>
                                      </m:sup>
                                    </m:sSubSup>
                                  </m:e>
                                </m:mr>
                              </m:m>
                            </m:e>
                            <m:e>
                              <m:m>
                                <m:mPr>
                                  <m:mcs>
                                    <m:mc>
                                      <m:mcPr>
                                        <m:count m:val="2"/>
                                        <m:mcJc m:val="center"/>
                                      </m:mcPr>
                                    </m:mc>
                                  </m:mcs>
                                  <m:ctrlPr>
                                    <a:rPr lang="en-US" sz="1800" i="1">
                                      <a:solidFill>
                                        <a:srgbClr val="C00000"/>
                                      </a:solidFill>
                                      <a:latin typeface="Cambria Math" panose="02040503050406030204" pitchFamily="18" charset="0"/>
                                    </a:rPr>
                                  </m:ctrlPr>
                                </m:mPr>
                                <m:mr>
                                  <m:e>
                                    <m:r>
                                      <m:rPr>
                                        <m:brk m:alnAt="7"/>
                                      </m:rPr>
                                      <a:rPr lang="en-US" sz="1800" i="1">
                                        <a:solidFill>
                                          <a:srgbClr val="C00000"/>
                                        </a:solidFill>
                                        <a:latin typeface="Cambria Math" panose="02040503050406030204" pitchFamily="18" charset="0"/>
                                      </a:rPr>
                                      <m:t>0</m:t>
                                    </m:r>
                                  </m:e>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0</m:t>
                                        </m:r>
                                      </m:sub>
                                      <m:sup>
                                        <m:r>
                                          <a:rPr lang="en-US" sz="1800" i="1">
                                            <a:solidFill>
                                              <a:srgbClr val="C00000"/>
                                            </a:solidFill>
                                            <a:latin typeface="Cambria Math" panose="02040503050406030204" pitchFamily="18" charset="0"/>
                                          </a:rPr>
                                          <m:t>3</m:t>
                                        </m:r>
                                      </m:sup>
                                    </m:sSubSup>
                                  </m:e>
                                </m:mr>
                                <m:mr>
                                  <m:e>
                                    <m:r>
                                      <a:rPr lang="en-US" sz="1800" i="1">
                                        <a:solidFill>
                                          <a:srgbClr val="C00000"/>
                                        </a:solidFill>
                                        <a:latin typeface="Cambria Math" panose="02040503050406030204" pitchFamily="18" charset="0"/>
                                      </a:rPr>
                                      <m:t>0</m:t>
                                    </m:r>
                                  </m:e>
                                  <m:e>
                                    <m:r>
                                      <a:rPr lang="en-US" sz="1800" i="1">
                                        <a:solidFill>
                                          <a:srgbClr val="C00000"/>
                                        </a:solidFill>
                                        <a:latin typeface="Cambria Math" panose="02040503050406030204" pitchFamily="18" charset="0"/>
                                      </a:rPr>
                                      <m:t>0</m:t>
                                    </m:r>
                                  </m:e>
                                </m:mr>
                              </m:m>
                            </m:e>
                          </m:mr>
                          <m:mr>
                            <m:e>
                              <m:m>
                                <m:mPr>
                                  <m:mcs>
                                    <m:mc>
                                      <m:mcPr>
                                        <m:count m:val="2"/>
                                        <m:mcJc m:val="center"/>
                                      </m:mcPr>
                                    </m:mc>
                                  </m:mcs>
                                  <m:ctrlPr>
                                    <a:rPr lang="en-US" sz="1800" i="1">
                                      <a:solidFill>
                                        <a:srgbClr val="C00000"/>
                                      </a:solidFill>
                                      <a:latin typeface="Cambria Math" panose="02040503050406030204" pitchFamily="18" charset="0"/>
                                    </a:rPr>
                                  </m:ctrlPr>
                                </m:mPr>
                                <m:mr>
                                  <m:e>
                                    <m:r>
                                      <m:rPr>
                                        <m:brk m:alnAt="7"/>
                                      </m:rPr>
                                      <a:rPr lang="en-US" sz="1800" i="1">
                                        <a:solidFill>
                                          <a:srgbClr val="C00000"/>
                                        </a:solidFill>
                                        <a:latin typeface="Cambria Math" panose="02040503050406030204" pitchFamily="18" charset="0"/>
                                      </a:rPr>
                                      <m:t>0</m:t>
                                    </m:r>
                                  </m:e>
                                  <m:e>
                                    <m:r>
                                      <a:rPr lang="en-US" sz="1800" i="1">
                                        <a:solidFill>
                                          <a:srgbClr val="C00000"/>
                                        </a:solidFill>
                                        <a:latin typeface="Cambria Math" panose="02040503050406030204" pitchFamily="18" charset="0"/>
                                      </a:rPr>
                                      <m:t>0</m:t>
                                    </m:r>
                                  </m:e>
                                </m:mr>
                                <m:mr>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3</m:t>
                                        </m:r>
                                      </m:sub>
                                      <m:sup>
                                        <m:r>
                                          <a:rPr lang="en-US" sz="1800" i="1">
                                            <a:solidFill>
                                              <a:srgbClr val="C00000"/>
                                            </a:solidFill>
                                            <a:latin typeface="Cambria Math" panose="02040503050406030204" pitchFamily="18" charset="0"/>
                                          </a:rPr>
                                          <m:t>0</m:t>
                                        </m:r>
                                      </m:sup>
                                    </m:sSubSup>
                                  </m:e>
                                  <m:e>
                                    <m:r>
                                      <a:rPr lang="en-US" sz="1800" i="1">
                                        <a:solidFill>
                                          <a:srgbClr val="C00000"/>
                                        </a:solidFill>
                                        <a:latin typeface="Cambria Math" panose="02040503050406030204" pitchFamily="18" charset="0"/>
                                      </a:rPr>
                                      <m:t>0</m:t>
                                    </m:r>
                                  </m:e>
                                </m:mr>
                              </m:m>
                            </m:e>
                            <m:e>
                              <m:m>
                                <m:mPr>
                                  <m:mcs>
                                    <m:mc>
                                      <m:mcPr>
                                        <m:count m:val="2"/>
                                        <m:mcJc m:val="center"/>
                                      </m:mcPr>
                                    </m:mc>
                                  </m:mcs>
                                  <m:ctrlPr>
                                    <a:rPr lang="en-US" sz="1800" i="1">
                                      <a:solidFill>
                                        <a:srgbClr val="C00000"/>
                                      </a:solidFill>
                                      <a:latin typeface="Cambria Math" panose="02040503050406030204" pitchFamily="18" charset="0"/>
                                    </a:rPr>
                                  </m:ctrlPr>
                                </m:mPr>
                                <m:mr>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2</m:t>
                                        </m:r>
                                      </m:sub>
                                      <m:sup>
                                        <m:r>
                                          <a:rPr lang="en-US" sz="1800" i="1">
                                            <a:solidFill>
                                              <a:srgbClr val="C00000"/>
                                            </a:solidFill>
                                            <a:latin typeface="Cambria Math" panose="02040503050406030204" pitchFamily="18" charset="0"/>
                                          </a:rPr>
                                          <m:t>2</m:t>
                                        </m:r>
                                      </m:sup>
                                    </m:sSubSup>
                                  </m:e>
                                  <m:e>
                                    <m:r>
                                      <a:rPr lang="en-US" sz="1800" i="1">
                                        <a:solidFill>
                                          <a:srgbClr val="C00000"/>
                                        </a:solidFill>
                                        <a:latin typeface="Cambria Math" panose="02040503050406030204" pitchFamily="18" charset="0"/>
                                      </a:rPr>
                                      <m:t>0</m:t>
                                    </m:r>
                                  </m:e>
                                </m:mr>
                                <m:mr>
                                  <m:e>
                                    <m:r>
                                      <a:rPr lang="en-US" sz="1800" i="1">
                                        <a:solidFill>
                                          <a:srgbClr val="C00000"/>
                                        </a:solidFill>
                                        <a:latin typeface="Cambria Math" panose="02040503050406030204" pitchFamily="18" charset="0"/>
                                      </a:rPr>
                                      <m:t>0</m:t>
                                    </m:r>
                                  </m:e>
                                  <m:e>
                                    <m:sSubSup>
                                      <m:sSubSupPr>
                                        <m:ctrlPr>
                                          <a:rPr lang="el-GR" sz="1800" i="1">
                                            <a:solidFill>
                                              <a:srgbClr val="C00000"/>
                                            </a:solidFill>
                                            <a:latin typeface="Cambria Math" panose="02040503050406030204" pitchFamily="18" charset="0"/>
                                          </a:rPr>
                                        </m:ctrlPr>
                                      </m:sSubSupPr>
                                      <m:e>
                                        <m:r>
                                          <a:rPr lang="en-US" sz="1800" i="1">
                                            <a:solidFill>
                                              <a:srgbClr val="C00000"/>
                                            </a:solidFill>
                                            <a:latin typeface="Cambria Math"/>
                                          </a:rPr>
                                          <m:t>𝐸</m:t>
                                        </m:r>
                                      </m:e>
                                      <m:sub>
                                        <m:r>
                                          <a:rPr lang="en-US" sz="1800" i="1">
                                            <a:solidFill>
                                              <a:srgbClr val="C00000"/>
                                            </a:solidFill>
                                            <a:latin typeface="Cambria Math" panose="02040503050406030204" pitchFamily="18" charset="0"/>
                                          </a:rPr>
                                          <m:t>3</m:t>
                                        </m:r>
                                      </m:sub>
                                      <m:sup>
                                        <m:r>
                                          <a:rPr lang="en-US" sz="1800" i="1">
                                            <a:solidFill>
                                              <a:srgbClr val="C00000"/>
                                            </a:solidFill>
                                            <a:latin typeface="Cambria Math" panose="02040503050406030204" pitchFamily="18" charset="0"/>
                                          </a:rPr>
                                          <m:t>3</m:t>
                                        </m:r>
                                      </m:sup>
                                    </m:sSubSup>
                                  </m:e>
                                </m:mr>
                              </m:m>
                            </m:e>
                          </m:mr>
                        </m:m>
                      </m:e>
                    </m:d>
                  </m:oMath>
                </a14:m>
                <a:r>
                  <a:rPr lang="en-GB" sz="1800" dirty="0" smtClean="0"/>
                  <a:t> </a:t>
                </a:r>
                <a:r>
                  <a:rPr lang="en-GB" sz="1800" dirty="0" smtClean="0"/>
                  <a:t>. </a:t>
                </a:r>
                <a:endParaRPr lang="en-US" sz="1800" dirty="0"/>
              </a:p>
              <a:p>
                <a:pPr algn="l" rtl="0"/>
                <a:endParaRPr lang="en-GB" sz="1600" dirty="0" smtClean="0"/>
              </a:p>
              <a:p>
                <a:pPr algn="l" rtl="0"/>
                <a:r>
                  <a:rPr lang="en-GB" sz="1600" dirty="0" smtClean="0"/>
                  <a:t>In </a:t>
                </a:r>
                <a:r>
                  <a:rPr lang="en-GB" sz="1600" dirty="0"/>
                  <a:t>spherical coordinates, </a:t>
                </a:r>
                <a14:m>
                  <m:oMath xmlns:m="http://schemas.openxmlformats.org/officeDocument/2006/math">
                    <m:sSup>
                      <m:sSupPr>
                        <m:ctrlPr>
                          <a:rPr lang="en-US"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𝑥</m:t>
                        </m:r>
                      </m:e>
                      <m:sup>
                        <m:r>
                          <a:rPr lang="en-US" sz="1600" i="1">
                            <a:solidFill>
                              <a:srgbClr val="C00000"/>
                            </a:solidFill>
                            <a:latin typeface="Cambria Math" panose="02040503050406030204" pitchFamily="18" charset="0"/>
                          </a:rPr>
                          <m:t>0</m:t>
                        </m:r>
                      </m:sup>
                    </m:sSup>
                    <m:r>
                      <a:rPr lang="en-GB"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𝑡</m:t>
                    </m:r>
                    <m:r>
                      <a:rPr lang="en-GB" sz="1600" i="1">
                        <a:solidFill>
                          <a:srgbClr val="C00000"/>
                        </a:solidFill>
                        <a:latin typeface="Cambria Math" panose="02040503050406030204" pitchFamily="18" charset="0"/>
                      </a:rPr>
                      <m:t> </m:t>
                    </m:r>
                  </m:oMath>
                </a14:m>
                <a:r>
                  <a:rPr lang="en-US" sz="1600" dirty="0">
                    <a:solidFill>
                      <a:srgbClr val="C00000"/>
                    </a:solidFill>
                  </a:rPr>
                  <a:t> </a:t>
                </a:r>
                <a14:m>
                  <m:oMath xmlns:m="http://schemas.openxmlformats.org/officeDocument/2006/math">
                    <m:sSup>
                      <m:sSupPr>
                        <m:ctrlPr>
                          <a:rPr lang="en-US"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𝑥</m:t>
                        </m:r>
                      </m:e>
                      <m:sup>
                        <m:r>
                          <a:rPr lang="en-GB" sz="1600" i="1">
                            <a:solidFill>
                              <a:srgbClr val="C00000"/>
                            </a:solidFill>
                            <a:latin typeface="Cambria Math" panose="02040503050406030204" pitchFamily="18" charset="0"/>
                          </a:rPr>
                          <m:t>1</m:t>
                        </m:r>
                      </m:sup>
                    </m:sSup>
                    <m:r>
                      <a:rPr lang="en-GB" sz="1600" i="1">
                        <a:solidFill>
                          <a:srgbClr val="C00000"/>
                        </a:solidFill>
                        <a:latin typeface="Cambria Math" panose="02040503050406030204" pitchFamily="18" charset="0"/>
                      </a:rPr>
                      <m:t>=</m:t>
                    </m:r>
                    <m:r>
                      <a:rPr lang="en-GB" sz="1600" i="1">
                        <a:solidFill>
                          <a:srgbClr val="C00000"/>
                        </a:solidFill>
                        <a:latin typeface="Cambria Math" panose="02040503050406030204" pitchFamily="18" charset="0"/>
                      </a:rPr>
                      <m:t>𝑟</m:t>
                    </m:r>
                    <m:r>
                      <a:rPr lang="en-GB" sz="1600" i="1">
                        <a:solidFill>
                          <a:srgbClr val="C00000"/>
                        </a:solidFill>
                        <a:latin typeface="Cambria Math" panose="02040503050406030204" pitchFamily="18" charset="0"/>
                      </a:rPr>
                      <m:t> ,</m:t>
                    </m:r>
                    <m:sSup>
                      <m:sSupPr>
                        <m:ctrlPr>
                          <a:rPr lang="en-GB"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 </m:t>
                        </m:r>
                        <m:r>
                          <a:rPr lang="en-GB" sz="1600" i="1">
                            <a:solidFill>
                              <a:srgbClr val="C00000"/>
                            </a:solidFill>
                            <a:latin typeface="Cambria Math" panose="02040503050406030204" pitchFamily="18" charset="0"/>
                          </a:rPr>
                          <m:t>𝑥</m:t>
                        </m:r>
                      </m:e>
                      <m:sup>
                        <m:r>
                          <a:rPr lang="en-GB" sz="1600" i="1">
                            <a:solidFill>
                              <a:srgbClr val="C00000"/>
                            </a:solidFill>
                            <a:latin typeface="Cambria Math" panose="02040503050406030204" pitchFamily="18" charset="0"/>
                          </a:rPr>
                          <m:t>2</m:t>
                        </m:r>
                      </m:sup>
                    </m:sSup>
                    <m:r>
                      <a:rPr lang="en-GB" sz="1600" i="1">
                        <a:solidFill>
                          <a:srgbClr val="C00000"/>
                        </a:solidFill>
                        <a:latin typeface="Cambria Math" panose="02040503050406030204" pitchFamily="18" charset="0"/>
                      </a:rPr>
                      <m:t>=</m:t>
                    </m:r>
                    <m:r>
                      <a:rPr lang="en-GB" sz="1600" i="1">
                        <a:solidFill>
                          <a:srgbClr val="C00000"/>
                        </a:solidFill>
                        <a:latin typeface="Cambria Math" panose="02040503050406030204" pitchFamily="18" charset="0"/>
                      </a:rPr>
                      <m:t>𝛳</m:t>
                    </m:r>
                  </m:oMath>
                </a14:m>
                <a:r>
                  <a:rPr lang="en-GB" sz="1600" dirty="0"/>
                  <a:t>, </a:t>
                </a:r>
                <a14:m>
                  <m:oMath xmlns:m="http://schemas.openxmlformats.org/officeDocument/2006/math">
                    <m:sSup>
                      <m:sSupPr>
                        <m:ctrlPr>
                          <a:rPr lang="en-GB"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 </m:t>
                        </m:r>
                        <m:r>
                          <a:rPr lang="en-GB" sz="1600" i="1">
                            <a:solidFill>
                              <a:srgbClr val="C00000"/>
                            </a:solidFill>
                            <a:latin typeface="Cambria Math" panose="02040503050406030204" pitchFamily="18" charset="0"/>
                          </a:rPr>
                          <m:t>𝑥</m:t>
                        </m:r>
                      </m:e>
                      <m:sup>
                        <m:r>
                          <a:rPr lang="en-US" sz="1600" i="1">
                            <a:solidFill>
                              <a:srgbClr val="C00000"/>
                            </a:solidFill>
                            <a:latin typeface="Cambria Math" panose="02040503050406030204" pitchFamily="18" charset="0"/>
                          </a:rPr>
                          <m:t>3</m:t>
                        </m:r>
                      </m:sup>
                    </m:sSup>
                    <m:r>
                      <a:rPr lang="en-GB" sz="1600" i="1">
                        <a:solidFill>
                          <a:srgbClr val="C00000"/>
                        </a:solidFill>
                        <a:latin typeface="Cambria Math" panose="02040503050406030204" pitchFamily="18" charset="0"/>
                      </a:rPr>
                      <m:t>=</m:t>
                    </m:r>
                    <m:r>
                      <m:rPr>
                        <m:sty m:val="p"/>
                      </m:rPr>
                      <a:rPr lang="el-GR" sz="1600" i="1">
                        <a:solidFill>
                          <a:srgbClr val="C00000"/>
                        </a:solidFill>
                        <a:latin typeface="Cambria Math" panose="02040503050406030204" pitchFamily="18" charset="0"/>
                      </a:rPr>
                      <m:t>φ</m:t>
                    </m:r>
                  </m:oMath>
                </a14:m>
                <a:r>
                  <a:rPr lang="en-GB" sz="1600" dirty="0" smtClean="0"/>
                  <a:t>. For </a:t>
                </a:r>
                <a:r>
                  <a:rPr lang="en-GB" sz="1600" dirty="0"/>
                  <a:t>general axially symmetric ST’s the </a:t>
                </a:r>
                <a:r>
                  <a:rPr lang="en-GB" sz="1600" dirty="0" err="1" smtClean="0"/>
                  <a:t>vierbeins</a:t>
                </a:r>
                <a:r>
                  <a:rPr lang="en-GB" sz="1600" dirty="0" smtClean="0"/>
                  <a:t> </a:t>
                </a:r>
                <a:r>
                  <a:rPr lang="en-GB" sz="1600" dirty="0"/>
                  <a:t>are functions of </a:t>
                </a:r>
                <a14:m>
                  <m:oMath xmlns:m="http://schemas.openxmlformats.org/officeDocument/2006/math">
                    <m:sSup>
                      <m:sSupPr>
                        <m:ctrlPr>
                          <a:rPr lang="en-US"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𝑥</m:t>
                        </m:r>
                      </m:e>
                      <m:sup>
                        <m:r>
                          <a:rPr lang="en-GB" sz="1600" i="1">
                            <a:solidFill>
                              <a:srgbClr val="C00000"/>
                            </a:solidFill>
                            <a:latin typeface="Cambria Math" panose="02040503050406030204" pitchFamily="18" charset="0"/>
                          </a:rPr>
                          <m:t>1</m:t>
                        </m:r>
                      </m:sup>
                    </m:sSup>
                    <m:r>
                      <a:rPr lang="en-GB" sz="1600" i="1">
                        <a:solidFill>
                          <a:srgbClr val="C00000"/>
                        </a:solidFill>
                        <a:latin typeface="Cambria Math" panose="02040503050406030204" pitchFamily="18" charset="0"/>
                      </a:rPr>
                      <m:t>,</m:t>
                    </m:r>
                    <m:sSup>
                      <m:sSupPr>
                        <m:ctrlPr>
                          <a:rPr lang="en-GB" sz="1600" i="1">
                            <a:solidFill>
                              <a:srgbClr val="C00000"/>
                            </a:solidFill>
                            <a:latin typeface="Cambria Math" panose="02040503050406030204" pitchFamily="18" charset="0"/>
                          </a:rPr>
                        </m:ctrlPr>
                      </m:sSupPr>
                      <m:e>
                        <m:r>
                          <a:rPr lang="en-GB" sz="1600" i="1">
                            <a:solidFill>
                              <a:srgbClr val="C00000"/>
                            </a:solidFill>
                            <a:latin typeface="Cambria Math" panose="02040503050406030204" pitchFamily="18" charset="0"/>
                          </a:rPr>
                          <m:t>𝑥</m:t>
                        </m:r>
                      </m:e>
                      <m:sup>
                        <m:r>
                          <a:rPr lang="en-GB" sz="1600" i="1">
                            <a:solidFill>
                              <a:srgbClr val="C00000"/>
                            </a:solidFill>
                            <a:latin typeface="Cambria Math" panose="02040503050406030204" pitchFamily="18" charset="0"/>
                          </a:rPr>
                          <m:t>2</m:t>
                        </m:r>
                      </m:sup>
                    </m:sSup>
                  </m:oMath>
                </a14:m>
                <a:r>
                  <a:rPr lang="en-GB" sz="1600" dirty="0"/>
                  <a:t> only. The </a:t>
                </a:r>
                <a:r>
                  <a:rPr lang="en-GB" sz="1600" dirty="0" err="1"/>
                  <a:t>Minkowski</a:t>
                </a:r>
                <a:r>
                  <a:rPr lang="en-GB" sz="1600" dirty="0"/>
                  <a:t>, FRW and </a:t>
                </a:r>
                <a:r>
                  <a:rPr lang="en-GB" sz="1600" dirty="0" smtClean="0"/>
                  <a:t>Schwarzschild </a:t>
                </a:r>
                <a:r>
                  <a:rPr lang="en-GB" sz="1600" dirty="0"/>
                  <a:t>ST’s,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3</m:t>
                        </m:r>
                      </m:sub>
                      <m:sup>
                        <m:r>
                          <a:rPr lang="en-US" sz="1600" i="1">
                            <a:solidFill>
                              <a:srgbClr val="FF0000"/>
                            </a:solidFill>
                            <a:latin typeface="Cambria Math" panose="02040503050406030204" pitchFamily="18" charset="0"/>
                          </a:rPr>
                          <m:t>0</m:t>
                        </m:r>
                      </m:sup>
                    </m:sSubSup>
                  </m:oMath>
                </a14:m>
                <a:r>
                  <a:rPr lang="en-US" sz="1600" dirty="0">
                    <a:solidFill>
                      <a:srgbClr val="C00000"/>
                    </a:solidFill>
                  </a:rPr>
                  <a:t> </a:t>
                </a:r>
                <a14:m>
                  <m:oMath xmlns:m="http://schemas.openxmlformats.org/officeDocument/2006/math">
                    <m:r>
                      <a:rPr lang="en-US" sz="1600" i="1">
                        <a:solidFill>
                          <a:srgbClr val="C00000"/>
                        </a:solidFill>
                        <a:latin typeface="Cambria Math" panose="02040503050406030204" pitchFamily="18" charset="0"/>
                      </a:rPr>
                      <m:t>= </m:t>
                    </m:r>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0</m:t>
                        </m:r>
                      </m:sub>
                      <m:sup>
                        <m:r>
                          <a:rPr lang="en-US" sz="1600" i="1">
                            <a:solidFill>
                              <a:srgbClr val="FF0000"/>
                            </a:solidFill>
                            <a:latin typeface="Cambria Math" panose="02040503050406030204" pitchFamily="18" charset="0"/>
                          </a:rPr>
                          <m:t>3</m:t>
                        </m:r>
                      </m:sup>
                    </m:sSubSup>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0</m:t>
                    </m:r>
                  </m:oMath>
                </a14:m>
                <a:r>
                  <a:rPr lang="en-GB" sz="1600" dirty="0"/>
                  <a:t> and t</a:t>
                </a:r>
                <a:r>
                  <a:rPr lang="en-GB" sz="1600" dirty="0">
                    <a:solidFill>
                      <a:srgbClr val="002060"/>
                    </a:solidFill>
                  </a:rPr>
                  <a:t>he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2</m:t>
                        </m:r>
                      </m:sub>
                      <m:sup>
                        <m:r>
                          <a:rPr lang="en-US" sz="1600" i="1">
                            <a:solidFill>
                              <a:srgbClr val="FF0000"/>
                            </a:solidFill>
                            <a:latin typeface="Cambria Math" panose="02040503050406030204" pitchFamily="18" charset="0"/>
                          </a:rPr>
                          <m:t>2</m:t>
                        </m:r>
                      </m:sup>
                    </m:sSubSup>
                  </m:oMath>
                </a14:m>
                <a:r>
                  <a:rPr lang="en-GB" sz="1600" dirty="0"/>
                  <a:t> and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3</m:t>
                        </m:r>
                      </m:sub>
                      <m:sup>
                        <m:r>
                          <a:rPr lang="en-US" sz="1600" i="1">
                            <a:solidFill>
                              <a:srgbClr val="FF0000"/>
                            </a:solidFill>
                            <a:latin typeface="Cambria Math" panose="02040503050406030204" pitchFamily="18" charset="0"/>
                          </a:rPr>
                          <m:t>3</m:t>
                        </m:r>
                      </m:sup>
                    </m:sSubSup>
                  </m:oMath>
                </a14:m>
                <a:r>
                  <a:rPr lang="en-GB" sz="1600" dirty="0">
                    <a:solidFill>
                      <a:srgbClr val="002060"/>
                    </a:solidFill>
                  </a:rPr>
                  <a:t> </a:t>
                </a:r>
                <a:r>
                  <a:rPr lang="en-GB" sz="1600" dirty="0"/>
                  <a:t>are identical. </a:t>
                </a:r>
                <a:r>
                  <a:rPr lang="en-GB" sz="1600" dirty="0" smtClean="0"/>
                  <a:t>As will </a:t>
                </a:r>
                <a:r>
                  <a:rPr lang="en-GB" sz="1600" dirty="0"/>
                  <a:t>be demonstrated </a:t>
                </a:r>
                <a:r>
                  <a:rPr lang="en-GB" sz="1600" dirty="0" smtClean="0"/>
                  <a:t>in stationary rotating </a:t>
                </a:r>
                <a:r>
                  <a:rPr lang="en-GB" sz="1600" dirty="0"/>
                  <a:t>Kerr </a:t>
                </a:r>
                <a:r>
                  <a:rPr lang="en-GB" sz="1600" dirty="0" smtClean="0"/>
                  <a:t>ST the equation can also be reduced  an equation involving the </a:t>
                </a:r>
                <a:r>
                  <a:rPr lang="en-GB" sz="1600" dirty="0"/>
                  <a:t>same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2</m:t>
                        </m:r>
                      </m:sub>
                      <m:sup>
                        <m:r>
                          <a:rPr lang="en-US" sz="1600" i="1">
                            <a:solidFill>
                              <a:srgbClr val="FF0000"/>
                            </a:solidFill>
                            <a:latin typeface="Cambria Math" panose="02040503050406030204" pitchFamily="18" charset="0"/>
                          </a:rPr>
                          <m:t>2</m:t>
                        </m:r>
                      </m:sup>
                    </m:sSubSup>
                  </m:oMath>
                </a14:m>
                <a:r>
                  <a:rPr lang="en-GB" sz="1600" dirty="0"/>
                  <a:t> and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US" sz="1600" i="1">
                            <a:solidFill>
                              <a:srgbClr val="FF0000"/>
                            </a:solidFill>
                            <a:latin typeface="Cambria Math" panose="02040503050406030204" pitchFamily="18" charset="0"/>
                          </a:rPr>
                          <m:t>3</m:t>
                        </m:r>
                      </m:sub>
                      <m:sup>
                        <m:r>
                          <a:rPr lang="en-US" sz="1600" i="1">
                            <a:solidFill>
                              <a:srgbClr val="FF0000"/>
                            </a:solidFill>
                            <a:latin typeface="Cambria Math" panose="02040503050406030204" pitchFamily="18" charset="0"/>
                          </a:rPr>
                          <m:t>3</m:t>
                        </m:r>
                      </m:sup>
                    </m:sSubSup>
                  </m:oMath>
                </a14:m>
                <a:r>
                  <a:rPr lang="en-GB" sz="1600" dirty="0"/>
                  <a:t> fields. </a:t>
                </a:r>
                <a:r>
                  <a:rPr lang="en-GB" sz="1600" dirty="0" smtClean="0"/>
                  <a:t>This means that the angular wave function for all the ST’s considered is identically the same.</a:t>
                </a:r>
                <a:endParaRPr lang="en-GB" sz="1600" dirty="0"/>
              </a:p>
            </p:txBody>
          </p:sp>
        </mc:Choice>
        <mc:Fallback>
          <p:sp>
            <p:nvSpPr>
              <p:cNvPr id="12" name="Title 1"/>
              <p:cNvSpPr txBox="1">
                <a:spLocks noRot="1" noChangeAspect="1" noMove="1" noResize="1" noEditPoints="1" noAdjustHandles="1" noChangeArrowheads="1" noChangeShapeType="1" noTextEdit="1"/>
              </p:cNvSpPr>
              <p:nvPr/>
            </p:nvSpPr>
            <p:spPr>
              <a:xfrm>
                <a:off x="505360" y="548679"/>
                <a:ext cx="8229600" cy="6192689"/>
              </a:xfrm>
              <a:prstGeom prst="rect">
                <a:avLst/>
              </a:prstGeom>
              <a:blipFill>
                <a:blip r:embed="rId2"/>
                <a:stretch>
                  <a:fillRect l="-593" t="-787" r="-1185" b="-591"/>
                </a:stretch>
              </a:blipFill>
            </p:spPr>
            <p:txBody>
              <a:bodyPr/>
              <a:lstStyle/>
              <a:p>
                <a:r>
                  <a:rPr lang="en-US">
                    <a:noFill/>
                  </a:rPr>
                  <a:t> </a:t>
                </a:r>
              </a:p>
            </p:txBody>
          </p:sp>
        </mc:Fallback>
      </mc:AlternateContent>
    </p:spTree>
    <p:extLst>
      <p:ext uri="{BB962C8B-B14F-4D97-AF65-F5344CB8AC3E}">
        <p14:creationId xmlns:p14="http://schemas.microsoft.com/office/powerpoint/2010/main" val="924375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Title 1"/>
              <p:cNvSpPr txBox="1">
                <a:spLocks/>
              </p:cNvSpPr>
              <p:nvPr/>
            </p:nvSpPr>
            <p:spPr>
              <a:xfrm>
                <a:off x="505360" y="548679"/>
                <a:ext cx="8229600" cy="6048673"/>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tx2"/>
                    </a:solidFill>
                  </a:rPr>
                  <a:t> Quantum Equation Of Any Spin- Global ST</a:t>
                </a:r>
                <a:r>
                  <a:rPr lang="en-US" sz="2400" dirty="0" smtClean="0">
                    <a:solidFill>
                      <a:schemeClr val="tx2"/>
                    </a:solidFill>
                  </a:rPr>
                  <a:t>: </a:t>
                </a:r>
                <a:r>
                  <a:rPr lang="en-US" sz="2400" u="sng" dirty="0" smtClean="0"/>
                  <a:t>Comments</a:t>
                </a:r>
                <a:r>
                  <a:rPr lang="en-US" sz="2400" u="sng" dirty="0"/>
                  <a:t>:</a:t>
                </a:r>
              </a:p>
              <a:p>
                <a:pPr algn="l"/>
                <a:endParaRPr lang="en-US" sz="2400" i="1" dirty="0" smtClean="0">
                  <a:solidFill>
                    <a:schemeClr val="tx2"/>
                  </a:solidFill>
                  <a:latin typeface="Cambria Math" panose="02040503050406030204" pitchFamily="18" charset="0"/>
                </a:endParaRPr>
              </a:p>
              <a:p>
                <a:pPr algn="r"/>
                <a14:m>
                  <m:oMath xmlns:m="http://schemas.openxmlformats.org/officeDocument/2006/math">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a:rPr lang="el-GR" sz="2400" i="1">
                            <a:solidFill>
                              <a:srgbClr val="C00000"/>
                            </a:solidFill>
                            <a:latin typeface="Cambria Math"/>
                          </a:rPr>
                          <m:t>𝜇</m:t>
                        </m:r>
                      </m:sub>
                    </m:sSub>
                    <m:d>
                      <m:dPr>
                        <m:ctrlPr>
                          <a:rPr lang="en-US"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r>
                          <a:rPr lang="el-GR" sz="2400" i="1">
                            <a:solidFill>
                              <a:srgbClr val="C00000"/>
                            </a:solidFill>
                            <a:latin typeface="Cambria Math"/>
                          </a:rPr>
                          <m:t>𝛷</m:t>
                        </m:r>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r>
                      <a:rPr lang="el-GR" sz="2400" i="1">
                        <a:solidFill>
                          <a:srgbClr val="C00000"/>
                        </a:solidFill>
                        <a:latin typeface="Cambria Math"/>
                      </a:rPr>
                      <m:t>𝛷</m:t>
                    </m:r>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𝑏</m:t>
                        </m:r>
                      </m:sub>
                      <m:sup>
                        <m:r>
                          <a:rPr lang="el-GR" sz="2400" i="1">
                            <a:solidFill>
                              <a:srgbClr val="C00000"/>
                            </a:solidFill>
                            <a:latin typeface="Cambria Math"/>
                          </a:rPr>
                          <m:t>𝜎</m:t>
                        </m:r>
                      </m:sup>
                    </m:sSubSup>
                    <m:r>
                      <a:rPr lang="el-GR" sz="2400" i="1">
                        <a:solidFill>
                          <a:srgbClr val="C00000"/>
                        </a:solidFill>
                        <a:latin typeface="Cambria Math"/>
                      </a:rPr>
                      <m:t>𝛷</m:t>
                    </m:r>
                  </m:oMath>
                </a14:m>
                <a:r>
                  <a:rPr lang="en-US" sz="2400" dirty="0" smtClean="0">
                    <a:solidFill>
                      <a:srgbClr val="7030A0"/>
                    </a:solidFill>
                    <a:latin typeface="Cambria Math"/>
                  </a:rPr>
                  <a:t>              (d)</a:t>
                </a:r>
                <a:endParaRPr lang="he-IL" sz="2400" dirty="0">
                  <a:solidFill>
                    <a:srgbClr val="C00000"/>
                  </a:solidFill>
                </a:endParaRPr>
              </a:p>
              <a:p>
                <a:pPr algn="l"/>
                <a:endParaRPr lang="en-US" sz="1800" dirty="0"/>
              </a:p>
              <a:p>
                <a:pPr algn="l"/>
                <a:r>
                  <a:rPr lang="en-US" sz="1800" dirty="0" smtClean="0"/>
                  <a:t>3. The equation above can be derived from the </a:t>
                </a:r>
                <a:r>
                  <a:rPr lang="en-US" sz="1800" dirty="0" err="1" smtClean="0"/>
                  <a:t>Lagrangian</a:t>
                </a:r>
                <a:r>
                  <a:rPr lang="en-US" sz="1800" dirty="0" smtClean="0"/>
                  <a:t>,</a:t>
                </a:r>
              </a:p>
              <a:p>
                <a:pPr algn="l"/>
                <a:endParaRPr lang="en-US" sz="1800" dirty="0" smtClean="0"/>
              </a:p>
              <a:p>
                <a14:m>
                  <m:oMath xmlns:m="http://schemas.openxmlformats.org/officeDocument/2006/math">
                    <m:r>
                      <m:rPr>
                        <m:nor/>
                      </m:rPr>
                      <a:rPr lang="en-US" sz="2400" dirty="0" smtClean="0">
                        <a:solidFill>
                          <a:srgbClr val="C00000"/>
                        </a:solidFill>
                        <a:latin typeface="Lucida Calligraphy" panose="03010101010101010101" pitchFamily="66" charset="0"/>
                      </a:rPr>
                      <m:t>L</m:t>
                    </m:r>
                  </m:oMath>
                </a14:m>
                <a:r>
                  <a:rPr lang="en-US" sz="2400" dirty="0">
                    <a:solidFill>
                      <a:srgbClr val="C00000"/>
                    </a:solidFill>
                  </a:rPr>
                  <a:t> </a:t>
                </a:r>
                <a14:m>
                  <m:oMath xmlns:m="http://schemas.openxmlformats.org/officeDocument/2006/math">
                    <m:r>
                      <a:rPr lang="en-US" sz="2400" b="0" i="0"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b="0" i="1" smtClean="0">
                            <a:solidFill>
                              <a:srgbClr val="C00000"/>
                            </a:solidFill>
                            <a:latin typeface="Cambria Math" panose="02040503050406030204" pitchFamily="18" charset="0"/>
                          </a:rPr>
                          <m:t>𝐻</m:t>
                        </m:r>
                      </m:sup>
                    </m:sSup>
                    <m:d>
                      <m:dPr>
                        <m:begChr m:val="["/>
                        <m:endChr m:val="]"/>
                        <m:ctrlPr>
                          <a:rPr lang="en-US" sz="2400" b="0" i="1" smtClean="0">
                            <a:solidFill>
                              <a:srgbClr val="C00000"/>
                            </a:solidFill>
                            <a:latin typeface="Cambria Math" panose="02040503050406030204" pitchFamily="18" charset="0"/>
                          </a:rPr>
                        </m:ctrlPr>
                      </m:d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a:rPr lang="el-GR" sz="2400" i="1">
                                <a:solidFill>
                                  <a:srgbClr val="C00000"/>
                                </a:solidFill>
                                <a:latin typeface="Cambria Math"/>
                              </a:rPr>
                              <m:t>𝜇</m:t>
                            </m:r>
                          </m:sub>
                        </m:sSub>
                        <m:d>
                          <m:dPr>
                            <m:ctrlPr>
                              <a:rPr lang="en-US"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r>
                              <a:rPr lang="el-GR" sz="2400" i="1">
                                <a:solidFill>
                                  <a:srgbClr val="C00000"/>
                                </a:solidFill>
                                <a:latin typeface="Cambria Math"/>
                              </a:rPr>
                              <m:t>𝛷</m:t>
                            </m:r>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r>
                          <a:rPr lang="el-GR" sz="2400" i="1">
                            <a:solidFill>
                              <a:srgbClr val="C00000"/>
                            </a:solidFill>
                            <a:latin typeface="Cambria Math"/>
                          </a:rPr>
                          <m:t>𝛷</m:t>
                        </m:r>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𝑏</m:t>
                            </m:r>
                          </m:sub>
                          <m:sup>
                            <m:r>
                              <a:rPr lang="el-GR" sz="2400" i="1">
                                <a:solidFill>
                                  <a:srgbClr val="C00000"/>
                                </a:solidFill>
                                <a:latin typeface="Cambria Math"/>
                              </a:rPr>
                              <m:t>𝜎</m:t>
                            </m:r>
                          </m:sup>
                        </m:sSubSup>
                        <m:r>
                          <a:rPr lang="el-GR" sz="2400" i="1">
                            <a:solidFill>
                              <a:srgbClr val="C00000"/>
                            </a:solidFill>
                            <a:latin typeface="Cambria Math"/>
                          </a:rPr>
                          <m:t>𝛷</m:t>
                        </m:r>
                        <m:r>
                          <m:rPr>
                            <m:nor/>
                          </m:rPr>
                          <a:rPr lang="he-IL" sz="2400" dirty="0">
                            <a:solidFill>
                              <a:srgbClr val="C00000"/>
                            </a:solidFill>
                          </a:rPr>
                          <m:t> </m:t>
                        </m:r>
                      </m:e>
                    </m:d>
                  </m:oMath>
                </a14:m>
                <a:endParaRPr lang="en-US" sz="2400" dirty="0"/>
              </a:p>
              <a:p>
                <a:pPr algn="l"/>
                <a:endParaRPr lang="en-US" sz="1800" dirty="0" smtClean="0"/>
              </a:p>
              <a:p>
                <a:pPr algn="l"/>
                <a:r>
                  <a:rPr lang="en-US" sz="1800" dirty="0" smtClean="0">
                    <a:solidFill>
                      <a:schemeClr val="tx1"/>
                    </a:solidFill>
                  </a:rPr>
                  <a:t>where </a:t>
                </a:r>
                <a14:m>
                  <m:oMath xmlns:m="http://schemas.openxmlformats.org/officeDocument/2006/math">
                    <m:sSup>
                      <m:sSupPr>
                        <m:ctrlPr>
                          <a:rPr lang="en-US" sz="1800" i="1">
                            <a:latin typeface="Cambria Math" panose="02040503050406030204" pitchFamily="18" charset="0"/>
                          </a:rPr>
                        </m:ctrlPr>
                      </m:sSupPr>
                      <m:e>
                        <m:r>
                          <a:rPr lang="el-GR" sz="1800" i="1">
                            <a:latin typeface="Cambria Math"/>
                          </a:rPr>
                          <m:t>𝛷</m:t>
                        </m:r>
                      </m:e>
                      <m:sup>
                        <m:r>
                          <a:rPr lang="en-US" sz="1800" i="1">
                            <a:latin typeface="Cambria Math" panose="02040503050406030204" pitchFamily="18" charset="0"/>
                          </a:rPr>
                          <m:t>𝐻</m:t>
                        </m:r>
                      </m:sup>
                    </m:sSup>
                  </m:oMath>
                </a14:m>
                <a:r>
                  <a:rPr lang="en-US" sz="1800" dirty="0" smtClean="0">
                    <a:solidFill>
                      <a:schemeClr val="tx1"/>
                    </a:solidFill>
                  </a:rPr>
                  <a:t> is defined as the transposed of the complex conjugate </a:t>
                </a:r>
                <a14:m>
                  <m:oMath xmlns:m="http://schemas.openxmlformats.org/officeDocument/2006/math">
                    <m:r>
                      <a:rPr lang="el-GR" sz="1800" i="1">
                        <a:latin typeface="Cambria Math"/>
                      </a:rPr>
                      <m:t>𝛷</m:t>
                    </m:r>
                  </m:oMath>
                </a14:m>
                <a:r>
                  <a:rPr lang="en-US" sz="1800" dirty="0" smtClean="0">
                    <a:solidFill>
                      <a:schemeClr val="tx1"/>
                    </a:solidFill>
                  </a:rPr>
                  <a:t>, </a:t>
                </a:r>
                <a14:m>
                  <m:oMath xmlns:m="http://schemas.openxmlformats.org/officeDocument/2006/math">
                    <m:sSup>
                      <m:sSupPr>
                        <m:ctrlPr>
                          <a:rPr lang="en-US" sz="1800" i="1" smtClean="0">
                            <a:solidFill>
                              <a:schemeClr val="tx1"/>
                            </a:solidFill>
                            <a:latin typeface="Cambria Math" panose="02040503050406030204" pitchFamily="18" charset="0"/>
                          </a:rPr>
                        </m:ctrlPr>
                      </m:sSupPr>
                      <m:e>
                        <m:r>
                          <a:rPr lang="el-GR" sz="1800" i="1">
                            <a:solidFill>
                              <a:schemeClr val="tx1"/>
                            </a:solidFill>
                            <a:latin typeface="Cambria Math"/>
                          </a:rPr>
                          <m:t>𝛷</m:t>
                        </m:r>
                      </m:e>
                      <m:sup>
                        <m:r>
                          <a:rPr lang="en-US" sz="1800" i="1">
                            <a:solidFill>
                              <a:schemeClr val="tx1"/>
                            </a:solidFill>
                            <a:latin typeface="Cambria Math" panose="02040503050406030204" pitchFamily="18" charset="0"/>
                          </a:rPr>
                          <m:t>𝐻</m:t>
                        </m:r>
                      </m:sup>
                    </m:sSup>
                    <m:r>
                      <a:rPr lang="en-US" sz="1800" b="0" i="1" smtClean="0">
                        <a:solidFill>
                          <a:schemeClr val="tx1"/>
                        </a:solidFill>
                        <a:latin typeface="Cambria Math" panose="02040503050406030204" pitchFamily="18" charset="0"/>
                      </a:rPr>
                      <m:t>=</m:t>
                    </m:r>
                  </m:oMath>
                </a14:m>
                <a:r>
                  <a:rPr lang="en-US" sz="1800" dirty="0" smtClean="0">
                    <a:solidFill>
                      <a:schemeClr val="tx1"/>
                    </a:solidFill>
                  </a:rPr>
                  <a:t> </a:t>
                </a:r>
                <a14:m>
                  <m:oMath xmlns:m="http://schemas.openxmlformats.org/officeDocument/2006/math">
                    <m:sSup>
                      <m:sSupPr>
                        <m:ctrlPr>
                          <a:rPr lang="en-US" sz="1800" i="1">
                            <a:latin typeface="Cambria Math" panose="02040503050406030204" pitchFamily="18" charset="0"/>
                          </a:rPr>
                        </m:ctrlPr>
                      </m:sSupPr>
                      <m:e>
                        <m:d>
                          <m:dPr>
                            <m:begChr m:val="["/>
                            <m:endChr m:val="]"/>
                            <m:ctrlPr>
                              <a:rPr lang="en-US" sz="1800" i="1" smtClean="0">
                                <a:latin typeface="Cambria Math" panose="02040503050406030204" pitchFamily="18" charset="0"/>
                              </a:rPr>
                            </m:ctrlPr>
                          </m:dPr>
                          <m:e>
                            <m:sSup>
                              <m:sSupPr>
                                <m:ctrlPr>
                                  <a:rPr lang="en-US" sz="1800" i="1" smtClean="0">
                                    <a:latin typeface="Cambria Math" panose="02040503050406030204" pitchFamily="18" charset="0"/>
                                  </a:rPr>
                                </m:ctrlPr>
                              </m:sSupPr>
                              <m:e>
                                <m:r>
                                  <a:rPr lang="el-GR" sz="1800" i="1">
                                    <a:latin typeface="Cambria Math"/>
                                  </a:rPr>
                                  <m:t>𝛷</m:t>
                                </m:r>
                              </m:e>
                              <m:sup>
                                <m:r>
                                  <a:rPr lang="en-US" sz="1800" b="0" i="1" smtClean="0">
                                    <a:latin typeface="Cambria Math" panose="02040503050406030204" pitchFamily="18" charset="0"/>
                                  </a:rPr>
                                  <m:t>∗</m:t>
                                </m:r>
                              </m:sup>
                            </m:sSup>
                          </m:e>
                        </m:d>
                      </m:e>
                      <m:sup>
                        <m:r>
                          <a:rPr lang="en-US" sz="1800" b="0" i="1" smtClean="0">
                            <a:latin typeface="Cambria Math" panose="02040503050406030204" pitchFamily="18" charset="0"/>
                          </a:rPr>
                          <m:t>𝑇</m:t>
                        </m:r>
                      </m:sup>
                    </m:sSup>
                  </m:oMath>
                </a14:m>
                <a:r>
                  <a:rPr lang="en-US" sz="1800" dirty="0" smtClean="0">
                    <a:solidFill>
                      <a:schemeClr val="tx1"/>
                    </a:solidFill>
                  </a:rPr>
                  <a:t> .The variation with respect to </a:t>
                </a:r>
                <a14:m>
                  <m:oMath xmlns:m="http://schemas.openxmlformats.org/officeDocument/2006/math">
                    <m:sSup>
                      <m:sSupPr>
                        <m:ctrlPr>
                          <a:rPr lang="en-US" sz="1800" i="1">
                            <a:solidFill>
                              <a:schemeClr val="tx1"/>
                            </a:solidFill>
                            <a:latin typeface="Cambria Math" panose="02040503050406030204" pitchFamily="18" charset="0"/>
                          </a:rPr>
                        </m:ctrlPr>
                      </m:sSupPr>
                      <m:e>
                        <m:r>
                          <a:rPr lang="el-GR" sz="1800" i="1">
                            <a:solidFill>
                              <a:schemeClr val="tx1"/>
                            </a:solidFill>
                            <a:latin typeface="Cambria Math" panose="02040503050406030204" pitchFamily="18" charset="0"/>
                          </a:rPr>
                          <m:t>𝛷</m:t>
                        </m:r>
                      </m:e>
                      <m:sup>
                        <m:r>
                          <a:rPr lang="en-US" sz="1800" i="1">
                            <a:solidFill>
                              <a:schemeClr val="tx1"/>
                            </a:solidFill>
                            <a:latin typeface="Cambria Math" panose="02040503050406030204" pitchFamily="18" charset="0"/>
                          </a:rPr>
                          <m:t>𝐻</m:t>
                        </m:r>
                      </m:sup>
                    </m:sSup>
                  </m:oMath>
                </a14:m>
                <a:r>
                  <a:rPr lang="en-US" sz="1800" dirty="0" smtClean="0">
                    <a:solidFill>
                      <a:schemeClr val="tx1"/>
                    </a:solidFill>
                  </a:rPr>
                  <a:t> yields Eq. </a:t>
                </a:r>
                <a:r>
                  <a:rPr lang="en-US" sz="1800" dirty="0">
                    <a:solidFill>
                      <a:schemeClr val="tx1"/>
                    </a:solidFill>
                  </a:rPr>
                  <a:t>(d</a:t>
                </a:r>
                <a:r>
                  <a:rPr lang="en-US" sz="1800" dirty="0" smtClean="0">
                    <a:solidFill>
                      <a:schemeClr val="tx1"/>
                    </a:solidFill>
                  </a:rPr>
                  <a:t>), while the variation with respect to </a:t>
                </a:r>
                <a14:m>
                  <m:oMath xmlns:m="http://schemas.openxmlformats.org/officeDocument/2006/math">
                    <m:r>
                      <a:rPr lang="el-GR" sz="1800" i="1">
                        <a:solidFill>
                          <a:schemeClr val="tx1"/>
                        </a:solidFill>
                        <a:latin typeface="Cambria Math" panose="02040503050406030204" pitchFamily="18" charset="0"/>
                      </a:rPr>
                      <m:t>𝛷</m:t>
                    </m:r>
                  </m:oMath>
                </a14:m>
                <a:r>
                  <a:rPr lang="en-US" sz="1800" dirty="0" smtClean="0">
                    <a:solidFill>
                      <a:schemeClr val="tx1"/>
                    </a:solidFill>
                  </a:rPr>
                  <a:t>  gives the Hermitian conjugate of </a:t>
                </a:r>
                <a:r>
                  <a:rPr lang="en-US" sz="1800" dirty="0">
                    <a:solidFill>
                      <a:schemeClr val="tx1"/>
                    </a:solidFill>
                  </a:rPr>
                  <a:t>(d</a:t>
                </a:r>
                <a:r>
                  <a:rPr lang="en-US" sz="1800" dirty="0" smtClean="0">
                    <a:solidFill>
                      <a:schemeClr val="tx1"/>
                    </a:solidFill>
                  </a:rPr>
                  <a:t>), i.e., </a:t>
                </a:r>
              </a:p>
              <a:p>
                <a:pPr algn="l"/>
                <a:endParaRPr lang="en-US" sz="1800" dirty="0" smtClean="0">
                  <a:solidFill>
                    <a:schemeClr val="tx1"/>
                  </a:solidFill>
                </a:endParaRPr>
              </a:p>
              <a:p>
                <a:pPr algn="r"/>
                <a14:m>
                  <m:oMath xmlns:m="http://schemas.openxmlformats.org/officeDocument/2006/math">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a:rPr lang="el-GR" sz="2400" i="1">
                            <a:solidFill>
                              <a:srgbClr val="C00000"/>
                            </a:solidFill>
                            <a:latin typeface="Cambria Math"/>
                          </a:rPr>
                          <m:t>𝜇</m:t>
                        </m:r>
                      </m:sub>
                    </m:sSub>
                    <m:d>
                      <m:dPr>
                        <m:ctrlPr>
                          <a:rPr lang="en-US"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panose="02040503050406030204" pitchFamily="18" charset="0"/>
                              </a:rPr>
                              <m:t>∗</m:t>
                            </m:r>
                          </m:sup>
                        </m:sSup>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𝑏</m:t>
                        </m:r>
                      </m:sub>
                      <m:sup>
                        <m:r>
                          <a:rPr lang="el-GR" sz="2400" i="1">
                            <a:solidFill>
                              <a:srgbClr val="C00000"/>
                            </a:solidFill>
                            <a:latin typeface="Cambria Math"/>
                          </a:rPr>
                          <m:t>𝜎</m:t>
                        </m:r>
                      </m:sup>
                    </m:sSubSup>
                    <m:sSup>
                      <m:sSupPr>
                        <m:ctrlPr>
                          <a:rPr lang="el-GR" sz="2400" i="1" smtClean="0">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r>
                  <a:rPr lang="en-US" sz="1800" dirty="0">
                    <a:solidFill>
                      <a:srgbClr val="C00000"/>
                    </a:solidFill>
                  </a:rPr>
                  <a:t>            </a:t>
                </a:r>
                <a:r>
                  <a:rPr lang="en-US" sz="2400" dirty="0" smtClean="0">
                    <a:solidFill>
                      <a:srgbClr val="7030A0"/>
                    </a:solidFill>
                    <a:latin typeface="Cambria Math"/>
                  </a:rPr>
                  <a:t>(e)</a:t>
                </a:r>
              </a:p>
            </p:txBody>
          </p:sp>
        </mc:Choice>
        <mc:Fallback>
          <p:sp>
            <p:nvSpPr>
              <p:cNvPr id="12" name="Title 1"/>
              <p:cNvSpPr txBox="1">
                <a:spLocks noRot="1" noChangeAspect="1" noMove="1" noResize="1" noEditPoints="1" noAdjustHandles="1" noChangeArrowheads="1" noChangeShapeType="1" noTextEdit="1"/>
              </p:cNvSpPr>
              <p:nvPr/>
            </p:nvSpPr>
            <p:spPr>
              <a:xfrm>
                <a:off x="505360" y="548679"/>
                <a:ext cx="8229600" cy="6048673"/>
              </a:xfrm>
              <a:prstGeom prst="rect">
                <a:avLst/>
              </a:prstGeom>
              <a:blipFill>
                <a:blip r:embed="rId2"/>
                <a:stretch>
                  <a:fillRect l="-593" t="-806" r="-1185"/>
                </a:stretch>
              </a:blipFill>
            </p:spPr>
            <p:txBody>
              <a:bodyPr/>
              <a:lstStyle/>
              <a:p>
                <a:r>
                  <a:rPr lang="en-US">
                    <a:noFill/>
                  </a:rPr>
                  <a:t> </a:t>
                </a:r>
              </a:p>
            </p:txBody>
          </p:sp>
        </mc:Fallback>
      </mc:AlternateContent>
    </p:spTree>
    <p:extLst>
      <p:ext uri="{BB962C8B-B14F-4D97-AF65-F5344CB8AC3E}">
        <p14:creationId xmlns:p14="http://schemas.microsoft.com/office/powerpoint/2010/main" val="24418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Title 1"/>
              <p:cNvSpPr txBox="1">
                <a:spLocks/>
              </p:cNvSpPr>
              <p:nvPr/>
            </p:nvSpPr>
            <p:spPr>
              <a:xfrm>
                <a:off x="505360" y="548679"/>
                <a:ext cx="8229600" cy="6048673"/>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tx2"/>
                    </a:solidFill>
                  </a:rPr>
                  <a:t>Quantum Equation Of Any Spin- Global ST:</a:t>
                </a:r>
                <a:r>
                  <a:rPr lang="en-US" sz="2400" dirty="0">
                    <a:solidFill>
                      <a:schemeClr val="tx2"/>
                    </a:solidFill>
                  </a:rPr>
                  <a:t> </a:t>
                </a:r>
                <a:r>
                  <a:rPr lang="en-US" sz="2400" u="sng" dirty="0">
                    <a:solidFill>
                      <a:schemeClr val="tx2"/>
                    </a:solidFill>
                  </a:rPr>
                  <a:t>Comments</a:t>
                </a:r>
                <a:r>
                  <a:rPr lang="en-US" sz="2400" dirty="0">
                    <a:solidFill>
                      <a:schemeClr val="tx2"/>
                    </a:solidFill>
                  </a:rPr>
                  <a:t>: </a:t>
                </a:r>
                <a:endParaRPr lang="en-US" sz="2400" dirty="0" smtClean="0">
                  <a:solidFill>
                    <a:schemeClr val="tx2"/>
                  </a:solidFill>
                </a:endParaRPr>
              </a:p>
              <a:p>
                <a:pPr algn="l"/>
                <a:endParaRPr lang="en-US" sz="2400" i="1" dirty="0">
                  <a:solidFill>
                    <a:schemeClr val="tx2"/>
                  </a:solidFill>
                  <a:latin typeface="Cambria Math" panose="02040503050406030204" pitchFamily="18" charset="0"/>
                </a:endParaRPr>
              </a:p>
              <a:p>
                <a:pPr algn="r"/>
                <a14:m>
                  <m:oMath xmlns:m="http://schemas.openxmlformats.org/officeDocument/2006/math">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a:rPr lang="el-GR" sz="2400" i="1">
                            <a:solidFill>
                              <a:srgbClr val="C00000"/>
                            </a:solidFill>
                            <a:latin typeface="Cambria Math"/>
                          </a:rPr>
                          <m:t>𝜇</m:t>
                        </m:r>
                      </m:sub>
                    </m:sSub>
                    <m:d>
                      <m:dPr>
                        <m:ctrlPr>
                          <a:rPr lang="en-US"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r>
                          <a:rPr lang="el-GR" sz="2400" i="1">
                            <a:solidFill>
                              <a:srgbClr val="C00000"/>
                            </a:solidFill>
                            <a:latin typeface="Cambria Math"/>
                          </a:rPr>
                          <m:t>𝛷</m:t>
                        </m:r>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r>
                      <a:rPr lang="el-GR" sz="2400" i="1">
                        <a:solidFill>
                          <a:srgbClr val="C00000"/>
                        </a:solidFill>
                        <a:latin typeface="Cambria Math"/>
                      </a:rPr>
                      <m:t>𝛷</m:t>
                    </m:r>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𝑏</m:t>
                        </m:r>
                      </m:sub>
                      <m:sup>
                        <m:r>
                          <a:rPr lang="el-GR" sz="2400" i="1">
                            <a:solidFill>
                              <a:srgbClr val="C00000"/>
                            </a:solidFill>
                            <a:latin typeface="Cambria Math"/>
                          </a:rPr>
                          <m:t>𝜎</m:t>
                        </m:r>
                      </m:sup>
                    </m:sSubSup>
                    <m:r>
                      <a:rPr lang="el-GR" sz="2400" i="1">
                        <a:solidFill>
                          <a:srgbClr val="C00000"/>
                        </a:solidFill>
                        <a:latin typeface="Cambria Math"/>
                      </a:rPr>
                      <m:t>𝛷</m:t>
                    </m:r>
                  </m:oMath>
                </a14:m>
                <a:r>
                  <a:rPr lang="en-US" sz="2400" dirty="0" smtClean="0">
                    <a:solidFill>
                      <a:srgbClr val="7030A0"/>
                    </a:solidFill>
                    <a:latin typeface="Cambria Math"/>
                  </a:rPr>
                  <a:t>              (d)</a:t>
                </a:r>
              </a:p>
              <a:p>
                <a:pPr algn="l"/>
                <a:endParaRPr lang="en-US" sz="2400" dirty="0">
                  <a:solidFill>
                    <a:srgbClr val="7030A0"/>
                  </a:solidFill>
                  <a:latin typeface="Cambria Math"/>
                </a:endParaRPr>
              </a:p>
              <a:p>
                <a:pPr algn="l"/>
                <a:r>
                  <a:rPr lang="en-US" sz="1800" dirty="0" smtClean="0">
                    <a:latin typeface="Calibri" panose="020F0502020204030204" pitchFamily="34" charset="0"/>
                    <a:cs typeface="Calibri" panose="020F0502020204030204" pitchFamily="34" charset="0"/>
                  </a:rPr>
                  <a:t>4. From the </a:t>
                </a:r>
                <a:r>
                  <a:rPr lang="en-US" sz="1800" dirty="0" err="1" smtClean="0">
                    <a:latin typeface="Calibri" panose="020F0502020204030204" pitchFamily="34" charset="0"/>
                    <a:cs typeface="Calibri" panose="020F0502020204030204" pitchFamily="34" charset="0"/>
                  </a:rPr>
                  <a:t>Noether’s</a:t>
                </a:r>
                <a:r>
                  <a:rPr lang="en-US" sz="1800" dirty="0" smtClean="0">
                    <a:latin typeface="Calibri" panose="020F0502020204030204" pitchFamily="34" charset="0"/>
                    <a:cs typeface="Calibri" panose="020F0502020204030204" pitchFamily="34" charset="0"/>
                  </a:rPr>
                  <a:t> theorem the conserved current density is:</a:t>
                </a:r>
              </a:p>
              <a:p>
                <a:pPr algn="l"/>
                <a:endParaRPr lang="en-US" sz="2400" i="1" dirty="0" smtClean="0">
                  <a:solidFill>
                    <a:srgbClr val="C0000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sSup>
                        <m:sSupPr>
                          <m:ctrlPr>
                            <a:rPr lang="el-GR" sz="240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𝑗</m:t>
                          </m:r>
                        </m:e>
                        <m:sup>
                          <m:r>
                            <m:rPr>
                              <m:sty m:val="p"/>
                            </m:rPr>
                            <a:rPr lang="el-GR" sz="2400" i="1" smtClean="0">
                              <a:solidFill>
                                <a:srgbClr val="C00000"/>
                              </a:solidFill>
                              <a:latin typeface="Cambria Math"/>
                            </a:rPr>
                            <m:t>μ</m:t>
                          </m:r>
                        </m:sup>
                      </m:sSup>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m:rPr>
                              <m:nor/>
                            </m:rPr>
                            <a:rPr lang="el-GR" sz="2400">
                              <a:solidFill>
                                <a:srgbClr val="C00000"/>
                              </a:solidFill>
                            </a:rPr>
                            <m:t>δ</m:t>
                          </m:r>
                          <m:r>
                            <m:rPr>
                              <m:nor/>
                            </m:rPr>
                            <a:rPr lang="en-US" sz="2400" dirty="0">
                              <a:solidFill>
                                <a:srgbClr val="C00000"/>
                              </a:solidFill>
                              <a:latin typeface="Lucida Calligraphy" panose="03010101010101010101" pitchFamily="66" charset="0"/>
                            </a:rPr>
                            <m:t>L</m:t>
                          </m:r>
                        </m:num>
                        <m:den>
                          <m:r>
                            <m:rPr>
                              <m:nor/>
                            </m:rPr>
                            <a:rPr lang="el-GR" sz="2400">
                              <a:solidFill>
                                <a:srgbClr val="C00000"/>
                              </a:solidFill>
                            </a:rPr>
                            <m:t>δ</m:t>
                          </m:r>
                          <m:d>
                            <m:dPr>
                              <m:ctrlPr>
                                <a:rPr lang="el-GR" sz="2400" i="1" smtClean="0">
                                  <a:solidFill>
                                    <a:srgbClr val="C00000"/>
                                  </a:solidFill>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m:rPr>
                                      <m:sty m:val="p"/>
                                    </m:rPr>
                                    <a:rPr lang="el-GR" sz="2400" i="1" smtClean="0">
                                      <a:solidFill>
                                        <a:srgbClr val="C00000"/>
                                      </a:solidFill>
                                      <a:latin typeface="Cambria Math"/>
                                    </a:rPr>
                                    <m:t>μ</m:t>
                                  </m:r>
                                </m:sub>
                              </m:sSub>
                              <m:sSub>
                                <m:sSubPr>
                                  <m:ctrlPr>
                                    <a:rPr lang="el-GR" sz="2400" i="1" smtClean="0">
                                      <a:solidFill>
                                        <a:srgbClr val="C00000"/>
                                      </a:solidFill>
                                      <a:latin typeface="Cambria Math" panose="02040503050406030204" pitchFamily="18" charset="0"/>
                                    </a:rPr>
                                  </m:ctrlPr>
                                </m:sSubPr>
                                <m:e>
                                  <m:r>
                                    <a:rPr lang="el-GR" sz="2400" i="1">
                                      <a:solidFill>
                                        <a:srgbClr val="C00000"/>
                                      </a:solidFill>
                                      <a:latin typeface="Cambria Math"/>
                                    </a:rPr>
                                    <m:t>𝛷</m:t>
                                  </m:r>
                                </m:e>
                                <m:sub>
                                  <m:r>
                                    <a:rPr lang="en-US" sz="2400" b="0" i="1" smtClean="0">
                                      <a:solidFill>
                                        <a:srgbClr val="C00000"/>
                                      </a:solidFill>
                                      <a:latin typeface="Cambria Math" panose="02040503050406030204" pitchFamily="18" charset="0"/>
                                    </a:rPr>
                                    <m:t>𝑏</m:t>
                                  </m:r>
                                </m:sub>
                              </m:sSub>
                            </m:e>
                          </m:d>
                        </m:den>
                      </m:f>
                      <m:f>
                        <m:fPr>
                          <m:ctrlPr>
                            <a:rPr lang="en-US" sz="2400" i="1">
                              <a:solidFill>
                                <a:srgbClr val="C00000"/>
                              </a:solidFill>
                              <a:latin typeface="Cambria Math" panose="02040503050406030204" pitchFamily="18" charset="0"/>
                            </a:rPr>
                          </m:ctrlPr>
                        </m:fPr>
                        <m:num>
                          <m:r>
                            <m:rPr>
                              <m:nor/>
                            </m:rPr>
                            <a:rPr lang="el-GR" sz="2400">
                              <a:solidFill>
                                <a:srgbClr val="C00000"/>
                              </a:solidFill>
                            </a:rPr>
                            <m:t>δ</m:t>
                          </m:r>
                          <m:sSub>
                            <m:sSubPr>
                              <m:ctrlPr>
                                <a:rPr lang="el-GR" sz="2400" i="1">
                                  <a:solidFill>
                                    <a:srgbClr val="C00000"/>
                                  </a:solidFill>
                                  <a:latin typeface="Cambria Math" panose="02040503050406030204" pitchFamily="18" charset="0"/>
                                </a:rPr>
                              </m:ctrlPr>
                            </m:sSubPr>
                            <m:e>
                              <m:r>
                                <a:rPr lang="el-GR" sz="2400" i="1">
                                  <a:solidFill>
                                    <a:srgbClr val="C00000"/>
                                  </a:solidFill>
                                  <a:latin typeface="Cambria Math"/>
                                </a:rPr>
                                <m:t>𝛷</m:t>
                              </m:r>
                            </m:e>
                            <m:sub>
                              <m:r>
                                <a:rPr lang="en-US" sz="2400" i="1">
                                  <a:solidFill>
                                    <a:srgbClr val="C00000"/>
                                  </a:solidFill>
                                  <a:latin typeface="Cambria Math" panose="02040503050406030204" pitchFamily="18" charset="0"/>
                                </a:rPr>
                                <m:t>𝑏</m:t>
                              </m:r>
                            </m:sub>
                          </m:sSub>
                        </m:num>
                        <m:den>
                          <m:r>
                            <m:rPr>
                              <m:nor/>
                            </m:rPr>
                            <a:rPr lang="el-GR" sz="2400">
                              <a:solidFill>
                                <a:srgbClr val="C00000"/>
                              </a:solidFill>
                            </a:rPr>
                            <m:t>δα</m:t>
                          </m:r>
                        </m:den>
                      </m:f>
                      <m:r>
                        <a:rPr lang="en-US" sz="2400" b="0" i="1" smtClean="0">
                          <a:solidFill>
                            <a:srgbClr val="C00000"/>
                          </a:solidFill>
                          <a:latin typeface="Cambria Math" panose="02040503050406030204" pitchFamily="18" charset="0"/>
                        </a:rPr>
                        <m:t>−</m:t>
                      </m:r>
                      <m:sSubSup>
                        <m:sSubSupPr>
                          <m:ctrlPr>
                            <a:rPr lang="en-US" sz="2400" b="0" i="1" smtClean="0">
                              <a:solidFill>
                                <a:srgbClr val="C00000"/>
                              </a:solidFill>
                              <a:latin typeface="Cambria Math" panose="02040503050406030204" pitchFamily="18" charset="0"/>
                            </a:rPr>
                          </m:ctrlPr>
                        </m:sSubSupPr>
                        <m:e>
                          <m:r>
                            <a:rPr lang="en-US" sz="2400" b="0" i="1" smtClean="0">
                              <a:solidFill>
                                <a:srgbClr val="C00000"/>
                              </a:solidFill>
                              <a:latin typeface="Cambria Math" panose="02040503050406030204" pitchFamily="18" charset="0"/>
                            </a:rPr>
                            <m:t>𝑗</m:t>
                          </m:r>
                        </m:e>
                        <m:sub>
                          <m:r>
                            <a:rPr lang="en-US" sz="2400" b="0" i="1" smtClean="0">
                              <a:solidFill>
                                <a:srgbClr val="C00000"/>
                              </a:solidFill>
                              <a:latin typeface="Cambria Math" panose="02040503050406030204" pitchFamily="18" charset="0"/>
                            </a:rPr>
                            <m:t>0</m:t>
                          </m:r>
                        </m:sub>
                        <m:sup>
                          <m:r>
                            <m:rPr>
                              <m:sty m:val="p"/>
                            </m:rPr>
                            <a:rPr lang="el-GR" sz="2400" b="0" i="1" smtClean="0">
                              <a:solidFill>
                                <a:srgbClr val="C00000"/>
                              </a:solidFill>
                              <a:latin typeface="Cambria Math" panose="02040503050406030204" pitchFamily="18" charset="0"/>
                            </a:rPr>
                            <m:t>μ</m:t>
                          </m:r>
                        </m:sup>
                      </m:sSubSup>
                      <m:r>
                        <a:rPr lang="en-US" sz="2400" b="0" i="1" smtClean="0">
                          <a:solidFill>
                            <a:srgbClr val="C00000"/>
                          </a:solidFill>
                          <a:latin typeface="Cambria Math" panose="02040503050406030204" pitchFamily="18" charset="0"/>
                        </a:rPr>
                        <m:t>=</m:t>
                      </m:r>
                      <m:sSubSup>
                        <m:sSubSupPr>
                          <m:ctrlPr>
                            <a:rPr lang="en-US" sz="2400" b="0" i="1" smtClean="0">
                              <a:solidFill>
                                <a:srgbClr val="C00000"/>
                              </a:solidFill>
                              <a:latin typeface="Cambria Math" panose="02040503050406030204" pitchFamily="18" charset="0"/>
                            </a:rPr>
                          </m:ctrlPr>
                        </m:sSubSupPr>
                        <m:e>
                          <m:r>
                            <a:rPr lang="el-GR" sz="2400" i="1">
                              <a:solidFill>
                                <a:srgbClr val="C00000"/>
                              </a:solidFill>
                              <a:latin typeface="Cambria Math"/>
                            </a:rPr>
                            <m:t>𝛷</m:t>
                          </m:r>
                        </m:e>
                        <m:sub>
                          <m:r>
                            <a:rPr lang="en-US" sz="2400" b="0" i="1" smtClean="0">
                              <a:solidFill>
                                <a:srgbClr val="C00000"/>
                              </a:solidFill>
                              <a:latin typeface="Cambria Math" panose="02040503050406030204" pitchFamily="18" charset="0"/>
                            </a:rPr>
                            <m:t>𝑏</m:t>
                          </m:r>
                        </m:sub>
                        <m:sup>
                          <m:r>
                            <a:rPr lang="en-US" sz="2400" b="0" i="1" smtClean="0">
                              <a:solidFill>
                                <a:srgbClr val="C00000"/>
                              </a:solidFill>
                              <a:latin typeface="Cambria Math" panose="02040503050406030204" pitchFamily="18" charset="0"/>
                            </a:rPr>
                            <m:t>𝐻</m:t>
                          </m:r>
                        </m:sup>
                      </m:sSubSup>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b="0" i="1" smtClean="0">
                              <a:solidFill>
                                <a:srgbClr val="C00000"/>
                              </a:solidFill>
                              <a:latin typeface="Cambria Math" panose="02040503050406030204" pitchFamily="18" charset="0"/>
                            </a:rPr>
                            <m:t>𝑏</m:t>
                          </m:r>
                        </m:sup>
                      </m:sSup>
                    </m:oMath>
                  </m:oMathPara>
                </a14:m>
                <a:endParaRPr lang="en-US" sz="2400" dirty="0" smtClean="0">
                  <a:solidFill>
                    <a:srgbClr val="C00000"/>
                  </a:solidFill>
                  <a:latin typeface="Cambria Math"/>
                </a:endParaRPr>
              </a:p>
              <a:p>
                <a:pPr algn="r"/>
                <a14:m>
                  <m:oMath xmlns:m="http://schemas.openxmlformats.org/officeDocument/2006/math">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𝑗</m:t>
                        </m:r>
                      </m:e>
                      <m:sup>
                        <m:r>
                          <m:rPr>
                            <m:sty m:val="p"/>
                          </m:rPr>
                          <a:rPr lang="el-GR" sz="2400" i="1">
                            <a:solidFill>
                              <a:srgbClr val="C00000"/>
                            </a:solidFill>
                            <a:latin typeface="Cambria Math"/>
                          </a:rPr>
                          <m:t>μ</m:t>
                        </m:r>
                      </m:sup>
                    </m:sSup>
                    <m:r>
                      <a:rPr lang="en-US" sz="2400" i="1">
                        <a:solidFill>
                          <a:srgbClr val="C00000"/>
                        </a:solidFill>
                        <a:latin typeface="Cambria Math" panose="02040503050406030204" pitchFamily="18" charset="0"/>
                      </a:rPr>
                      <m:t>=</m:t>
                    </m:r>
                    <m:sSubSup>
                      <m:sSubSupPr>
                        <m:ctrlPr>
                          <a:rPr lang="en-US" sz="2400" i="1">
                            <a:solidFill>
                              <a:srgbClr val="C00000"/>
                            </a:solidFill>
                            <a:latin typeface="Cambria Math" panose="02040503050406030204" pitchFamily="18" charset="0"/>
                          </a:rPr>
                        </m:ctrlPr>
                      </m:sSubSupPr>
                      <m:e>
                        <m:r>
                          <a:rPr lang="el-GR" sz="2400" i="1">
                            <a:solidFill>
                              <a:srgbClr val="C00000"/>
                            </a:solidFill>
                            <a:latin typeface="Cambria Math"/>
                          </a:rPr>
                          <m:t>𝛷</m:t>
                        </m:r>
                      </m:e>
                      <m:sub>
                        <m:r>
                          <a:rPr lang="en-US" sz="2400" i="1">
                            <a:solidFill>
                              <a:srgbClr val="C00000"/>
                            </a:solidFill>
                            <a:latin typeface="Cambria Math" panose="02040503050406030204" pitchFamily="18" charset="0"/>
                          </a:rPr>
                          <m:t>𝑏</m:t>
                        </m:r>
                      </m:sub>
                      <m:sup>
                        <m:r>
                          <a:rPr lang="en-US" sz="2400" i="1">
                            <a:solidFill>
                              <a:srgbClr val="C00000"/>
                            </a:solidFill>
                            <a:latin typeface="Cambria Math" panose="02040503050406030204" pitchFamily="18" charset="0"/>
                          </a:rPr>
                          <m:t>𝐻</m:t>
                        </m:r>
                      </m:sup>
                    </m:sSubSup>
                    <m:sSup>
                      <m:sSupPr>
                        <m:ctrlPr>
                          <a:rPr lang="el-GR" sz="2400" i="1">
                            <a:solidFill>
                              <a:srgbClr val="C00000"/>
                            </a:solidFill>
                            <a:latin typeface="Cambria Math" panose="02040503050406030204" pitchFamily="18" charset="0"/>
                          </a:rPr>
                        </m:ctrlPr>
                      </m:sSupPr>
                      <m:e>
                        <m:r>
                          <m:rPr>
                            <m:sty m:val="p"/>
                          </m:rPr>
                          <a:rPr lang="el-GR" sz="2400" i="1">
                            <a:solidFill>
                              <a:srgbClr val="C00000"/>
                            </a:solidFill>
                            <a:latin typeface="Cambria Math" panose="02040503050406030204" pitchFamily="18" charset="0"/>
                          </a:rPr>
                          <m:t>γ</m:t>
                        </m:r>
                      </m:e>
                      <m:sup>
                        <m:r>
                          <a:rPr lang="el-GR" sz="2400" i="1">
                            <a:solidFill>
                              <a:srgbClr val="C00000"/>
                            </a:solidFill>
                            <a:latin typeface="Cambria Math"/>
                          </a:rPr>
                          <m:t>𝜇</m:t>
                        </m:r>
                      </m:sup>
                    </m:s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panose="02040503050406030204" pitchFamily="18" charset="0"/>
                          </a:rPr>
                          <m:t>𝑏</m:t>
                        </m:r>
                      </m:sup>
                    </m:sSup>
                    <m:r>
                      <a:rPr lang="el-GR" sz="2400" i="1">
                        <a:solidFill>
                          <a:srgbClr val="C00000"/>
                        </a:solidFill>
                        <a:latin typeface="Cambria Math"/>
                      </a:rPr>
                      <m:t>𝛷</m:t>
                    </m:r>
                  </m:oMath>
                </a14:m>
                <a:r>
                  <a:rPr lang="en-US" sz="2400" dirty="0" smtClean="0">
                    <a:solidFill>
                      <a:srgbClr val="C00000"/>
                    </a:solidFill>
                    <a:latin typeface="Cambria Math"/>
                  </a:rPr>
                  <a:t>                                        </a:t>
                </a:r>
                <a:r>
                  <a:rPr lang="en-US" sz="2400" dirty="0" smtClean="0">
                    <a:solidFill>
                      <a:srgbClr val="7030A0"/>
                    </a:solidFill>
                    <a:latin typeface="Cambria Math"/>
                  </a:rPr>
                  <a:t>(e)</a:t>
                </a:r>
                <a:r>
                  <a:rPr lang="el-GR" sz="2400" dirty="0" smtClean="0">
                    <a:solidFill>
                      <a:srgbClr val="C00000"/>
                    </a:solidFill>
                  </a:rPr>
                  <a:t> </a:t>
                </a:r>
                <a:endParaRPr lang="en-US" sz="2400" dirty="0">
                  <a:solidFill>
                    <a:srgbClr val="7030A0"/>
                  </a:solidFill>
                  <a:latin typeface="Cambria Math"/>
                </a:endParaRPr>
              </a:p>
              <a:p>
                <a:pPr algn="l"/>
                <a:endParaRPr lang="en-US" sz="2400" dirty="0" smtClean="0">
                  <a:solidFill>
                    <a:srgbClr val="7030A0"/>
                  </a:solidFill>
                </a:endParaRPr>
              </a:p>
              <a:p>
                <a:pPr algn="l"/>
                <a:r>
                  <a:rPr lang="en-US" sz="2400" dirty="0" smtClean="0">
                    <a:solidFill>
                      <a:srgbClr val="7030A0"/>
                    </a:solidFill>
                  </a:rPr>
                  <a:t> </a:t>
                </a:r>
                <a14:m>
                  <m:oMath xmlns:m="http://schemas.openxmlformats.org/officeDocument/2006/math">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𝑗</m:t>
                        </m:r>
                      </m:e>
                      <m:sup>
                        <m:r>
                          <a:rPr lang="en-US" sz="2400" i="1">
                            <a:solidFill>
                              <a:srgbClr val="C00000"/>
                            </a:solidFill>
                            <a:latin typeface="Cambria Math" panose="02040503050406030204" pitchFamily="18" charset="0"/>
                          </a:rPr>
                          <m:t>0</m:t>
                        </m:r>
                      </m:sup>
                    </m:sSup>
                    <m:r>
                      <a:rPr lang="en-US" sz="2400" i="1">
                        <a:solidFill>
                          <a:srgbClr val="C00000"/>
                        </a:solidFill>
                        <a:latin typeface="Cambria Math" panose="02040503050406030204" pitchFamily="18" charset="0"/>
                      </a:rPr>
                      <m:t>=</m:t>
                    </m:r>
                    <m:sSubSup>
                      <m:sSubSupPr>
                        <m:ctrlPr>
                          <a:rPr lang="en-US" sz="2400" i="1">
                            <a:solidFill>
                              <a:srgbClr val="C00000"/>
                            </a:solidFill>
                            <a:latin typeface="Cambria Math" panose="02040503050406030204" pitchFamily="18" charset="0"/>
                          </a:rPr>
                        </m:ctrlPr>
                      </m:sSubSupPr>
                      <m:e>
                        <m:r>
                          <a:rPr lang="el-GR" sz="2400" i="1">
                            <a:solidFill>
                              <a:srgbClr val="C00000"/>
                            </a:solidFill>
                            <a:latin typeface="Cambria Math"/>
                          </a:rPr>
                          <m:t>𝛷</m:t>
                        </m:r>
                      </m:e>
                      <m:sub>
                        <m:r>
                          <a:rPr lang="en-US" sz="2400" i="1">
                            <a:solidFill>
                              <a:srgbClr val="C00000"/>
                            </a:solidFill>
                            <a:latin typeface="Cambria Math" panose="02040503050406030204" pitchFamily="18" charset="0"/>
                          </a:rPr>
                          <m:t>𝑏</m:t>
                        </m:r>
                      </m:sub>
                      <m:sup>
                        <m:r>
                          <a:rPr lang="en-US" sz="2400" i="1">
                            <a:solidFill>
                              <a:srgbClr val="C00000"/>
                            </a:solidFill>
                            <a:latin typeface="Cambria Math" panose="02040503050406030204" pitchFamily="18" charset="0"/>
                          </a:rPr>
                          <m:t>𝐻</m:t>
                        </m:r>
                      </m:sup>
                    </m:sSubSup>
                    <m:sSup>
                      <m:sSupPr>
                        <m:ctrlPr>
                          <a:rPr lang="el-GR" sz="2400" i="1">
                            <a:solidFill>
                              <a:srgbClr val="C00000"/>
                            </a:solidFill>
                            <a:latin typeface="Cambria Math" panose="02040503050406030204" pitchFamily="18" charset="0"/>
                          </a:rPr>
                        </m:ctrlPr>
                      </m:sSupPr>
                      <m:e>
                        <m:r>
                          <m:rPr>
                            <m:sty m:val="p"/>
                          </m:rPr>
                          <a:rPr lang="el-GR" sz="2400" i="1">
                            <a:solidFill>
                              <a:srgbClr val="C00000"/>
                            </a:solidFill>
                            <a:latin typeface="Cambria Math" panose="02040503050406030204" pitchFamily="18" charset="0"/>
                          </a:rPr>
                          <m:t>γ</m:t>
                        </m:r>
                      </m:e>
                      <m:sup>
                        <m:r>
                          <a:rPr lang="en-US" sz="2400" i="1">
                            <a:solidFill>
                              <a:srgbClr val="C00000"/>
                            </a:solidFill>
                            <a:latin typeface="Cambria Math" panose="02040503050406030204" pitchFamily="18" charset="0"/>
                          </a:rPr>
                          <m:t>0</m:t>
                        </m:r>
                      </m:sup>
                    </m:s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panose="02040503050406030204" pitchFamily="18" charset="0"/>
                          </a:rPr>
                          <m:t>𝑏</m:t>
                        </m:r>
                      </m:sup>
                    </m:sSup>
                    <m:r>
                      <a:rPr lang="en-US" sz="2400" i="1">
                        <a:solidFill>
                          <a:srgbClr val="C00000"/>
                        </a:solidFill>
                        <a:latin typeface="Cambria Math" panose="02040503050406030204" pitchFamily="18" charset="0"/>
                      </a:rPr>
                      <m:t>=</m:t>
                    </m:r>
                    <m:sSubSup>
                      <m:sSubSupPr>
                        <m:ctrlPr>
                          <a:rPr lang="en-US" sz="2400" i="1">
                            <a:solidFill>
                              <a:srgbClr val="C00000"/>
                            </a:solidFill>
                            <a:latin typeface="Cambria Math" panose="02040503050406030204" pitchFamily="18" charset="0"/>
                          </a:rPr>
                        </m:ctrlPr>
                      </m:sSubSupPr>
                      <m:e>
                        <m:r>
                          <a:rPr lang="el-GR" sz="2400" i="1">
                            <a:solidFill>
                              <a:srgbClr val="C00000"/>
                            </a:solidFill>
                            <a:latin typeface="Cambria Math"/>
                          </a:rPr>
                          <m:t>𝛷</m:t>
                        </m:r>
                      </m:e>
                      <m:sub>
                        <m:r>
                          <a:rPr lang="en-US" sz="2400" i="1">
                            <a:solidFill>
                              <a:srgbClr val="C00000"/>
                            </a:solidFill>
                            <a:latin typeface="Cambria Math" panose="02040503050406030204" pitchFamily="18" charset="0"/>
                          </a:rPr>
                          <m:t>𝑏</m:t>
                        </m:r>
                      </m:sub>
                      <m:sup>
                        <m:r>
                          <a:rPr lang="en-US" sz="2400" b="0" i="1" smtClean="0">
                            <a:solidFill>
                              <a:srgbClr val="C00000"/>
                            </a:solidFill>
                            <a:latin typeface="Cambria Math" panose="02040503050406030204" pitchFamily="18" charset="0"/>
                          </a:rPr>
                          <m:t>∗</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panose="02040503050406030204" pitchFamily="18" charset="0"/>
                          </a:rPr>
                          <m:t>𝑏</m:t>
                        </m:r>
                      </m:sup>
                    </m:sSup>
                  </m:oMath>
                </a14:m>
                <a:r>
                  <a:rPr lang="en-US" sz="1800" dirty="0" smtClean="0">
                    <a:latin typeface="Calibri" panose="020F0502020204030204" pitchFamily="34" charset="0"/>
                    <a:cs typeface="Calibri" panose="020F0502020204030204" pitchFamily="34" charset="0"/>
                  </a:rPr>
                  <a:t>is probability density. </a:t>
                </a:r>
              </a:p>
              <a:p>
                <a:pPr algn="l"/>
                <a:r>
                  <a:rPr lang="en-US" sz="1800" dirty="0" smtClean="0">
                    <a:latin typeface="Calibri" panose="020F0502020204030204" pitchFamily="34" charset="0"/>
                    <a:cs typeface="Calibri" panose="020F0502020204030204" pitchFamily="34" charset="0"/>
                  </a:rPr>
                  <a:t>The expression above satisfies the continuity equation. Note that</a:t>
                </a:r>
                <a:r>
                  <a:rPr lang="en-US" sz="1800" dirty="0" smtClean="0">
                    <a:solidFill>
                      <a:srgbClr val="7030A0"/>
                    </a:solidFill>
                    <a:latin typeface="Calibri" panose="020F0502020204030204" pitchFamily="34" charset="0"/>
                    <a:cs typeface="Calibri" panose="020F0502020204030204" pitchFamily="34" charset="0"/>
                  </a:rPr>
                  <a:t> </a:t>
                </a:r>
                <a14:m>
                  <m:oMath xmlns:m="http://schemas.openxmlformats.org/officeDocument/2006/math">
                    <m:sSup>
                      <m:sSupPr>
                        <m:ctrlPr>
                          <a:rPr lang="el-GR"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𝑗</m:t>
                        </m:r>
                      </m:e>
                      <m:sup>
                        <m:r>
                          <m:rPr>
                            <m:sty m:val="p"/>
                          </m:rPr>
                          <a:rPr lang="el-GR" sz="1800" i="1">
                            <a:solidFill>
                              <a:srgbClr val="C00000"/>
                            </a:solidFill>
                            <a:latin typeface="Cambria Math"/>
                          </a:rPr>
                          <m:t>μ</m:t>
                        </m:r>
                      </m:sup>
                    </m:sSup>
                  </m:oMath>
                </a14:m>
                <a:r>
                  <a:rPr lang="en-US" sz="1800" dirty="0" smtClean="0">
                    <a:solidFill>
                      <a:schemeClr val="tx1"/>
                    </a:solidFill>
                    <a:latin typeface="Calibri" panose="020F0502020204030204" pitchFamily="34" charset="0"/>
                    <a:cs typeface="Calibri" panose="020F0502020204030204" pitchFamily="34" charset="0"/>
                  </a:rPr>
                  <a:t> does not depend on the spin connection. </a:t>
                </a:r>
                <a14:m>
                  <m:oMath xmlns:m="http://schemas.openxmlformats.org/officeDocument/2006/math">
                    <m:r>
                      <m:rPr>
                        <m:nor/>
                      </m:rPr>
                      <a:rPr lang="en-US" sz="2400" dirty="0" smtClean="0">
                        <a:solidFill>
                          <a:schemeClr val="tx1"/>
                        </a:solidFill>
                        <a:latin typeface="Cambria Math"/>
                      </a:rPr>
                      <m:t> </m:t>
                    </m:r>
                  </m:oMath>
                </a14:m>
                <a:endParaRPr lang="en-US" sz="2400" dirty="0">
                  <a:solidFill>
                    <a:srgbClr val="7030A0"/>
                  </a:solidFill>
                  <a:latin typeface="Cambria Math"/>
                </a:endParaRPr>
              </a:p>
              <a:p>
                <a:pPr algn="l"/>
                <a:r>
                  <a:rPr lang="en-US" sz="1800" dirty="0" smtClean="0">
                    <a:latin typeface="Cambria Math"/>
                  </a:rPr>
                  <a:t>- Eq. (d)  is generic for any spin and ST. A solution for a particular </a:t>
                </a:r>
                <a:r>
                  <a:rPr lang="en-US" sz="1800" dirty="0" smtClean="0">
                    <a:latin typeface="Cambria Math"/>
                  </a:rPr>
                  <a:t>ST </a:t>
                </a:r>
                <a:r>
                  <a:rPr lang="en-US" sz="1800" dirty="0" smtClean="0">
                    <a:latin typeface="Cambria Math"/>
                  </a:rPr>
                  <a:t>requires </a:t>
                </a:r>
                <a:r>
                  <a:rPr lang="en-US" sz="1800" dirty="0" smtClean="0">
                    <a:latin typeface="Cambria Math"/>
                  </a:rPr>
                  <a:t>the appropriate </a:t>
                </a:r>
                <a:r>
                  <a:rPr lang="en-US" sz="1800" dirty="0" err="1" smtClean="0">
                    <a:latin typeface="Cambria Math"/>
                  </a:rPr>
                  <a:t>vierbeins</a:t>
                </a:r>
                <a:r>
                  <a:rPr lang="en-US" sz="1800" dirty="0" smtClean="0">
                    <a:latin typeface="Cambria Math"/>
                  </a:rPr>
                  <a:t>. </a:t>
                </a:r>
                <a:r>
                  <a:rPr lang="en-US" sz="1800" dirty="0" smtClean="0">
                    <a:latin typeface="Cambria Math"/>
                  </a:rPr>
                  <a:t>In what follows we consider </a:t>
                </a:r>
                <a:r>
                  <a:rPr lang="en-US" sz="1800" dirty="0" smtClean="0">
                    <a:latin typeface="Cambria Math"/>
                  </a:rPr>
                  <a:t>stationary </a:t>
                </a:r>
                <a:r>
                  <a:rPr lang="en-US" sz="1800" dirty="0" smtClean="0">
                    <a:latin typeface="Cambria Math"/>
                  </a:rPr>
                  <a:t>axially symmetric ST’s and point out common features of </a:t>
                </a:r>
                <a:r>
                  <a:rPr lang="en-US" sz="1800" dirty="0">
                    <a:latin typeface="Cambria Math"/>
                  </a:rPr>
                  <a:t>the solutions </a:t>
                </a:r>
                <a:r>
                  <a:rPr lang="en-US" sz="1800" dirty="0" smtClean="0">
                    <a:latin typeface="Cambria Math"/>
                  </a:rPr>
                  <a:t>of Eq. (d). </a:t>
                </a:r>
              </a:p>
              <a:p>
                <a:pPr algn="l"/>
                <a:endParaRPr lang="en-US" sz="2400" dirty="0">
                  <a:solidFill>
                    <a:srgbClr val="7030A0"/>
                  </a:solidFill>
                  <a:latin typeface="Cambria Math"/>
                </a:endParaRPr>
              </a:p>
              <a:p>
                <a:pPr algn="l"/>
                <a:endParaRPr lang="en-US" sz="2400" dirty="0">
                  <a:solidFill>
                    <a:srgbClr val="7030A0"/>
                  </a:solidFill>
                  <a:latin typeface="Cambria Math"/>
                </a:endParaRPr>
              </a:p>
              <a:p>
                <a:pPr algn="l"/>
                <a:endParaRPr lang="en-US" sz="2400" dirty="0" smtClean="0">
                  <a:solidFill>
                    <a:srgbClr val="7030A0"/>
                  </a:solidFill>
                  <a:latin typeface="Cambria Math"/>
                </a:endParaRPr>
              </a:p>
              <a:p>
                <a:pPr algn="l"/>
                <a:endParaRPr lang="en-US" sz="2400" dirty="0" smtClean="0">
                  <a:solidFill>
                    <a:srgbClr val="7030A0"/>
                  </a:solidFill>
                  <a:latin typeface="Cambria Math"/>
                </a:endParaRPr>
              </a:p>
              <a:p>
                <a:pPr algn="l"/>
                <a:endParaRPr lang="en-US" sz="2400" dirty="0">
                  <a:solidFill>
                    <a:srgbClr val="7030A0"/>
                  </a:solidFill>
                  <a:latin typeface="Cambria Math"/>
                </a:endParaRPr>
              </a:p>
              <a:p>
                <a:pPr algn="l"/>
                <a:endParaRPr lang="en-US" sz="2400" dirty="0" smtClean="0">
                  <a:solidFill>
                    <a:srgbClr val="7030A0"/>
                  </a:solidFill>
                  <a:latin typeface="Cambria Math"/>
                </a:endParaRPr>
              </a:p>
              <a:p>
                <a:pPr algn="l"/>
                <a:endParaRPr lang="en-US" sz="2400" dirty="0">
                  <a:solidFill>
                    <a:srgbClr val="7030A0"/>
                  </a:solidFill>
                  <a:latin typeface="Cambria Math"/>
                </a:endParaRPr>
              </a:p>
              <a:p>
                <a:pPr algn="l"/>
                <a:endParaRPr lang="en-US" sz="2400" dirty="0" smtClean="0">
                  <a:solidFill>
                    <a:srgbClr val="7030A0"/>
                  </a:solidFill>
                  <a:latin typeface="Cambria Math"/>
                </a:endParaRPr>
              </a:p>
              <a:p>
                <a:pPr algn="l"/>
                <a:endParaRPr lang="en-US" sz="2400" dirty="0">
                  <a:solidFill>
                    <a:srgbClr val="7030A0"/>
                  </a:solidFill>
                  <a:latin typeface="Cambria Math"/>
                </a:endParaRPr>
              </a:p>
              <a:p>
                <a:pPr algn="l"/>
                <a:endParaRPr lang="en-US" sz="2400" dirty="0" smtClean="0">
                  <a:solidFill>
                    <a:srgbClr val="7030A0"/>
                  </a:solidFill>
                  <a:latin typeface="Cambria Math"/>
                </a:endParaRPr>
              </a:p>
              <a:p>
                <a:pPr algn="l"/>
                <a:endParaRPr lang="en-US" sz="2400" dirty="0">
                  <a:solidFill>
                    <a:srgbClr val="7030A0"/>
                  </a:solidFill>
                  <a:latin typeface="Cambria Math"/>
                </a:endParaRPr>
              </a:p>
              <a:p>
                <a:pPr algn="l"/>
                <a:endParaRPr lang="he-IL" sz="1800" dirty="0"/>
              </a:p>
            </p:txBody>
          </p:sp>
        </mc:Choice>
        <mc:Fallback>
          <p:sp>
            <p:nvSpPr>
              <p:cNvPr id="12" name="Title 1"/>
              <p:cNvSpPr txBox="1">
                <a:spLocks noRot="1" noChangeAspect="1" noMove="1" noResize="1" noEditPoints="1" noAdjustHandles="1" noChangeArrowheads="1" noChangeShapeType="1" noTextEdit="1"/>
              </p:cNvSpPr>
              <p:nvPr/>
            </p:nvSpPr>
            <p:spPr>
              <a:xfrm>
                <a:off x="505360" y="548679"/>
                <a:ext cx="8229600" cy="6048673"/>
              </a:xfrm>
              <a:prstGeom prst="rect">
                <a:avLst/>
              </a:prstGeom>
              <a:blipFill>
                <a:blip r:embed="rId2"/>
                <a:stretch>
                  <a:fillRect l="-1111" t="-806" r="-1185"/>
                </a:stretch>
              </a:blipFill>
            </p:spPr>
            <p:txBody>
              <a:bodyPr/>
              <a:lstStyle/>
              <a:p>
                <a:r>
                  <a:rPr lang="en-US">
                    <a:noFill/>
                  </a:rPr>
                  <a:t> </a:t>
                </a:r>
              </a:p>
            </p:txBody>
          </p:sp>
        </mc:Fallback>
      </mc:AlternateContent>
    </p:spTree>
    <p:extLst>
      <p:ext uri="{BB962C8B-B14F-4D97-AF65-F5344CB8AC3E}">
        <p14:creationId xmlns:p14="http://schemas.microsoft.com/office/powerpoint/2010/main" val="345059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83568" y="476672"/>
                <a:ext cx="8064896" cy="5990614"/>
              </a:xfrm>
              <a:prstGeom prst="rect">
                <a:avLst/>
              </a:prstGeom>
            </p:spPr>
            <p:txBody>
              <a:bodyPr wrap="square">
                <a:spAutoFit/>
              </a:bodyPr>
              <a:lstStyle/>
              <a:p>
                <a:pPr algn="l"/>
                <a:r>
                  <a:rPr lang="en-US" sz="2400" u="sng" dirty="0" smtClean="0">
                    <a:solidFill>
                      <a:schemeClr val="tx2"/>
                    </a:solidFill>
                  </a:rPr>
                  <a:t>Axially Symmetric ST’s</a:t>
                </a:r>
                <a:r>
                  <a:rPr lang="en-US" sz="2400" dirty="0" smtClean="0">
                    <a:solidFill>
                      <a:schemeClr val="tx2"/>
                    </a:solidFill>
                  </a:rPr>
                  <a:t>:</a:t>
                </a:r>
              </a:p>
              <a:p>
                <a14:m>
                  <m:oMath xmlns:m="http://schemas.openxmlformats.org/officeDocument/2006/math">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a:rPr>
                          <m:t>𝐸</m:t>
                        </m:r>
                      </m:e>
                      <m:sub>
                        <m:r>
                          <a:rPr lang="en-US" i="1">
                            <a:solidFill>
                              <a:srgbClr val="C00000"/>
                            </a:solidFill>
                            <a:latin typeface="Cambria Math"/>
                          </a:rPr>
                          <m:t>𝑎</m:t>
                        </m:r>
                      </m:sub>
                      <m:sup>
                        <m:r>
                          <a:rPr lang="el-GR" i="1">
                            <a:solidFill>
                              <a:srgbClr val="C00000"/>
                            </a:solidFill>
                            <a:latin typeface="Cambria Math"/>
                          </a:rPr>
                          <m:t>𝜇</m:t>
                        </m:r>
                      </m:sup>
                    </m:sSubSup>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𝑎</m:t>
                        </m:r>
                      </m:sup>
                    </m:sSup>
                    <m:sSub>
                      <m:sSubPr>
                        <m:ctrlPr>
                          <a:rPr lang="el-GR" i="1">
                            <a:solidFill>
                              <a:srgbClr val="C00000"/>
                            </a:solidFill>
                            <a:latin typeface="Cambria Math" panose="02040503050406030204" pitchFamily="18" charset="0"/>
                          </a:rPr>
                        </m:ctrlPr>
                      </m:sSubPr>
                      <m:e>
                        <m:f>
                          <m:fPr>
                            <m:ctrlPr>
                              <a:rPr lang="el-GR" i="1">
                                <a:solidFill>
                                  <a:srgbClr val="C00000"/>
                                </a:solidFill>
                                <a:latin typeface="Cambria Math" panose="02040503050406030204" pitchFamily="18" charset="0"/>
                              </a:rPr>
                            </m:ctrlPr>
                          </m:fPr>
                          <m:num>
                            <m:r>
                              <a:rPr lang="en-US" i="1">
                                <a:solidFill>
                                  <a:srgbClr val="C00000"/>
                                </a:solidFill>
                                <a:latin typeface="Cambria Math"/>
                              </a:rPr>
                              <m:t>1</m:t>
                            </m:r>
                          </m:num>
                          <m:den>
                            <m:rad>
                              <m:radPr>
                                <m:degHide m:val="on"/>
                                <m:ctrlPr>
                                  <a:rPr lang="el-GR" i="1">
                                    <a:solidFill>
                                      <a:srgbClr val="C00000"/>
                                    </a:solidFill>
                                    <a:latin typeface="Cambria Math" panose="02040503050406030204" pitchFamily="18" charset="0"/>
                                    <a:ea typeface="Cambria Math"/>
                                  </a:rPr>
                                </m:ctrlPr>
                              </m:radPr>
                              <m:deg/>
                              <m:e>
                                <m:r>
                                  <a:rPr lang="en-US" i="1">
                                    <a:solidFill>
                                      <a:srgbClr val="C00000"/>
                                    </a:solidFill>
                                    <a:latin typeface="Cambria Math"/>
                                    <a:ea typeface="Cambria Math"/>
                                  </a:rPr>
                                  <m:t>𝑒</m:t>
                                </m:r>
                              </m:e>
                            </m:rad>
                          </m:den>
                        </m:f>
                        <m:r>
                          <a:rPr lang="el-GR" i="1">
                            <a:solidFill>
                              <a:srgbClr val="C00000"/>
                            </a:solidFill>
                            <a:latin typeface="Cambria Math"/>
                            <a:ea typeface="Cambria Math"/>
                          </a:rPr>
                          <m:t>𝜕</m:t>
                        </m:r>
                      </m:e>
                      <m:sub>
                        <m:r>
                          <a:rPr lang="el-GR" i="1">
                            <a:solidFill>
                              <a:srgbClr val="C00000"/>
                            </a:solidFill>
                            <a:latin typeface="Cambria Math"/>
                          </a:rPr>
                          <m:t>𝜇</m:t>
                        </m:r>
                      </m:sub>
                    </m:sSub>
                    <m:d>
                      <m:dPr>
                        <m:ctrlPr>
                          <a:rPr lang="en-US" i="1">
                            <a:solidFill>
                              <a:srgbClr val="C00000"/>
                            </a:solidFill>
                            <a:latin typeface="Cambria Math" panose="02040503050406030204" pitchFamily="18" charset="0"/>
                          </a:rPr>
                        </m:ctrlPr>
                      </m:dPr>
                      <m:e>
                        <m:rad>
                          <m:radPr>
                            <m:degHide m:val="on"/>
                            <m:ctrlPr>
                              <a:rPr lang="en-US" i="1">
                                <a:solidFill>
                                  <a:srgbClr val="C00000"/>
                                </a:solidFill>
                                <a:latin typeface="Cambria Math" panose="02040503050406030204" pitchFamily="18" charset="0"/>
                                <a:ea typeface="Cambria Math"/>
                              </a:rPr>
                            </m:ctrlPr>
                          </m:radPr>
                          <m:deg/>
                          <m:e>
                            <m:r>
                              <a:rPr lang="en-US" i="1">
                                <a:solidFill>
                                  <a:srgbClr val="C00000"/>
                                </a:solidFill>
                                <a:latin typeface="Cambria Math"/>
                                <a:ea typeface="Cambria Math"/>
                              </a:rPr>
                              <m:t>𝑒</m:t>
                            </m:r>
                          </m:e>
                        </m:rad>
                        <m:r>
                          <a:rPr lang="el-GR" i="1">
                            <a:solidFill>
                              <a:srgbClr val="C00000"/>
                            </a:solidFill>
                            <a:latin typeface="Cambria Math"/>
                          </a:rPr>
                          <m:t>𝛷</m:t>
                        </m:r>
                      </m:e>
                    </m:d>
                    <m:r>
                      <a:rPr lang="en-US" i="1">
                        <a:solidFill>
                          <a:srgbClr val="C00000"/>
                        </a:solidFill>
                        <a:latin typeface="Cambria Math" panose="02040503050406030204" pitchFamily="18" charset="0"/>
                      </a:rPr>
                      <m:t>−</m:t>
                    </m:r>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a:rPr>
                          <m:t>𝐸</m:t>
                        </m:r>
                      </m:e>
                      <m:sub>
                        <m:r>
                          <a:rPr lang="en-US" i="1">
                            <a:solidFill>
                              <a:srgbClr val="C00000"/>
                            </a:solidFill>
                            <a:latin typeface="Cambria Math"/>
                          </a:rPr>
                          <m:t>𝑎</m:t>
                        </m:r>
                      </m:sub>
                      <m:sup>
                        <m:r>
                          <a:rPr lang="en-US" i="1">
                            <a:solidFill>
                              <a:srgbClr val="C00000"/>
                            </a:solidFill>
                            <a:latin typeface="Cambria Math" panose="02040503050406030204" pitchFamily="18" charset="0"/>
                          </a:rPr>
                          <m:t>0</m:t>
                        </m:r>
                      </m:sup>
                    </m:sSubSup>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𝑎</m:t>
                        </m:r>
                      </m:sup>
                    </m:sSup>
                    <m:r>
                      <a:rPr lang="en-US" i="1">
                        <a:solidFill>
                          <a:srgbClr val="C00000"/>
                        </a:solidFill>
                        <a:latin typeface="Cambria Math" panose="02040503050406030204" pitchFamily="18" charset="0"/>
                      </a:rPr>
                      <m:t>𝛽</m:t>
                    </m:r>
                    <m:r>
                      <a:rPr lang="en-US" i="1">
                        <a:solidFill>
                          <a:srgbClr val="C00000"/>
                        </a:solidFill>
                        <a:latin typeface="Cambria Math" panose="02040503050406030204" pitchFamily="18" charset="0"/>
                      </a:rPr>
                      <m:t>𝑀</m:t>
                    </m:r>
                    <m:r>
                      <a:rPr lang="el-GR" i="1">
                        <a:solidFill>
                          <a:srgbClr val="C00000"/>
                        </a:solidFill>
                        <a:latin typeface="Cambria Math"/>
                      </a:rPr>
                      <m:t>𝛷</m:t>
                    </m:r>
                    <m:r>
                      <a:rPr lang="en-US" i="1">
                        <a:solidFill>
                          <a:srgbClr val="C00000"/>
                        </a:solidFill>
                        <a:latin typeface="Cambria Math"/>
                      </a:rPr>
                      <m:t>=−</m:t>
                    </m:r>
                    <m:f>
                      <m:fPr>
                        <m:ctrlPr>
                          <a:rPr lang="en-US" i="1" dirty="0">
                            <a:solidFill>
                              <a:srgbClr val="C00000"/>
                            </a:solidFill>
                            <a:latin typeface="Cambria Math" panose="02040503050406030204" pitchFamily="18" charset="0"/>
                            <a:ea typeface="Cambria Math" panose="02040503050406030204" pitchFamily="18" charset="0"/>
                          </a:rPr>
                        </m:ctrlPr>
                      </m:fPr>
                      <m:num>
                        <m:r>
                          <a:rPr lang="en-US" i="1" dirty="0">
                            <a:solidFill>
                              <a:srgbClr val="C00000"/>
                            </a:solidFill>
                            <a:latin typeface="Cambria Math"/>
                            <a:ea typeface="Cambria Math" panose="02040503050406030204" pitchFamily="18" charset="0"/>
                          </a:rPr>
                          <m:t>1</m:t>
                        </m:r>
                      </m:num>
                      <m:den>
                        <m:r>
                          <a:rPr lang="en-US" i="1" dirty="0">
                            <a:solidFill>
                              <a:srgbClr val="C00000"/>
                            </a:solidFill>
                            <a:latin typeface="Cambria Math"/>
                            <a:ea typeface="Cambria Math" panose="02040503050406030204" pitchFamily="18" charset="0"/>
                          </a:rPr>
                          <m:t>2</m:t>
                        </m:r>
                      </m:den>
                    </m:f>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𝑏</m:t>
                        </m:r>
                      </m:sup>
                    </m:sSup>
                    <m:sSub>
                      <m:sSubPr>
                        <m:ctrlPr>
                          <a:rPr lang="en-US"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l-GR" i="1">
                            <a:solidFill>
                              <a:srgbClr val="C00000"/>
                            </a:solidFill>
                            <a:latin typeface="Cambria Math"/>
                          </a:rPr>
                          <m:t>𝜎</m:t>
                        </m:r>
                      </m:sub>
                    </m:sSub>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a:rPr>
                          <m:t>𝐸</m:t>
                        </m:r>
                      </m:e>
                      <m:sub>
                        <m:r>
                          <a:rPr lang="en-US" i="1">
                            <a:solidFill>
                              <a:srgbClr val="C00000"/>
                            </a:solidFill>
                            <a:latin typeface="Cambria Math"/>
                          </a:rPr>
                          <m:t>𝑏</m:t>
                        </m:r>
                      </m:sub>
                      <m:sup>
                        <m:r>
                          <a:rPr lang="el-GR" i="1">
                            <a:solidFill>
                              <a:srgbClr val="C00000"/>
                            </a:solidFill>
                            <a:latin typeface="Cambria Math"/>
                          </a:rPr>
                          <m:t>𝜎</m:t>
                        </m:r>
                      </m:sup>
                    </m:sSubSup>
                    <m:r>
                      <a:rPr lang="el-GR" i="1">
                        <a:solidFill>
                          <a:srgbClr val="C00000"/>
                        </a:solidFill>
                        <a:latin typeface="Cambria Math"/>
                      </a:rPr>
                      <m:t>𝛷</m:t>
                    </m:r>
                  </m:oMath>
                </a14:m>
                <a:r>
                  <a:rPr lang="en-US" dirty="0">
                    <a:solidFill>
                      <a:srgbClr val="7030A0"/>
                    </a:solidFill>
                    <a:latin typeface="Cambria Math"/>
                  </a:rPr>
                  <a:t>            </a:t>
                </a:r>
                <a:r>
                  <a:rPr lang="en-US" dirty="0" smtClean="0">
                    <a:solidFill>
                      <a:srgbClr val="7030A0"/>
                    </a:solidFill>
                    <a:latin typeface="Cambria Math"/>
                  </a:rPr>
                  <a:t>             </a:t>
                </a:r>
                <a:r>
                  <a:rPr lang="en-US" dirty="0">
                    <a:solidFill>
                      <a:srgbClr val="7030A0"/>
                    </a:solidFill>
                    <a:latin typeface="Cambria Math"/>
                  </a:rPr>
                  <a:t>(d</a:t>
                </a:r>
                <a:r>
                  <a:rPr lang="en-US" dirty="0" smtClean="0">
                    <a:solidFill>
                      <a:srgbClr val="7030A0"/>
                    </a:solidFill>
                    <a:latin typeface="Cambria Math"/>
                  </a:rPr>
                  <a:t>)</a:t>
                </a:r>
                <a:endParaRPr lang="en-US" dirty="0">
                  <a:solidFill>
                    <a:schemeClr val="tx2"/>
                  </a:solidFill>
                </a:endParaRPr>
              </a:p>
              <a:p>
                <a:pPr algn="l"/>
                <a:endParaRPr lang="he-IL" dirty="0" smtClean="0"/>
              </a:p>
              <a:p>
                <a:pPr algn="l"/>
                <a:r>
                  <a:rPr lang="en-US" dirty="0" smtClean="0"/>
                  <a:t>Ansatz : </a:t>
                </a:r>
                <a14:m>
                  <m:oMath xmlns:m="http://schemas.openxmlformats.org/officeDocument/2006/math">
                    <m:r>
                      <a:rPr lang="el-GR" i="1">
                        <a:solidFill>
                          <a:srgbClr val="C00000"/>
                        </a:solidFill>
                        <a:latin typeface="Cambria Math"/>
                      </a:rPr>
                      <m:t>𝛷</m:t>
                    </m:r>
                  </m:oMath>
                </a14:m>
                <a:r>
                  <a:rPr lang="en-US" dirty="0" smtClean="0"/>
                  <a:t> factorizes into a </a:t>
                </a:r>
                <a:r>
                  <a:rPr lang="en-US" u="sng" dirty="0" smtClean="0"/>
                  <a:t>reduced function </a:t>
                </a:r>
                <a14:m>
                  <m:oMath xmlns:m="http://schemas.openxmlformats.org/officeDocument/2006/math">
                    <m:r>
                      <m:rPr>
                        <m:nor/>
                      </m:rPr>
                      <a:rPr lang="el-GR" i="1">
                        <a:solidFill>
                          <a:srgbClr val="FF0000"/>
                        </a:solidFill>
                        <a:latin typeface="Cambria Math"/>
                      </a:rPr>
                      <m:t>ψ</m:t>
                    </m:r>
                    <m:sSup>
                      <m:sSupPr>
                        <m:ctrlPr>
                          <a:rPr lang="el-GR" i="1">
                            <a:solidFill>
                              <a:srgbClr val="FF0000"/>
                            </a:solidFill>
                            <a:latin typeface="Cambria Math" panose="02040503050406030204" pitchFamily="18" charset="0"/>
                          </a:rPr>
                        </m:ctrlPr>
                      </m:sSupPr>
                      <m:e>
                        <m:sSup>
                          <m:sSupPr>
                            <m:ctrlPr>
                              <a:rPr lang="el-GR" i="1">
                                <a:solidFill>
                                  <a:srgbClr val="FF0000"/>
                                </a:solidFill>
                                <a:latin typeface="Cambria Math" panose="02040503050406030204" pitchFamily="18" charset="0"/>
                              </a:rPr>
                            </m:ctrlPr>
                          </m:sSupPr>
                          <m:e>
                            <m:r>
                              <a:rPr lang="en-US" i="1">
                                <a:solidFill>
                                  <a:srgbClr val="FF0000"/>
                                </a:solidFill>
                                <a:latin typeface="Cambria Math"/>
                              </a:rPr>
                              <m:t>(</m:t>
                            </m:r>
                            <m:sSup>
                              <m:sSupPr>
                                <m:ctrlPr>
                                  <a:rPr lang="el-GR" i="1">
                                    <a:solidFill>
                                      <a:srgbClr val="FF0000"/>
                                    </a:solidFill>
                                    <a:latin typeface="Cambria Math" panose="02040503050406030204" pitchFamily="18" charset="0"/>
                                  </a:rPr>
                                </m:ctrlPr>
                              </m:sSupPr>
                              <m:e>
                                <m:sSup>
                                  <m:sSupPr>
                                    <m:ctrlPr>
                                      <a:rPr lang="el-GR" i="1">
                                        <a:solidFill>
                                          <a:srgbClr val="FF0000"/>
                                        </a:solidFill>
                                        <a:latin typeface="Cambria Math" panose="02040503050406030204" pitchFamily="18" charset="0"/>
                                      </a:rPr>
                                    </m:ctrlPr>
                                  </m:sSupPr>
                                  <m:e>
                                    <m:r>
                                      <a:rPr lang="en-US" i="1">
                                        <a:solidFill>
                                          <a:srgbClr val="FF0000"/>
                                        </a:solidFill>
                                        <a:latin typeface="Cambria Math"/>
                                      </a:rPr>
                                      <m:t>𝑥</m:t>
                                    </m:r>
                                  </m:e>
                                  <m:sup>
                                    <m:r>
                                      <a:rPr lang="en-US" i="1">
                                        <a:solidFill>
                                          <a:srgbClr val="FF0000"/>
                                        </a:solidFill>
                                        <a:latin typeface="Cambria Math" panose="02040503050406030204" pitchFamily="18" charset="0"/>
                                      </a:rPr>
                                      <m:t>0</m:t>
                                    </m:r>
                                  </m:sup>
                                </m:sSup>
                                <m:r>
                                  <a:rPr lang="en-US" i="1">
                                    <a:solidFill>
                                      <a:srgbClr val="FF0000"/>
                                    </a:solidFill>
                                    <a:latin typeface="Cambria Math"/>
                                  </a:rPr>
                                  <m:t>,</m:t>
                                </m:r>
                                <m:r>
                                  <a:rPr lang="en-US" i="1">
                                    <a:solidFill>
                                      <a:srgbClr val="FF0000"/>
                                    </a:solidFill>
                                    <a:latin typeface="Cambria Math"/>
                                  </a:rPr>
                                  <m:t>𝑥</m:t>
                                </m:r>
                              </m:e>
                              <m:sup>
                                <m:r>
                                  <a:rPr lang="en-US" i="1">
                                    <a:solidFill>
                                      <a:srgbClr val="FF0000"/>
                                    </a:solidFill>
                                    <a:latin typeface="Cambria Math" panose="02040503050406030204" pitchFamily="18" charset="0"/>
                                  </a:rPr>
                                  <m:t>1</m:t>
                                </m:r>
                              </m:sup>
                            </m:sSup>
                            <m:r>
                              <a:rPr lang="en-US" i="1">
                                <a:solidFill>
                                  <a:srgbClr val="FF0000"/>
                                </a:solidFill>
                                <a:latin typeface="Cambria Math"/>
                              </a:rPr>
                              <m:t>𝑥</m:t>
                            </m:r>
                          </m:e>
                          <m:sup>
                            <m:r>
                              <a:rPr lang="en-US" i="1">
                                <a:solidFill>
                                  <a:srgbClr val="FF0000"/>
                                </a:solidFill>
                                <a:latin typeface="Cambria Math" panose="02040503050406030204" pitchFamily="18" charset="0"/>
                              </a:rPr>
                              <m:t>2</m:t>
                            </m:r>
                          </m:sup>
                        </m:sSup>
                        <m:r>
                          <a:rPr lang="en-US" i="1">
                            <a:solidFill>
                              <a:srgbClr val="FF0000"/>
                            </a:solidFill>
                            <a:latin typeface="Cambria Math"/>
                          </a:rPr>
                          <m:t>,</m:t>
                        </m:r>
                        <m:r>
                          <a:rPr lang="en-US" i="1">
                            <a:solidFill>
                              <a:srgbClr val="FF0000"/>
                            </a:solidFill>
                            <a:latin typeface="Cambria Math"/>
                          </a:rPr>
                          <m:t>𝑥</m:t>
                        </m:r>
                      </m:e>
                      <m:sup>
                        <m:r>
                          <a:rPr lang="en-US" i="1">
                            <a:solidFill>
                              <a:srgbClr val="FF0000"/>
                            </a:solidFill>
                            <a:latin typeface="Cambria Math" panose="02040503050406030204" pitchFamily="18" charset="0"/>
                          </a:rPr>
                          <m:t>3</m:t>
                        </m:r>
                      </m:sup>
                    </m:sSup>
                    <m:r>
                      <a:rPr lang="en-US" i="1">
                        <a:solidFill>
                          <a:srgbClr val="FF0000"/>
                        </a:solidFill>
                        <a:latin typeface="Cambria Math"/>
                      </a:rPr>
                      <m:t>)</m:t>
                    </m:r>
                  </m:oMath>
                </a14:m>
                <a:r>
                  <a:rPr lang="en-US" dirty="0" smtClean="0"/>
                  <a:t> and a </a:t>
                </a:r>
                <a:r>
                  <a:rPr lang="en-US" u="sng" dirty="0" smtClean="0"/>
                  <a:t>normalization function</a:t>
                </a:r>
                <a:r>
                  <a:rPr lang="en-US" dirty="0" smtClean="0"/>
                  <a:t> </a:t>
                </a:r>
                <a14:m>
                  <m:oMath xmlns:m="http://schemas.openxmlformats.org/officeDocument/2006/math">
                    <m:r>
                      <a:rPr lang="en-US" i="1">
                        <a:solidFill>
                          <a:srgbClr val="FF0000"/>
                        </a:solidFill>
                        <a:latin typeface="Cambria Math"/>
                      </a:rPr>
                      <m:t>𝑓</m:t>
                    </m:r>
                    <m:sSup>
                      <m:sSupPr>
                        <m:ctrlPr>
                          <a:rPr lang="el-GR" i="1">
                            <a:solidFill>
                              <a:srgbClr val="FF0000"/>
                            </a:solidFill>
                            <a:latin typeface="Cambria Math" panose="02040503050406030204" pitchFamily="18" charset="0"/>
                          </a:rPr>
                        </m:ctrlPr>
                      </m:sSupPr>
                      <m:e>
                        <m:sSup>
                          <m:sSupPr>
                            <m:ctrlPr>
                              <a:rPr lang="el-GR" i="1">
                                <a:solidFill>
                                  <a:srgbClr val="FF0000"/>
                                </a:solidFill>
                                <a:latin typeface="Cambria Math" panose="02040503050406030204" pitchFamily="18" charset="0"/>
                              </a:rPr>
                            </m:ctrlPr>
                          </m:sSupPr>
                          <m:e>
                            <m:r>
                              <a:rPr lang="en-US" i="1">
                                <a:solidFill>
                                  <a:srgbClr val="FF0000"/>
                                </a:solidFill>
                                <a:latin typeface="Cambria Math"/>
                              </a:rPr>
                              <m:t>(</m:t>
                            </m:r>
                            <m:r>
                              <a:rPr lang="en-US" i="1">
                                <a:solidFill>
                                  <a:srgbClr val="FF0000"/>
                                </a:solidFill>
                                <a:latin typeface="Cambria Math"/>
                              </a:rPr>
                              <m:t>𝑥</m:t>
                            </m:r>
                          </m:e>
                          <m:sup>
                            <m:r>
                              <a:rPr lang="en-US" i="1">
                                <a:solidFill>
                                  <a:srgbClr val="FF0000"/>
                                </a:solidFill>
                                <a:latin typeface="Cambria Math"/>
                              </a:rPr>
                              <m:t>1</m:t>
                            </m:r>
                          </m:sup>
                        </m:sSup>
                        <m:r>
                          <a:rPr lang="en-US" i="1">
                            <a:solidFill>
                              <a:srgbClr val="FF0000"/>
                            </a:solidFill>
                            <a:latin typeface="Cambria Math"/>
                          </a:rPr>
                          <m:t>,</m:t>
                        </m:r>
                        <m:r>
                          <a:rPr lang="en-US" i="1">
                            <a:solidFill>
                              <a:srgbClr val="FF0000"/>
                            </a:solidFill>
                            <a:latin typeface="Cambria Math"/>
                          </a:rPr>
                          <m:t>𝑥</m:t>
                        </m:r>
                      </m:e>
                      <m:sup>
                        <m:r>
                          <a:rPr lang="en-US" i="1">
                            <a:solidFill>
                              <a:srgbClr val="FF0000"/>
                            </a:solidFill>
                            <a:latin typeface="Cambria Math"/>
                          </a:rPr>
                          <m:t>2</m:t>
                        </m:r>
                      </m:sup>
                    </m:sSup>
                    <m:r>
                      <a:rPr lang="en-US" i="1">
                        <a:solidFill>
                          <a:srgbClr val="FF0000"/>
                        </a:solidFill>
                        <a:latin typeface="Cambria Math"/>
                      </a:rPr>
                      <m:t>)</m:t>
                    </m:r>
                  </m:oMath>
                </a14:m>
                <a:r>
                  <a:rPr lang="en-US" dirty="0" smtClean="0"/>
                  <a:t>,</a:t>
                </a:r>
              </a:p>
              <a:p>
                <a:pPr algn="l"/>
                <a:endParaRPr lang="en-US" dirty="0" smtClean="0">
                  <a:solidFill>
                    <a:schemeClr val="tx2"/>
                  </a:solidFill>
                </a:endParaRPr>
              </a:p>
              <a:p>
                <a14:m>
                  <m:oMath xmlns:m="http://schemas.openxmlformats.org/officeDocument/2006/math">
                    <m:r>
                      <a:rPr lang="el-GR" sz="2400" i="1" smtClean="0">
                        <a:solidFill>
                          <a:srgbClr val="C00000"/>
                        </a:solidFill>
                        <a:latin typeface="Cambria Math"/>
                      </a:rPr>
                      <m:t>𝛷</m:t>
                    </m:r>
                    <m:sSup>
                      <m:sSupPr>
                        <m:ctrlPr>
                          <a:rPr lang="el-GR" sz="2400" i="1">
                            <a:solidFill>
                              <a:srgbClr val="C00000"/>
                            </a:solidFill>
                            <a:latin typeface="Cambria Math" panose="02040503050406030204" pitchFamily="18" charset="0"/>
                          </a:rPr>
                        </m:ctrlPr>
                      </m:sSupPr>
                      <m:e>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𝑥</m:t>
                                    </m:r>
                                  </m:e>
                                  <m:sup>
                                    <m:r>
                                      <a:rPr lang="en-US" sz="2400" i="1">
                                        <a:solidFill>
                                          <a:srgbClr val="C00000"/>
                                        </a:solidFill>
                                        <a:latin typeface="Cambria Math" panose="02040503050406030204" pitchFamily="18" charset="0"/>
                                      </a:rPr>
                                      <m:t>0</m:t>
                                    </m:r>
                                  </m:sup>
                                </m:sSup>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panose="02040503050406030204" pitchFamily="18" charset="0"/>
                                  </a:rPr>
                                  <m:t>1</m:t>
                                </m:r>
                              </m:sup>
                            </m:sSup>
                            <m:r>
                              <a:rPr lang="en-US" sz="2400" i="1">
                                <a:solidFill>
                                  <a:srgbClr val="C00000"/>
                                </a:solidFill>
                                <a:latin typeface="Cambria Math"/>
                              </a:rPr>
                              <m:t>𝑥</m:t>
                            </m:r>
                          </m:e>
                          <m:sup>
                            <m:r>
                              <a:rPr lang="en-US" sz="2400" i="1">
                                <a:solidFill>
                                  <a:srgbClr val="C00000"/>
                                </a:solidFill>
                                <a:latin typeface="Cambria Math" panose="02040503050406030204" pitchFamily="18" charset="0"/>
                              </a:rPr>
                              <m:t>2</m:t>
                            </m:r>
                          </m:sup>
                        </m:sSup>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panose="02040503050406030204" pitchFamily="18" charset="0"/>
                          </a:rPr>
                          <m:t>3</m:t>
                        </m:r>
                      </m:sup>
                    </m:sSup>
                    <m:r>
                      <a:rPr lang="en-US" sz="2400">
                        <a:solidFill>
                          <a:srgbClr val="C00000"/>
                        </a:solidFill>
                        <a:latin typeface="Cambria Math"/>
                      </a:rPr>
                      <m:t>)</m:t>
                    </m:r>
                    <m:r>
                      <m:rPr>
                        <m:nor/>
                      </m:rPr>
                      <a:rPr lang="en-US" sz="2400">
                        <a:solidFill>
                          <a:srgbClr val="C00000"/>
                        </a:solidFill>
                        <a:latin typeface="Cambria Math"/>
                      </a:rPr>
                      <m:t>=</m:t>
                    </m:r>
                    <m:r>
                      <m:rPr>
                        <m:nor/>
                      </m:rPr>
                      <a:rPr lang="el-GR" sz="2400" i="1">
                        <a:solidFill>
                          <a:srgbClr val="C00000"/>
                        </a:solidFill>
                        <a:latin typeface="Cambria Math"/>
                      </a:rPr>
                      <m:t>ψ</m:t>
                    </m:r>
                    <m:sSup>
                      <m:sSupPr>
                        <m:ctrlPr>
                          <a:rPr lang="el-GR" sz="2400" i="1">
                            <a:solidFill>
                              <a:srgbClr val="C00000"/>
                            </a:solidFill>
                            <a:latin typeface="Cambria Math" panose="02040503050406030204" pitchFamily="18" charset="0"/>
                          </a:rPr>
                        </m:ctrlPr>
                      </m:sSupPr>
                      <m:e>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𝑥</m:t>
                                    </m:r>
                                  </m:e>
                                  <m:sup>
                                    <m:r>
                                      <a:rPr lang="en-US" sz="2400" i="1">
                                        <a:solidFill>
                                          <a:srgbClr val="C00000"/>
                                        </a:solidFill>
                                        <a:latin typeface="Cambria Math" panose="02040503050406030204" pitchFamily="18" charset="0"/>
                                      </a:rPr>
                                      <m:t>0</m:t>
                                    </m:r>
                                  </m:sup>
                                </m:sSup>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panose="02040503050406030204" pitchFamily="18" charset="0"/>
                                  </a:rPr>
                                  <m:t>1</m:t>
                                </m:r>
                              </m:sup>
                            </m:sSup>
                            <m:r>
                              <a:rPr lang="en-US" sz="2400" i="1">
                                <a:solidFill>
                                  <a:srgbClr val="C00000"/>
                                </a:solidFill>
                                <a:latin typeface="Cambria Math"/>
                              </a:rPr>
                              <m:t>𝑥</m:t>
                            </m:r>
                          </m:e>
                          <m:sup>
                            <m:r>
                              <a:rPr lang="en-US" sz="2400" i="1">
                                <a:solidFill>
                                  <a:srgbClr val="C00000"/>
                                </a:solidFill>
                                <a:latin typeface="Cambria Math" panose="02040503050406030204" pitchFamily="18" charset="0"/>
                              </a:rPr>
                              <m:t>2</m:t>
                            </m:r>
                          </m:sup>
                        </m:sSup>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panose="02040503050406030204" pitchFamily="18" charset="0"/>
                          </a:rPr>
                          <m:t>3</m:t>
                        </m:r>
                      </m:sup>
                    </m:sSup>
                    <m:r>
                      <a:rPr lang="en-US" sz="2400" i="1">
                        <a:solidFill>
                          <a:srgbClr val="C00000"/>
                        </a:solidFill>
                        <a:latin typeface="Cambria Math"/>
                      </a:rPr>
                      <m:t>)</m:t>
                    </m:r>
                    <m:r>
                      <a:rPr lang="en-US" sz="2400" i="1">
                        <a:solidFill>
                          <a:srgbClr val="C00000"/>
                        </a:solidFill>
                        <a:latin typeface="Cambria Math"/>
                      </a:rPr>
                      <m:t>𝑓</m:t>
                    </m:r>
                    <m:sSup>
                      <m:sSupPr>
                        <m:ctrlPr>
                          <a:rPr lang="el-GR" sz="2400" i="1">
                            <a:solidFill>
                              <a:srgbClr val="C00000"/>
                            </a:solidFill>
                            <a:latin typeface="Cambria Math" panose="02040503050406030204" pitchFamily="18" charset="0"/>
                          </a:rPr>
                        </m:ctrlPr>
                      </m:sSupPr>
                      <m:e>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a:rPr>
                              <m:t>1</m:t>
                            </m:r>
                          </m:sup>
                        </m:sSup>
                        <m:r>
                          <a:rPr lang="en-US" sz="2400" i="1">
                            <a:solidFill>
                              <a:srgbClr val="C00000"/>
                            </a:solidFill>
                            <a:latin typeface="Cambria Math"/>
                          </a:rPr>
                          <m:t>,</m:t>
                        </m:r>
                        <m:r>
                          <a:rPr lang="en-US" sz="2400" i="1">
                            <a:solidFill>
                              <a:srgbClr val="C00000"/>
                            </a:solidFill>
                            <a:latin typeface="Cambria Math"/>
                          </a:rPr>
                          <m:t>𝑥</m:t>
                        </m:r>
                      </m:e>
                      <m:sup>
                        <m:r>
                          <a:rPr lang="en-US" sz="2400" i="1">
                            <a:solidFill>
                              <a:srgbClr val="C00000"/>
                            </a:solidFill>
                            <a:latin typeface="Cambria Math"/>
                          </a:rPr>
                          <m:t>2</m:t>
                        </m:r>
                      </m:sup>
                    </m:sSup>
                  </m:oMath>
                </a14:m>
                <a:r>
                  <a:rPr lang="en-US" sz="2400" dirty="0" smtClean="0">
                    <a:solidFill>
                      <a:srgbClr val="C00000"/>
                    </a:solidFill>
                    <a:latin typeface="Cambria Math"/>
                  </a:rPr>
                  <a:t>)              </a:t>
                </a:r>
                <a:r>
                  <a:rPr lang="en-US" sz="2400" dirty="0" smtClean="0">
                    <a:solidFill>
                      <a:srgbClr val="7030A0"/>
                    </a:solidFill>
                    <a:latin typeface="Cambria Math"/>
                  </a:rPr>
                  <a:t>(f</a:t>
                </a:r>
                <a:r>
                  <a:rPr lang="en-US" sz="2400" dirty="0" smtClean="0">
                    <a:solidFill>
                      <a:srgbClr val="7030A0"/>
                    </a:solidFill>
                    <a:latin typeface="Cambria Math"/>
                  </a:rPr>
                  <a:t>)</a:t>
                </a:r>
                <a:endParaRPr lang="en-US" dirty="0" smtClean="0"/>
              </a:p>
              <a:p>
                <a:pPr algn="l"/>
                <a:endParaRPr lang="en-US" dirty="0" smtClean="0"/>
              </a:p>
              <a:p>
                <a:pPr algn="l"/>
                <a:r>
                  <a:rPr lang="en-US" dirty="0" smtClean="0"/>
                  <a:t>where the </a:t>
                </a:r>
                <a:r>
                  <a:rPr lang="en-US" dirty="0" smtClean="0"/>
                  <a:t>reduced wave </a:t>
                </a:r>
                <a:r>
                  <a:rPr lang="en-US" dirty="0" smtClean="0"/>
                  <a:t>function satisfies,</a:t>
                </a:r>
              </a:p>
              <a:p>
                <a:pPr algn="l"/>
                <a:endParaRPr lang="en-US" dirty="0"/>
              </a:p>
              <a:p>
                <a14:m>
                  <m:oMath xmlns:m="http://schemas.openxmlformats.org/officeDocument/2006/math">
                    <m:d>
                      <m:dPr>
                        <m:ctrlPr>
                          <a:rPr lang="en-US" sz="2400" i="1">
                            <a:solidFill>
                              <a:srgbClr val="C00000"/>
                            </a:solidFill>
                            <a:latin typeface="Cambria Math" panose="02040503050406030204" pitchFamily="18" charset="0"/>
                          </a:rPr>
                        </m:ctrlPr>
                      </m:d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panose="02040503050406030204" pitchFamily="18" charset="0"/>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𝑎</m:t>
                            </m:r>
                          </m:sup>
                        </m:sSup>
                        <m:sSub>
                          <m:sSubPr>
                            <m:ctrlPr>
                              <a:rPr lang="el-GR"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𝜇</m:t>
                            </m:r>
                          </m:sub>
                        </m:sSub>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panose="02040503050406030204" pitchFamily="18" charset="0"/>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𝑎</m:t>
                            </m:r>
                          </m:sup>
                        </m:sSup>
                        <m:r>
                          <a:rPr lang="en-US" sz="2400" i="1">
                            <a:solidFill>
                              <a:srgbClr val="C00000"/>
                            </a:solidFill>
                            <a:latin typeface="Cambria Math" panose="02040503050406030204" pitchFamily="18" charset="0"/>
                          </a:rPr>
                          <m:t>𝛽</m:t>
                        </m:r>
                        <m:r>
                          <a:rPr lang="en-US" sz="2400" i="1">
                            <a:solidFill>
                              <a:srgbClr val="C00000"/>
                            </a:solidFill>
                            <a:latin typeface="Cambria Math" panose="02040503050406030204" pitchFamily="18" charset="0"/>
                          </a:rPr>
                          <m:t>𝑀</m:t>
                        </m:r>
                      </m:e>
                    </m:d>
                    <m:r>
                      <a:rPr lang="en-US" sz="2400" i="1">
                        <a:solidFill>
                          <a:srgbClr val="C00000"/>
                        </a:solidFill>
                        <a:latin typeface="Cambria Math" panose="02040503050406030204" pitchFamily="18" charset="0"/>
                      </a:rPr>
                      <m:t>𝛹</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0</m:t>
                    </m:r>
                  </m:oMath>
                </a14:m>
                <a:r>
                  <a:rPr lang="en-US" sz="2400" dirty="0" smtClean="0"/>
                  <a:t>.</a:t>
                </a:r>
                <a:r>
                  <a:rPr lang="en-US" sz="2400" dirty="0" smtClean="0">
                    <a:solidFill>
                      <a:srgbClr val="C00000"/>
                    </a:solidFill>
                  </a:rPr>
                  <a:t>                            </a:t>
                </a:r>
                <a:r>
                  <a:rPr lang="en-US" sz="2400" dirty="0" smtClean="0">
                    <a:solidFill>
                      <a:srgbClr val="7030A0"/>
                    </a:solidFill>
                    <a:latin typeface="Cambria Math"/>
                  </a:rPr>
                  <a:t>(g</a:t>
                </a:r>
                <a:r>
                  <a:rPr lang="en-US" sz="2400" dirty="0" smtClean="0">
                    <a:solidFill>
                      <a:srgbClr val="7030A0"/>
                    </a:solidFill>
                    <a:latin typeface="Cambria Math"/>
                  </a:rPr>
                  <a:t>)</a:t>
                </a:r>
                <a:endParaRPr lang="en-US" sz="1600" i="1" dirty="0" smtClean="0">
                  <a:solidFill>
                    <a:schemeClr val="tx1"/>
                  </a:solidFill>
                  <a:latin typeface="Cambria Math" panose="02040503050406030204" pitchFamily="18" charset="0"/>
                </a:endParaRPr>
              </a:p>
              <a:p>
                <a:pPr algn="l"/>
                <a:endParaRPr lang="en-US" sz="1600" dirty="0" smtClean="0"/>
              </a:p>
              <a:p>
                <a:pPr algn="l"/>
                <a:r>
                  <a:rPr lang="en-US" sz="1600" dirty="0" smtClean="0"/>
                  <a:t>Substituting Eq. </a:t>
                </a:r>
                <a:r>
                  <a:rPr lang="en-US" sz="1600" dirty="0">
                    <a:solidFill>
                      <a:srgbClr val="7030A0"/>
                    </a:solidFill>
                    <a:latin typeface="Cambria Math"/>
                  </a:rPr>
                  <a:t>(f)</a:t>
                </a:r>
                <a:r>
                  <a:rPr lang="en-US" sz="1600" dirty="0" smtClean="0"/>
                  <a:t> &amp; </a:t>
                </a:r>
                <a:r>
                  <a:rPr lang="en-US" sz="1600" dirty="0" smtClean="0">
                    <a:solidFill>
                      <a:srgbClr val="7030A0"/>
                    </a:solidFill>
                    <a:latin typeface="Cambria Math"/>
                  </a:rPr>
                  <a:t>(g) </a:t>
                </a:r>
                <a:r>
                  <a:rPr lang="en-US" sz="1600" dirty="0" smtClean="0"/>
                  <a:t>in Eq. </a:t>
                </a:r>
                <a:r>
                  <a:rPr lang="en-US" sz="1600" dirty="0" smtClean="0">
                    <a:solidFill>
                      <a:srgbClr val="7030A0"/>
                    </a:solidFill>
                    <a:latin typeface="Cambria Math"/>
                  </a:rPr>
                  <a:t>(d) </a:t>
                </a:r>
                <a:r>
                  <a:rPr lang="en-US" sz="1600" dirty="0" smtClean="0"/>
                  <a:t>gives, </a:t>
                </a:r>
              </a:p>
              <a:p>
                <a:pPr algn="l"/>
                <a:endParaRPr lang="en-US" sz="1600" dirty="0" smtClean="0">
                  <a:solidFill>
                    <a:schemeClr val="tx1"/>
                  </a:solidFill>
                </a:endParaRPr>
              </a:p>
              <a:p>
                <a14:m>
                  <m:oMath xmlns:m="http://schemas.openxmlformats.org/officeDocument/2006/math">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𝐸</m:t>
                        </m:r>
                      </m:e>
                      <m:sub>
                        <m:r>
                          <a:rPr lang="en-US" sz="2400" i="1" smtClean="0">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smtClean="0">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𝜇</m:t>
                        </m:r>
                      </m:sub>
                    </m:sSub>
                    <m:r>
                      <a:rPr lang="en-GB" sz="2400" i="1">
                        <a:solidFill>
                          <a:srgbClr val="C00000"/>
                        </a:solidFill>
                        <a:latin typeface="Cambria Math" panose="02040503050406030204" pitchFamily="18" charset="0"/>
                      </a:rPr>
                      <m:t>𝑙𝑛</m:t>
                    </m:r>
                    <m:d>
                      <m:dPr>
                        <m:ctrlPr>
                          <a:rPr lang="en-GB" sz="2400" i="1">
                            <a:solidFill>
                              <a:srgbClr val="C00000"/>
                            </a:solidFill>
                            <a:latin typeface="Cambria Math" panose="02040503050406030204" pitchFamily="18" charset="0"/>
                          </a:rPr>
                        </m:ctrlPr>
                      </m:dPr>
                      <m:e>
                        <m:rad>
                          <m:radPr>
                            <m:degHide m:val="on"/>
                            <m:ctrlPr>
                              <a:rPr lang="en-US" sz="2400" i="1">
                                <a:solidFill>
                                  <a:srgbClr val="C00000"/>
                                </a:solidFill>
                                <a:latin typeface="Cambria Math" panose="02040503050406030204" pitchFamily="18" charset="0"/>
                              </a:rPr>
                            </m:ctrlPr>
                          </m:radPr>
                          <m:deg/>
                          <m:e>
                            <m:r>
                              <a:rPr lang="en-GB" sz="2400" i="1">
                                <a:solidFill>
                                  <a:srgbClr val="C00000"/>
                                </a:solidFill>
                                <a:latin typeface="Cambria Math" panose="02040503050406030204" pitchFamily="18" charset="0"/>
                              </a:rPr>
                              <m:t>𝑒</m:t>
                            </m:r>
                          </m:e>
                        </m:rad>
                        <m:r>
                          <a:rPr lang="en-US" sz="2400" i="1">
                            <a:solidFill>
                              <a:srgbClr val="C00000"/>
                            </a:solidFill>
                            <a:latin typeface="Cambria Math"/>
                          </a:rPr>
                          <m:t>𝑓</m:t>
                        </m:r>
                      </m:e>
                    </m:d>
                    <m:r>
                      <a:rPr lang="en-US" sz="2400" i="1">
                        <a:solidFill>
                          <a:srgbClr val="C00000"/>
                        </a:solidFill>
                        <a:latin typeface="Cambria Math"/>
                      </a:rPr>
                      <m:t>=−</m:t>
                    </m:r>
                    <m:f>
                      <m:fPr>
                        <m:ctrlPr>
                          <a:rPr lang="en-US" sz="2400" i="1" dirty="0">
                            <a:solidFill>
                              <a:srgbClr val="C00000"/>
                            </a:solidFill>
                            <a:latin typeface="Cambria Math" panose="02040503050406030204" pitchFamily="18" charset="0"/>
                            <a:ea typeface="Cambria Math" panose="02040503050406030204" pitchFamily="18" charset="0"/>
                          </a:rPr>
                        </m:ctrlPr>
                      </m:fPr>
                      <m:num>
                        <m:r>
                          <a:rPr lang="en-US" sz="2400" i="1" dirty="0">
                            <a:solidFill>
                              <a:srgbClr val="C00000"/>
                            </a:solidFill>
                            <a:latin typeface="Cambria Math"/>
                            <a:ea typeface="Cambria Math" panose="02040503050406030204" pitchFamily="18" charset="0"/>
                          </a:rPr>
                          <m:t>1</m:t>
                        </m:r>
                      </m:num>
                      <m:den>
                        <m:r>
                          <a:rPr lang="en-US" sz="2400" i="1" dirty="0">
                            <a:solidFill>
                              <a:srgbClr val="C00000"/>
                            </a:solidFill>
                            <a:latin typeface="Cambria Math"/>
                            <a:ea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𝑏</m:t>
                        </m:r>
                      </m:sup>
                    </m:sSup>
                    <m:sSub>
                      <m:sSubPr>
                        <m:ctrlPr>
                          <a:rPr lang="en-US"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𝜎</m:t>
                        </m:r>
                      </m:sub>
                    </m:sSub>
                    <m:sSubSup>
                      <m:sSubSupPr>
                        <m:ctrlPr>
                          <a:rPr lang="el-GR" sz="2400" i="1">
                            <a:solidFill>
                              <a:srgbClr val="C00000"/>
                            </a:solidFill>
                            <a:latin typeface="Cambria Math" panose="02040503050406030204" pitchFamily="18" charset="0"/>
                          </a:rPr>
                        </m:ctrlPr>
                      </m:sSubSupPr>
                      <m:e>
                        <m:r>
                          <a:rPr lang="en-GB" sz="2400" i="1">
                            <a:solidFill>
                              <a:srgbClr val="C00000"/>
                            </a:solidFill>
                            <a:latin typeface="Cambria Math" panose="02040503050406030204" pitchFamily="18" charset="0"/>
                          </a:rPr>
                          <m:t>𝑒</m:t>
                        </m:r>
                      </m:e>
                      <m:sub>
                        <m:r>
                          <a:rPr lang="en-GB" sz="2400" i="1">
                            <a:solidFill>
                              <a:srgbClr val="C00000"/>
                            </a:solidFill>
                            <a:latin typeface="Cambria Math" panose="02040503050406030204" pitchFamily="18" charset="0"/>
                          </a:rPr>
                          <m:t>𝑏</m:t>
                        </m:r>
                      </m:sub>
                      <m:sup>
                        <m:r>
                          <a:rPr lang="el-GR" sz="2400" i="1">
                            <a:solidFill>
                              <a:srgbClr val="C00000"/>
                            </a:solidFill>
                            <a:latin typeface="Cambria Math"/>
                          </a:rPr>
                          <m:t>𝜎</m:t>
                        </m:r>
                      </m:sup>
                    </m:sSubSup>
                  </m:oMath>
                </a14:m>
                <a:r>
                  <a:rPr lang="en-US" sz="2400" dirty="0" smtClean="0">
                    <a:solidFill>
                      <a:srgbClr val="C00000"/>
                    </a:solidFill>
                  </a:rPr>
                  <a:t>                                </a:t>
                </a:r>
                <a:r>
                  <a:rPr lang="en-US" sz="2400" dirty="0" smtClean="0">
                    <a:solidFill>
                      <a:srgbClr val="7030A0"/>
                    </a:solidFill>
                    <a:latin typeface="Cambria Math"/>
                  </a:rPr>
                  <a:t>(h</a:t>
                </a:r>
                <a:r>
                  <a:rPr lang="en-US" sz="2400" dirty="0" smtClean="0">
                    <a:solidFill>
                      <a:srgbClr val="7030A0"/>
                    </a:solidFill>
                    <a:latin typeface="Cambria Math"/>
                  </a:rPr>
                  <a:t>)</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For the </a:t>
                </a:r>
                <a:r>
                  <a:rPr lang="en-US" dirty="0" err="1" smtClean="0">
                    <a:solidFill>
                      <a:schemeClr val="tx1"/>
                    </a:solidFill>
                  </a:rPr>
                  <a:t>Minkowski</a:t>
                </a:r>
                <a:r>
                  <a:rPr lang="en-US" dirty="0" smtClean="0">
                    <a:solidFill>
                      <a:schemeClr val="tx1"/>
                    </a:solidFill>
                  </a:rPr>
                  <a:t>, FRW and Schwarzschild </a:t>
                </a:r>
                <a:r>
                  <a:rPr lang="en-US" dirty="0"/>
                  <a:t>Eq. </a:t>
                </a:r>
                <a:r>
                  <a:rPr lang="en-US" dirty="0">
                    <a:latin typeface="Cambria Math"/>
                  </a:rPr>
                  <a:t>(g)</a:t>
                </a:r>
                <a:r>
                  <a:rPr lang="en-US" dirty="0"/>
                  <a:t> </a:t>
                </a:r>
                <a:r>
                  <a:rPr lang="en-US" dirty="0" smtClean="0">
                    <a:solidFill>
                      <a:schemeClr val="tx1"/>
                    </a:solidFill>
                  </a:rPr>
                  <a:t>involves diagonal </a:t>
                </a:r>
                <a:r>
                  <a:rPr lang="en-US" dirty="0" err="1" smtClean="0">
                    <a:solidFill>
                      <a:schemeClr val="tx1"/>
                    </a:solidFill>
                  </a:rPr>
                  <a:t>veirbeins</a:t>
                </a:r>
                <a:r>
                  <a:rPr lang="en-US" dirty="0" smtClean="0">
                    <a:solidFill>
                      <a:schemeClr val="tx1"/>
                    </a:solidFill>
                  </a:rPr>
                  <a:t> only. For the Kerr two extra terms which involves the non-diagonal fields </a:t>
                </a:r>
                <a14:m>
                  <m:oMath xmlns:m="http://schemas.openxmlformats.org/officeDocument/2006/math">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a:rPr>
                          <m:t>𝐸</m:t>
                        </m:r>
                      </m:e>
                      <m:sub>
                        <m:r>
                          <a:rPr lang="en-US" b="0" i="1" smtClean="0">
                            <a:solidFill>
                              <a:srgbClr val="C00000"/>
                            </a:solidFill>
                            <a:latin typeface="Cambria Math" panose="02040503050406030204" pitchFamily="18" charset="0"/>
                          </a:rPr>
                          <m:t>3</m:t>
                        </m:r>
                      </m:sub>
                      <m:sup>
                        <m:r>
                          <a:rPr lang="en-US" b="0" i="1" smtClean="0">
                            <a:solidFill>
                              <a:srgbClr val="C00000"/>
                            </a:solidFill>
                            <a:latin typeface="Cambria Math" panose="02040503050406030204" pitchFamily="18" charset="0"/>
                          </a:rPr>
                          <m:t>0</m:t>
                        </m:r>
                      </m:sup>
                    </m:sSubSup>
                  </m:oMath>
                </a14:m>
                <a:r>
                  <a:rPr lang="en-US" dirty="0" smtClean="0">
                    <a:solidFill>
                      <a:schemeClr val="tx1"/>
                    </a:solidFill>
                  </a:rPr>
                  <a:t> and </a:t>
                </a:r>
                <a14:m>
                  <m:oMath xmlns:m="http://schemas.openxmlformats.org/officeDocument/2006/math">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a:rPr>
                          <m:t>𝐸</m:t>
                        </m:r>
                      </m:e>
                      <m:sub>
                        <m:r>
                          <a:rPr lang="en-US" b="0" i="1" smtClean="0">
                            <a:solidFill>
                              <a:srgbClr val="C00000"/>
                            </a:solidFill>
                            <a:latin typeface="Cambria Math" panose="02040503050406030204" pitchFamily="18" charset="0"/>
                          </a:rPr>
                          <m:t>𝑜</m:t>
                        </m:r>
                      </m:sub>
                      <m:sup>
                        <m:r>
                          <a:rPr lang="en-US" b="0" i="1" smtClean="0">
                            <a:solidFill>
                              <a:srgbClr val="C00000"/>
                            </a:solidFill>
                            <a:latin typeface="Cambria Math" panose="02040503050406030204" pitchFamily="18" charset="0"/>
                          </a:rPr>
                          <m:t>3</m:t>
                        </m:r>
                      </m:sup>
                    </m:sSubSup>
                  </m:oMath>
                </a14:m>
                <a:r>
                  <a:rPr lang="en-US" dirty="0" smtClean="0">
                    <a:solidFill>
                      <a:schemeClr val="tx1"/>
                    </a:solidFill>
                  </a:rPr>
                  <a:t> .   These are removed by a consec</a:t>
                </a:r>
                <a:r>
                  <a:rPr lang="en-US" dirty="0" smtClean="0"/>
                  <a:t>utive </a:t>
                </a:r>
                <a:r>
                  <a:rPr lang="en-US" dirty="0"/>
                  <a:t>second </a:t>
                </a:r>
                <a:r>
                  <a:rPr lang="en-US" dirty="0" smtClean="0"/>
                  <a:t>factorization of the reduced function</a:t>
                </a:r>
                <a14:m>
                  <m:oMath xmlns:m="http://schemas.openxmlformats.org/officeDocument/2006/math">
                    <m:r>
                      <m:rPr>
                        <m:nor/>
                      </m:rPr>
                      <a:rPr lang="el-GR" i="1">
                        <a:solidFill>
                          <a:srgbClr val="C00000"/>
                        </a:solidFill>
                        <a:latin typeface="Cambria Math"/>
                      </a:rPr>
                      <m:t>ψ</m:t>
                    </m:r>
                  </m:oMath>
                </a14:m>
                <a:r>
                  <a:rPr lang="en-US" dirty="0" smtClean="0"/>
                  <a:t>. </a:t>
                </a:r>
                <a:endParaRPr lang="en-US"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83568" y="476672"/>
                <a:ext cx="8064896" cy="5990614"/>
              </a:xfrm>
              <a:prstGeom prst="rect">
                <a:avLst/>
              </a:prstGeom>
              <a:blipFill>
                <a:blip r:embed="rId2"/>
                <a:stretch>
                  <a:fillRect l="-1058" t="-814" r="-1285" b="-610"/>
                </a:stretch>
              </a:blipFill>
            </p:spPr>
            <p:txBody>
              <a:bodyPr/>
              <a:lstStyle/>
              <a:p>
                <a:r>
                  <a:rPr lang="en-US">
                    <a:noFill/>
                  </a:rPr>
                  <a:t> </a:t>
                </a:r>
              </a:p>
            </p:txBody>
          </p:sp>
        </mc:Fallback>
      </mc:AlternateContent>
    </p:spTree>
    <p:extLst>
      <p:ext uri="{BB962C8B-B14F-4D97-AF65-F5344CB8AC3E}">
        <p14:creationId xmlns:p14="http://schemas.microsoft.com/office/powerpoint/2010/main" val="24476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229600" cy="4176464"/>
          </a:xfrm>
        </p:spPr>
        <p:txBody>
          <a:bodyPr>
            <a:normAutofit/>
          </a:bodyPr>
          <a:lstStyle/>
          <a:p>
            <a:pPr algn="l"/>
            <a:r>
              <a:rPr lang="en-US" sz="2800" dirty="0">
                <a:solidFill>
                  <a:srgbClr val="7030A0"/>
                </a:solidFill>
                <a:latin typeface="Cambria Math"/>
              </a:rPr>
              <a:t/>
            </a:r>
            <a:br>
              <a:rPr lang="en-US" sz="2800" dirty="0">
                <a:solidFill>
                  <a:srgbClr val="7030A0"/>
                </a:solidFill>
                <a:latin typeface="Cambria Math"/>
              </a:rPr>
            </a:br>
            <a:r>
              <a:rPr lang="en-US" sz="2800" dirty="0" smtClean="0">
                <a:solidFill>
                  <a:srgbClr val="7030A0"/>
                </a:solidFill>
                <a:latin typeface="Cambria Math"/>
              </a:rPr>
              <a:t/>
            </a:r>
            <a:br>
              <a:rPr lang="en-US" sz="2800" dirty="0" smtClean="0">
                <a:solidFill>
                  <a:srgbClr val="7030A0"/>
                </a:solidFill>
                <a:latin typeface="Cambria Math"/>
              </a:rPr>
            </a:br>
            <a:r>
              <a:rPr lang="en-US" sz="2800" dirty="0" smtClean="0">
                <a:solidFill>
                  <a:srgbClr val="7030A0"/>
                </a:solidFill>
                <a:latin typeface="Cambria Math"/>
              </a:rPr>
              <a:t/>
            </a:r>
            <a:br>
              <a:rPr lang="en-US" sz="2800" dirty="0" smtClean="0">
                <a:solidFill>
                  <a:srgbClr val="7030A0"/>
                </a:solidFill>
                <a:latin typeface="Cambria Math"/>
              </a:rPr>
            </a:br>
            <a:r>
              <a:rPr lang="en-US" sz="2800" dirty="0" smtClean="0">
                <a:solidFill>
                  <a:srgbClr val="7030A0"/>
                </a:solidFill>
                <a:latin typeface="Cambria Math"/>
              </a:rPr>
              <a:t/>
            </a:r>
            <a:br>
              <a:rPr lang="en-US" sz="2800" dirty="0" smtClean="0">
                <a:solidFill>
                  <a:srgbClr val="7030A0"/>
                </a:solidFill>
                <a:latin typeface="Cambria Math"/>
              </a:rPr>
            </a:br>
            <a:r>
              <a:rPr lang="en-US" sz="2800" dirty="0" smtClean="0">
                <a:solidFill>
                  <a:srgbClr val="7030A0"/>
                </a:solidFill>
                <a:latin typeface="Cambria Math"/>
              </a:rPr>
              <a:t/>
            </a:r>
            <a:br>
              <a:rPr lang="en-US" sz="2800" dirty="0" smtClean="0">
                <a:solidFill>
                  <a:srgbClr val="7030A0"/>
                </a:solidFill>
                <a:latin typeface="Cambria Math"/>
              </a:rPr>
            </a:br>
            <a:r>
              <a:rPr lang="en-US" sz="2800" dirty="0" smtClean="0">
                <a:solidFill>
                  <a:srgbClr val="7030A0"/>
                </a:solidFill>
                <a:latin typeface="Cambria Math"/>
              </a:rPr>
              <a:t/>
            </a:r>
            <a:br>
              <a:rPr lang="en-US" sz="2800" dirty="0" smtClean="0">
                <a:solidFill>
                  <a:srgbClr val="7030A0"/>
                </a:solidFill>
                <a:latin typeface="Cambria Math"/>
              </a:rPr>
            </a:br>
            <a:endParaRPr lang="en-US" sz="2800" dirty="0"/>
          </a:p>
        </p:txBody>
      </p:sp>
      <mc:AlternateContent xmlns:mc="http://schemas.openxmlformats.org/markup-compatibility/2006">
        <mc:Choice xmlns:a14="http://schemas.microsoft.com/office/drawing/2010/main" Requires="a14">
          <p:sp>
            <p:nvSpPr>
              <p:cNvPr id="4" name="Rectangle 3"/>
              <p:cNvSpPr/>
              <p:nvPr/>
            </p:nvSpPr>
            <p:spPr>
              <a:xfrm>
                <a:off x="457200" y="404664"/>
                <a:ext cx="8147248" cy="6101157"/>
              </a:xfrm>
              <a:prstGeom prst="rect">
                <a:avLst/>
              </a:prstGeom>
            </p:spPr>
            <p:txBody>
              <a:bodyPr wrap="square">
                <a:spAutoFit/>
              </a:bodyPr>
              <a:lstStyle/>
              <a:p>
                <a:pPr algn="l"/>
                <a:r>
                  <a:rPr lang="en-GB" sz="2400" u="sng" dirty="0" smtClean="0"/>
                  <a:t>The </a:t>
                </a:r>
                <a:r>
                  <a:rPr lang="en-GB" sz="2400" u="sng" dirty="0">
                    <a:latin typeface="Times New Roman" panose="02020603050405020304" pitchFamily="18" charset="0"/>
                    <a:cs typeface="Times New Roman" panose="02020603050405020304" pitchFamily="18" charset="0"/>
                  </a:rPr>
                  <a:t>Normalization</a:t>
                </a:r>
                <a:r>
                  <a:rPr lang="en-GB" sz="2400" u="sng" dirty="0"/>
                  <a:t> Function</a:t>
                </a:r>
                <a:r>
                  <a:rPr lang="en-GB" dirty="0"/>
                  <a:t>:</a:t>
                </a:r>
                <a:br>
                  <a:rPr lang="en-GB" dirty="0"/>
                </a:br>
                <a:endParaRPr lang="en-GB" dirty="0" smtClean="0"/>
              </a:p>
              <a:p>
                <a14:m>
                  <m:oMath xmlns:m="http://schemas.openxmlformats.org/officeDocument/2006/math">
                    <m:sSubSup>
                      <m:sSubSupPr>
                        <m:ctrlPr>
                          <a:rPr lang="el-GR"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𝐸</m:t>
                        </m:r>
                      </m:e>
                      <m:sub>
                        <m:r>
                          <a:rPr lang="en-US" i="1">
                            <a:solidFill>
                              <a:srgbClr val="C00000"/>
                            </a:solidFill>
                            <a:latin typeface="Cambria Math"/>
                          </a:rPr>
                          <m:t>𝑎</m:t>
                        </m:r>
                      </m:sub>
                      <m:sup>
                        <m:r>
                          <a:rPr lang="el-GR" i="1">
                            <a:solidFill>
                              <a:srgbClr val="C00000"/>
                            </a:solidFill>
                            <a:latin typeface="Cambria Math"/>
                          </a:rPr>
                          <m:t>𝜇</m:t>
                        </m:r>
                      </m:sup>
                    </m:sSubSup>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𝑎</m:t>
                        </m:r>
                      </m:sup>
                    </m:sSup>
                    <m:sSub>
                      <m:sSubPr>
                        <m:ctrlPr>
                          <a:rPr lang="el-GR"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l-GR" i="1">
                            <a:solidFill>
                              <a:srgbClr val="C00000"/>
                            </a:solidFill>
                            <a:latin typeface="Cambria Math"/>
                          </a:rPr>
                          <m:t>𝜇</m:t>
                        </m:r>
                      </m:sub>
                    </m:sSub>
                    <m:r>
                      <a:rPr lang="en-GB" i="1">
                        <a:solidFill>
                          <a:srgbClr val="C00000"/>
                        </a:solidFill>
                        <a:latin typeface="Cambria Math" panose="02040503050406030204" pitchFamily="18" charset="0"/>
                      </a:rPr>
                      <m:t>𝑙𝑛</m:t>
                    </m:r>
                    <m:d>
                      <m:dPr>
                        <m:ctrlPr>
                          <a:rPr lang="en-GB" i="1">
                            <a:solidFill>
                              <a:srgbClr val="C00000"/>
                            </a:solidFill>
                            <a:latin typeface="Cambria Math" panose="02040503050406030204" pitchFamily="18" charset="0"/>
                          </a:rPr>
                        </m:ctrlPr>
                      </m:dPr>
                      <m:e>
                        <m:rad>
                          <m:radPr>
                            <m:degHide m:val="on"/>
                            <m:ctrlPr>
                              <a:rPr lang="en-US" i="1">
                                <a:solidFill>
                                  <a:srgbClr val="C00000"/>
                                </a:solidFill>
                                <a:latin typeface="Cambria Math" panose="02040503050406030204" pitchFamily="18" charset="0"/>
                              </a:rPr>
                            </m:ctrlPr>
                          </m:radPr>
                          <m:deg/>
                          <m:e>
                            <m:r>
                              <a:rPr lang="en-GB" i="1">
                                <a:solidFill>
                                  <a:srgbClr val="C00000"/>
                                </a:solidFill>
                                <a:latin typeface="Cambria Math" panose="02040503050406030204" pitchFamily="18" charset="0"/>
                              </a:rPr>
                              <m:t>𝑒</m:t>
                            </m:r>
                          </m:e>
                        </m:rad>
                        <m:r>
                          <a:rPr lang="en-US" i="1" smtClean="0">
                            <a:solidFill>
                              <a:srgbClr val="C00000"/>
                            </a:solidFill>
                            <a:latin typeface="Cambria Math"/>
                          </a:rPr>
                          <m:t>𝑓</m:t>
                        </m:r>
                      </m:e>
                    </m:d>
                    <m:r>
                      <a:rPr lang="en-US" i="1">
                        <a:solidFill>
                          <a:srgbClr val="C00000"/>
                        </a:solidFill>
                        <a:latin typeface="Cambria Math"/>
                      </a:rPr>
                      <m:t>=−</m:t>
                    </m:r>
                    <m:f>
                      <m:fPr>
                        <m:ctrlPr>
                          <a:rPr lang="en-US" i="1" dirty="0">
                            <a:solidFill>
                              <a:srgbClr val="C00000"/>
                            </a:solidFill>
                            <a:latin typeface="Cambria Math" panose="02040503050406030204" pitchFamily="18" charset="0"/>
                            <a:ea typeface="Cambria Math" panose="02040503050406030204" pitchFamily="18" charset="0"/>
                          </a:rPr>
                        </m:ctrlPr>
                      </m:fPr>
                      <m:num>
                        <m:r>
                          <a:rPr lang="en-US" i="1" dirty="0">
                            <a:solidFill>
                              <a:srgbClr val="C00000"/>
                            </a:solidFill>
                            <a:latin typeface="Cambria Math"/>
                            <a:ea typeface="Cambria Math" panose="02040503050406030204" pitchFamily="18" charset="0"/>
                          </a:rPr>
                          <m:t>1</m:t>
                        </m:r>
                      </m:num>
                      <m:den>
                        <m:r>
                          <a:rPr lang="en-US" i="1" dirty="0">
                            <a:solidFill>
                              <a:srgbClr val="C00000"/>
                            </a:solidFill>
                            <a:latin typeface="Cambria Math"/>
                            <a:ea typeface="Cambria Math" panose="02040503050406030204" pitchFamily="18" charset="0"/>
                          </a:rPr>
                          <m:t>2</m:t>
                        </m:r>
                      </m:den>
                    </m:f>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𝑏</m:t>
                        </m:r>
                      </m:sup>
                    </m:sSup>
                    <m:sSub>
                      <m:sSubPr>
                        <m:ctrlPr>
                          <a:rPr lang="en-US"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l-GR" i="1">
                            <a:solidFill>
                              <a:srgbClr val="C00000"/>
                            </a:solidFill>
                            <a:latin typeface="Cambria Math"/>
                          </a:rPr>
                          <m:t>𝜎</m:t>
                        </m:r>
                      </m:sub>
                    </m:sSub>
                    <m:sSubSup>
                      <m:sSubSupPr>
                        <m:ctrlPr>
                          <a:rPr lang="el-GR" i="1">
                            <a:solidFill>
                              <a:srgbClr val="C00000"/>
                            </a:solidFill>
                            <a:latin typeface="Cambria Math" panose="02040503050406030204" pitchFamily="18" charset="0"/>
                          </a:rPr>
                        </m:ctrlPr>
                      </m:sSubSupPr>
                      <m:e>
                        <m:r>
                          <a:rPr lang="en-GB" i="1">
                            <a:solidFill>
                              <a:srgbClr val="C00000"/>
                            </a:solidFill>
                            <a:latin typeface="Cambria Math" panose="02040503050406030204" pitchFamily="18" charset="0"/>
                          </a:rPr>
                          <m:t>𝑒</m:t>
                        </m:r>
                      </m:e>
                      <m:sub>
                        <m:r>
                          <a:rPr lang="en-GB" i="1">
                            <a:solidFill>
                              <a:srgbClr val="C00000"/>
                            </a:solidFill>
                            <a:latin typeface="Cambria Math" panose="02040503050406030204" pitchFamily="18" charset="0"/>
                          </a:rPr>
                          <m:t>𝑏</m:t>
                        </m:r>
                      </m:sub>
                      <m:sup>
                        <m:r>
                          <a:rPr lang="el-GR" i="1">
                            <a:solidFill>
                              <a:srgbClr val="C00000"/>
                            </a:solidFill>
                            <a:latin typeface="Cambria Math"/>
                          </a:rPr>
                          <m:t>𝜎</m:t>
                        </m:r>
                      </m:sup>
                    </m:sSubSup>
                  </m:oMath>
                </a14:m>
                <a:r>
                  <a:rPr lang="en-US" dirty="0">
                    <a:solidFill>
                      <a:srgbClr val="C00000"/>
                    </a:solidFill>
                  </a:rPr>
                  <a:t>                                               </a:t>
                </a:r>
                <a:r>
                  <a:rPr lang="en-US" dirty="0">
                    <a:solidFill>
                      <a:srgbClr val="7030A0"/>
                    </a:solidFill>
                    <a:latin typeface="Cambria Math"/>
                  </a:rPr>
                  <a:t>(h</a:t>
                </a:r>
                <a:r>
                  <a:rPr lang="en-US" dirty="0" smtClean="0">
                    <a:solidFill>
                      <a:srgbClr val="7030A0"/>
                    </a:solidFill>
                    <a:latin typeface="Cambria Math"/>
                  </a:rPr>
                  <a:t>)</a:t>
                </a:r>
                <a:endParaRPr lang="en-US" dirty="0" smtClean="0">
                  <a:solidFill>
                    <a:srgbClr val="7030A0"/>
                  </a:solidFill>
                  <a:latin typeface="Cambria Math"/>
                </a:endParaRPr>
              </a:p>
              <a:p>
                <a:pPr algn="l"/>
                <a:r>
                  <a:rPr lang="en-US" u="sng" dirty="0" smtClean="0">
                    <a:latin typeface="Calibri" panose="020F0502020204030204" pitchFamily="34" charset="0"/>
                    <a:cs typeface="Calibri" panose="020F0502020204030204" pitchFamily="34" charset="0"/>
                  </a:rPr>
                  <a:t>Comments:</a:t>
                </a:r>
              </a:p>
              <a:p>
                <a:pPr algn="l"/>
                <a:endParaRPr lang="en-US" u="sng"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1. All complexities due to the spin connection are restricted in the expression above. The reduced wave function and likewise its solutions </a:t>
                </a:r>
                <a:r>
                  <a:rPr lang="en-US" u="sng" dirty="0" smtClean="0">
                    <a:latin typeface="Calibri" panose="020F0502020204030204" pitchFamily="34" charset="0"/>
                    <a:cs typeface="Calibri" panose="020F0502020204030204" pitchFamily="34" charset="0"/>
                  </a:rPr>
                  <a:t>do not depend on the spin connection</a:t>
                </a:r>
                <a:r>
                  <a:rPr lang="en-US" dirty="0" smtClean="0">
                    <a:latin typeface="Calibri" panose="020F0502020204030204" pitchFamily="34" charset="0"/>
                    <a:cs typeface="Calibri" panose="020F0502020204030204" pitchFamily="34" charset="0"/>
                  </a:rPr>
                  <a:t>.</a:t>
                </a:r>
              </a:p>
              <a:p>
                <a:pPr algn="l"/>
                <a:endParaRPr lang="en-US"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2. For stationary axially symmetric ST’s the normalization function </a:t>
                </a:r>
                <a14:m>
                  <m:oMath xmlns:m="http://schemas.openxmlformats.org/officeDocument/2006/math">
                    <m:r>
                      <a:rPr lang="en-US" i="1">
                        <a:solidFill>
                          <a:srgbClr val="C00000"/>
                        </a:solidFill>
                        <a:latin typeface="Cambria Math"/>
                      </a:rPr>
                      <m:t>𝑓</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ϑ</m:t>
                        </m:r>
                      </m:e>
                    </m:d>
                  </m:oMath>
                </a14:m>
                <a:r>
                  <a:rPr lang="en-US" dirty="0" smtClean="0">
                    <a:latin typeface="Calibri" panose="020F0502020204030204" pitchFamily="34" charset="0"/>
                    <a:cs typeface="Calibri" panose="020F0502020204030204" pitchFamily="34" charset="0"/>
                  </a:rPr>
                  <a:t> does not depend neither on time nor on the azimuthal coordinate and Eq. (h) reduces to</a:t>
                </a:r>
                <a:r>
                  <a:rPr lang="en-US" dirty="0" smtClean="0">
                    <a:latin typeface="Calibri" panose="020F0502020204030204" pitchFamily="34" charset="0"/>
                    <a:cs typeface="Calibri" panose="020F0502020204030204" pitchFamily="34" charset="0"/>
                  </a:rPr>
                  <a:t>,</a:t>
                </a:r>
                <a:endParaRPr lang="en-US" dirty="0" smtClean="0">
                  <a:latin typeface="Calibri" panose="020F0502020204030204" pitchFamily="34" charset="0"/>
                  <a:cs typeface="Calibri" panose="020F0502020204030204" pitchFamily="34" charset="0"/>
                </a:endParaRPr>
              </a:p>
              <a:p>
                <a:pPr algn="ctr"/>
                <a14:m>
                  <m:oMath xmlns:m="http://schemas.openxmlformats.org/officeDocument/2006/math">
                    <m:sSub>
                      <m:sSubPr>
                        <m:ctrlPr>
                          <a:rPr lang="el-GR" i="1" smtClean="0">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l-GR" i="1">
                            <a:solidFill>
                              <a:srgbClr val="C00000"/>
                            </a:solidFill>
                            <a:latin typeface="Cambria Math"/>
                          </a:rPr>
                          <m:t>𝜇</m:t>
                        </m:r>
                      </m:sub>
                    </m:sSub>
                    <m:r>
                      <a:rPr lang="en-GB" i="1">
                        <a:solidFill>
                          <a:srgbClr val="C00000"/>
                        </a:solidFill>
                        <a:latin typeface="Cambria Math" panose="02040503050406030204" pitchFamily="18" charset="0"/>
                      </a:rPr>
                      <m:t>𝑙𝑛</m:t>
                    </m:r>
                    <m:d>
                      <m:dPr>
                        <m:begChr m:val="["/>
                        <m:endChr m:val="]"/>
                        <m:ctrlPr>
                          <a:rPr lang="en-GB" i="1" smtClean="0">
                            <a:solidFill>
                              <a:srgbClr val="C00000"/>
                            </a:solidFill>
                            <a:latin typeface="Cambria Math" panose="02040503050406030204" pitchFamily="18" charset="0"/>
                          </a:rPr>
                        </m:ctrlPr>
                      </m:dPr>
                      <m:e>
                        <m:rad>
                          <m:radPr>
                            <m:degHide m:val="on"/>
                            <m:ctrlPr>
                              <a:rPr lang="en-US" i="1">
                                <a:solidFill>
                                  <a:srgbClr val="C00000"/>
                                </a:solidFill>
                                <a:latin typeface="Cambria Math" panose="02040503050406030204" pitchFamily="18" charset="0"/>
                              </a:rPr>
                            </m:ctrlPr>
                          </m:radPr>
                          <m:deg/>
                          <m:e>
                            <m:r>
                              <a:rPr lang="en-GB" i="1">
                                <a:solidFill>
                                  <a:srgbClr val="C00000"/>
                                </a:solidFill>
                                <a:latin typeface="Cambria Math" panose="02040503050406030204" pitchFamily="18" charset="0"/>
                              </a:rPr>
                              <m:t>𝑒</m:t>
                            </m:r>
                            <m:r>
                              <a:rPr lang="en-US" b="0" i="1" smtClean="0">
                                <a:solidFill>
                                  <a:srgbClr val="C00000"/>
                                </a:solidFill>
                                <a:latin typeface="Cambria Math" panose="02040503050406030204" pitchFamily="18" charset="0"/>
                              </a:rPr>
                              <m:t>𝑓</m:t>
                            </m:r>
                          </m:e>
                        </m:rad>
                        <m:d>
                          <m:dPr>
                            <m:ctrlPr>
                              <a:rPr lang="en-GB"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𝑟</m:t>
                            </m:r>
                            <m:r>
                              <a:rPr lang="en-US" b="0" i="1" smtClean="0">
                                <a:solidFill>
                                  <a:srgbClr val="C00000"/>
                                </a:solidFill>
                                <a:latin typeface="Cambria Math" panose="02040503050406030204" pitchFamily="18" charset="0"/>
                              </a:rPr>
                              <m:t>,</m:t>
                            </m:r>
                            <m:r>
                              <m:rPr>
                                <m:sty m:val="p"/>
                              </m:rPr>
                              <a:rPr lang="el-GR" b="0" i="1" smtClean="0">
                                <a:solidFill>
                                  <a:srgbClr val="C00000"/>
                                </a:solidFill>
                                <a:latin typeface="Cambria Math" panose="02040503050406030204" pitchFamily="18" charset="0"/>
                              </a:rPr>
                              <m:t>ϑ</m:t>
                            </m:r>
                          </m:e>
                        </m:d>
                      </m:e>
                    </m:d>
                    <m:r>
                      <a:rPr lang="en-US" b="0" i="1" smtClean="0">
                        <a:solidFill>
                          <a:srgbClr val="C00000"/>
                        </a:solidFill>
                        <a:latin typeface="Cambria Math" panose="02040503050406030204" pitchFamily="18" charset="0"/>
                      </a:rPr>
                      <m:t>=</m:t>
                    </m:r>
                    <m:r>
                      <a:rPr lang="en-US" i="1">
                        <a:solidFill>
                          <a:srgbClr val="C00000"/>
                        </a:solidFill>
                        <a:latin typeface="Cambria Math"/>
                      </a:rPr>
                      <m:t>−</m:t>
                    </m:r>
                    <m:f>
                      <m:fPr>
                        <m:ctrlPr>
                          <a:rPr lang="en-US" i="1" dirty="0">
                            <a:solidFill>
                              <a:srgbClr val="C00000"/>
                            </a:solidFill>
                            <a:latin typeface="Cambria Math" panose="02040503050406030204" pitchFamily="18" charset="0"/>
                            <a:ea typeface="Cambria Math" panose="02040503050406030204" pitchFamily="18" charset="0"/>
                          </a:rPr>
                        </m:ctrlPr>
                      </m:fPr>
                      <m:num>
                        <m:r>
                          <a:rPr lang="en-US" i="1" dirty="0">
                            <a:solidFill>
                              <a:srgbClr val="C00000"/>
                            </a:solidFill>
                            <a:latin typeface="Cambria Math"/>
                            <a:ea typeface="Cambria Math" panose="02040503050406030204" pitchFamily="18" charset="0"/>
                          </a:rPr>
                          <m:t>1</m:t>
                        </m:r>
                      </m:num>
                      <m:den>
                        <m:r>
                          <a:rPr lang="en-US" i="1" dirty="0">
                            <a:solidFill>
                              <a:srgbClr val="C00000"/>
                            </a:solidFill>
                            <a:latin typeface="Cambria Math"/>
                            <a:ea typeface="Cambria Math" panose="02040503050406030204" pitchFamily="18" charset="0"/>
                          </a:rPr>
                          <m:t>2</m:t>
                        </m:r>
                      </m:den>
                    </m:f>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a:rPr>
                          <m:t>𝑏</m:t>
                        </m:r>
                      </m:sup>
                    </m:sSup>
                    <m:sSub>
                      <m:sSubPr>
                        <m:ctrlPr>
                          <a:rPr lang="en-US"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l-GR" i="1">
                            <a:solidFill>
                              <a:srgbClr val="C00000"/>
                            </a:solidFill>
                            <a:latin typeface="Cambria Math"/>
                          </a:rPr>
                          <m:t>𝜎</m:t>
                        </m:r>
                      </m:sub>
                    </m:sSub>
                    <m:sSubSup>
                      <m:sSubSupPr>
                        <m:ctrlPr>
                          <a:rPr lang="el-GR" i="1">
                            <a:solidFill>
                              <a:srgbClr val="C00000"/>
                            </a:solidFill>
                            <a:latin typeface="Cambria Math" panose="02040503050406030204" pitchFamily="18" charset="0"/>
                          </a:rPr>
                        </m:ctrlPr>
                      </m:sSubSupPr>
                      <m:e>
                        <m:r>
                          <a:rPr lang="en-GB" i="1">
                            <a:solidFill>
                              <a:srgbClr val="C00000"/>
                            </a:solidFill>
                            <a:latin typeface="Cambria Math" panose="02040503050406030204" pitchFamily="18" charset="0"/>
                          </a:rPr>
                          <m:t>𝑒</m:t>
                        </m:r>
                      </m:e>
                      <m:sub>
                        <m:r>
                          <a:rPr lang="en-GB" i="1">
                            <a:solidFill>
                              <a:srgbClr val="C00000"/>
                            </a:solidFill>
                            <a:latin typeface="Cambria Math" panose="02040503050406030204" pitchFamily="18" charset="0"/>
                          </a:rPr>
                          <m:t>𝑏</m:t>
                        </m:r>
                      </m:sub>
                      <m:sup>
                        <m:r>
                          <a:rPr lang="el-GR" i="1">
                            <a:solidFill>
                              <a:srgbClr val="C00000"/>
                            </a:solidFill>
                            <a:latin typeface="Cambria Math"/>
                          </a:rPr>
                          <m:t>𝜎</m:t>
                        </m:r>
                      </m:sup>
                    </m:sSubSup>
                  </m:oMath>
                </a14:m>
                <a:r>
                  <a:rPr lang="en-US" dirty="0" smtClean="0">
                    <a:solidFill>
                      <a:srgbClr val="C00000"/>
                    </a:solidFill>
                    <a:latin typeface="Cambria Math"/>
                  </a:rPr>
                  <a:t>  b=1,2</a:t>
                </a:r>
              </a:p>
              <a:p>
                <a:pPr algn="l"/>
                <a:endParaRPr lang="en-US" dirty="0">
                  <a:solidFill>
                    <a:srgbClr val="C00000"/>
                  </a:solidFill>
                  <a:latin typeface="Cambria Math"/>
                </a:endParaRPr>
              </a:p>
              <a:p>
                <a:pPr algn="l"/>
                <a:r>
                  <a:rPr lang="en-US" dirty="0" smtClean="0">
                    <a:latin typeface="Calibri" panose="020F0502020204030204" pitchFamily="34" charset="0"/>
                    <a:cs typeface="Calibri" panose="020F0502020204030204" pitchFamily="34" charset="0"/>
                  </a:rPr>
                  <a:t>3. For the </a:t>
                </a:r>
                <a:r>
                  <a:rPr lang="en-US" dirty="0" err="1" smtClean="0">
                    <a:latin typeface="Calibri" panose="020F0502020204030204" pitchFamily="34" charset="0"/>
                    <a:cs typeface="Calibri" panose="020F0502020204030204" pitchFamily="34" charset="0"/>
                  </a:rPr>
                  <a:t>Minkowski</a:t>
                </a:r>
                <a:r>
                  <a:rPr lang="en-US" dirty="0" smtClean="0">
                    <a:latin typeface="Calibri" panose="020F0502020204030204" pitchFamily="34" charset="0"/>
                    <a:cs typeface="Calibri" panose="020F0502020204030204" pitchFamily="34" charset="0"/>
                  </a:rPr>
                  <a:t>, FRW, </a:t>
                </a:r>
                <a:r>
                  <a:rPr lang="en-US" dirty="0" err="1" smtClean="0">
                    <a:latin typeface="Calibri" panose="020F0502020204030204" pitchFamily="34" charset="0"/>
                    <a:cs typeface="Calibri" panose="020F0502020204030204" pitchFamily="34" charset="0"/>
                  </a:rPr>
                  <a:t>Schwarzchild</a:t>
                </a:r>
                <a:r>
                  <a:rPr lang="en-US" dirty="0" smtClean="0">
                    <a:latin typeface="Calibri" panose="020F0502020204030204" pitchFamily="34" charset="0"/>
                    <a:cs typeface="Calibri" panose="020F0502020204030204" pitchFamily="34" charset="0"/>
                  </a:rPr>
                  <a:t> and the stationary rotating Kerr:</a:t>
                </a:r>
              </a:p>
              <a:p>
                <a:pPr algn="ctr"/>
                <a14:m>
                  <m:oMath xmlns:m="http://schemas.openxmlformats.org/officeDocument/2006/math">
                    <m:sSub>
                      <m:sSubPr>
                        <m:ctrlPr>
                          <a:rPr lang="el-GR"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n-US" b="0" i="1" smtClean="0">
                            <a:solidFill>
                              <a:srgbClr val="C00000"/>
                            </a:solidFill>
                            <a:latin typeface="Cambria Math" panose="02040503050406030204" pitchFamily="18" charset="0"/>
                          </a:rPr>
                          <m:t>𝑟</m:t>
                        </m:r>
                      </m:sub>
                    </m:sSub>
                    <m:r>
                      <a:rPr lang="en-GB" i="1">
                        <a:solidFill>
                          <a:srgbClr val="C00000"/>
                        </a:solidFill>
                        <a:latin typeface="Cambria Math" panose="02040503050406030204" pitchFamily="18" charset="0"/>
                      </a:rPr>
                      <m:t>𝑙𝑛</m:t>
                    </m:r>
                    <m:d>
                      <m:dPr>
                        <m:begChr m:val="["/>
                        <m:endChr m:val="]"/>
                        <m:ctrlPr>
                          <a:rPr lang="en-GB" i="1">
                            <a:solidFill>
                              <a:srgbClr val="C00000"/>
                            </a:solidFill>
                            <a:latin typeface="Cambria Math" panose="02040503050406030204" pitchFamily="18" charset="0"/>
                          </a:rPr>
                        </m:ctrlPr>
                      </m:dPr>
                      <m:e>
                        <m:rad>
                          <m:radPr>
                            <m:degHide m:val="on"/>
                            <m:ctrlPr>
                              <a:rPr lang="en-GB" i="1" smtClean="0">
                                <a:solidFill>
                                  <a:srgbClr val="C00000"/>
                                </a:solidFill>
                                <a:latin typeface="Cambria Math" panose="02040503050406030204" pitchFamily="18" charset="0"/>
                              </a:rPr>
                            </m:ctrlPr>
                          </m:radPr>
                          <m:deg/>
                          <m:e>
                            <m:r>
                              <a:rPr lang="en-US" b="0" i="1" smtClean="0">
                                <a:solidFill>
                                  <a:srgbClr val="C00000"/>
                                </a:solidFill>
                                <a:latin typeface="Cambria Math" panose="02040503050406030204" pitchFamily="18" charset="0"/>
                              </a:rPr>
                              <m:t>𝑒</m:t>
                            </m:r>
                          </m:e>
                        </m:rad>
                        <m:r>
                          <a:rPr lang="en-US" b="0" i="1" smtClean="0">
                            <a:solidFill>
                              <a:srgbClr val="C00000"/>
                            </a:solidFill>
                            <a:latin typeface="Cambria Math" panose="02040503050406030204" pitchFamily="18" charset="0"/>
                          </a:rPr>
                          <m:t>𝑓</m:t>
                        </m:r>
                        <m:d>
                          <m:dPr>
                            <m:ctrlPr>
                              <a:rPr lang="en-GB"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ϑ</m:t>
                            </m:r>
                          </m:e>
                        </m:d>
                      </m:e>
                    </m:d>
                    <m:sSub>
                      <m:sSubPr>
                        <m:ctrlPr>
                          <a:rPr lang="el-GR"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r>
                          <a:rPr lang="el-GR" i="1">
                            <a:solidFill>
                              <a:srgbClr val="C00000"/>
                            </a:solidFill>
                            <a:latin typeface="Cambria Math"/>
                            <a:ea typeface="Cambria Math"/>
                          </a:rPr>
                          <m:t>𝜕</m:t>
                        </m:r>
                      </m:e>
                      <m:sub>
                        <m:r>
                          <m:rPr>
                            <m:sty m:val="p"/>
                          </m:rPr>
                          <a:rPr lang="el-GR" i="1">
                            <a:solidFill>
                              <a:srgbClr val="C00000"/>
                            </a:solidFill>
                            <a:latin typeface="Cambria Math" panose="02040503050406030204" pitchFamily="18" charset="0"/>
                          </a:rPr>
                          <m:t>ϑ</m:t>
                        </m:r>
                      </m:sub>
                    </m:sSub>
                    <m:r>
                      <a:rPr lang="en-GB" i="1">
                        <a:solidFill>
                          <a:srgbClr val="C00000"/>
                        </a:solidFill>
                        <a:latin typeface="Cambria Math" panose="02040503050406030204" pitchFamily="18" charset="0"/>
                      </a:rPr>
                      <m:t>𝑙𝑛</m:t>
                    </m:r>
                    <m:d>
                      <m:dPr>
                        <m:begChr m:val="["/>
                        <m:endChr m:val="]"/>
                        <m:ctrlPr>
                          <a:rPr lang="en-GB" i="1">
                            <a:solidFill>
                              <a:srgbClr val="C00000"/>
                            </a:solidFill>
                            <a:latin typeface="Cambria Math" panose="02040503050406030204" pitchFamily="18" charset="0"/>
                          </a:rPr>
                        </m:ctrlPr>
                      </m:dPr>
                      <m:e>
                        <m:rad>
                          <m:radPr>
                            <m:degHide m:val="on"/>
                            <m:ctrlPr>
                              <a:rPr lang="en-GB" i="1">
                                <a:solidFill>
                                  <a:srgbClr val="C00000"/>
                                </a:solidFill>
                                <a:latin typeface="Cambria Math" panose="02040503050406030204" pitchFamily="18" charset="0"/>
                              </a:rPr>
                            </m:ctrlPr>
                          </m:radPr>
                          <m:deg/>
                          <m:e>
                            <m:r>
                              <a:rPr lang="en-US" i="1">
                                <a:solidFill>
                                  <a:srgbClr val="C00000"/>
                                </a:solidFill>
                                <a:latin typeface="Cambria Math" panose="02040503050406030204" pitchFamily="18" charset="0"/>
                              </a:rPr>
                              <m:t>𝑒</m:t>
                            </m:r>
                          </m:e>
                        </m:rad>
                        <m:r>
                          <a:rPr lang="en-US" i="1">
                            <a:solidFill>
                              <a:srgbClr val="C00000"/>
                            </a:solidFill>
                            <a:latin typeface="Cambria Math" panose="02040503050406030204" pitchFamily="18" charset="0"/>
                          </a:rPr>
                          <m:t>𝑓</m:t>
                        </m:r>
                        <m:d>
                          <m:dPr>
                            <m:ctrlPr>
                              <a:rPr lang="en-GB"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ϑ</m:t>
                            </m:r>
                          </m:e>
                        </m:d>
                      </m:e>
                    </m:d>
                    <m:r>
                      <a:rPr lang="en-US" b="0" i="1" smtClean="0">
                        <a:solidFill>
                          <a:srgbClr val="C00000"/>
                        </a:solidFill>
                        <a:latin typeface="Cambria Math" panose="02040503050406030204" pitchFamily="18" charset="0"/>
                      </a:rPr>
                      <m:t>=</m:t>
                    </m:r>
                    <m:sSub>
                      <m:sSubPr>
                        <m:ctrlPr>
                          <a:rPr lang="el-GR"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m:rPr>
                            <m:sty m:val="p"/>
                          </m:rPr>
                          <a:rPr lang="el-GR" i="1" smtClean="0">
                            <a:solidFill>
                              <a:srgbClr val="C00000"/>
                            </a:solidFill>
                            <a:latin typeface="Cambria Math"/>
                          </a:rPr>
                          <m:t>φ</m:t>
                        </m:r>
                      </m:sub>
                    </m:sSub>
                    <m:r>
                      <a:rPr lang="en-GB" i="1">
                        <a:solidFill>
                          <a:srgbClr val="C00000"/>
                        </a:solidFill>
                        <a:latin typeface="Cambria Math" panose="02040503050406030204" pitchFamily="18" charset="0"/>
                      </a:rPr>
                      <m:t>𝑙𝑛</m:t>
                    </m:r>
                    <m:d>
                      <m:dPr>
                        <m:begChr m:val="["/>
                        <m:endChr m:val="]"/>
                        <m:ctrlPr>
                          <a:rPr lang="en-GB" i="1">
                            <a:solidFill>
                              <a:srgbClr val="C00000"/>
                            </a:solidFill>
                            <a:latin typeface="Cambria Math" panose="02040503050406030204" pitchFamily="18" charset="0"/>
                          </a:rPr>
                        </m:ctrlPr>
                      </m:dPr>
                      <m:e>
                        <m:rad>
                          <m:radPr>
                            <m:degHide m:val="on"/>
                            <m:ctrlPr>
                              <a:rPr lang="en-GB" i="1">
                                <a:solidFill>
                                  <a:srgbClr val="C00000"/>
                                </a:solidFill>
                                <a:latin typeface="Cambria Math" panose="02040503050406030204" pitchFamily="18" charset="0"/>
                              </a:rPr>
                            </m:ctrlPr>
                          </m:radPr>
                          <m:deg/>
                          <m:e>
                            <m:r>
                              <a:rPr lang="en-US" i="1">
                                <a:solidFill>
                                  <a:srgbClr val="C00000"/>
                                </a:solidFill>
                                <a:latin typeface="Cambria Math" panose="02040503050406030204" pitchFamily="18" charset="0"/>
                              </a:rPr>
                              <m:t>𝑒</m:t>
                            </m:r>
                          </m:e>
                        </m:rad>
                        <m:r>
                          <a:rPr lang="en-US" i="1">
                            <a:solidFill>
                              <a:srgbClr val="C00000"/>
                            </a:solidFill>
                            <a:latin typeface="Cambria Math" panose="02040503050406030204" pitchFamily="18" charset="0"/>
                          </a:rPr>
                          <m:t>𝑓</m:t>
                        </m:r>
                        <m:d>
                          <m:dPr>
                            <m:ctrlPr>
                              <a:rPr lang="en-GB"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ϑ</m:t>
                            </m:r>
                          </m:e>
                        </m:d>
                      </m:e>
                    </m:d>
                  </m:oMath>
                </a14:m>
                <a:r>
                  <a:rPr lang="en-US" dirty="0">
                    <a:solidFill>
                      <a:srgbClr val="C00000"/>
                    </a:solidFill>
                  </a:rPr>
                  <a:t> </a:t>
                </a:r>
                <a14:m>
                  <m:oMath xmlns:m="http://schemas.openxmlformats.org/officeDocument/2006/math">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0</m:t>
                    </m:r>
                  </m:oMath>
                </a14:m>
                <a:endParaRPr lang="en-US"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so that,</a:t>
                </a:r>
                <a:r>
                  <a:rPr lang="en-US"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algn="ctr"/>
                <a14:m>
                  <m:oMath xmlns:m="http://schemas.openxmlformats.org/officeDocument/2006/math">
                    <m:sSub>
                      <m:sSubPr>
                        <m:ctrlPr>
                          <a:rPr lang="el-GR" i="1">
                            <a:solidFill>
                              <a:srgbClr val="C00000"/>
                            </a:solidFill>
                            <a:latin typeface="Cambria Math" panose="02040503050406030204" pitchFamily="18" charset="0"/>
                          </a:rPr>
                        </m:ctrlPr>
                      </m:sSubPr>
                      <m:e>
                        <m:r>
                          <a:rPr lang="el-GR" i="1">
                            <a:solidFill>
                              <a:srgbClr val="C00000"/>
                            </a:solidFill>
                            <a:latin typeface="Cambria Math"/>
                            <a:ea typeface="Cambria Math"/>
                          </a:rPr>
                          <m:t>𝜕</m:t>
                        </m:r>
                      </m:e>
                      <m:sub>
                        <m:r>
                          <a:rPr lang="en-US" i="1">
                            <a:solidFill>
                              <a:srgbClr val="C00000"/>
                            </a:solidFill>
                            <a:latin typeface="Cambria Math" panose="02040503050406030204" pitchFamily="18" charset="0"/>
                          </a:rPr>
                          <m:t>𝑟</m:t>
                        </m:r>
                      </m:sub>
                    </m:sSub>
                    <m:r>
                      <a:rPr lang="en-GB" i="1">
                        <a:solidFill>
                          <a:srgbClr val="C00000"/>
                        </a:solidFill>
                        <a:latin typeface="Cambria Math" panose="02040503050406030204" pitchFamily="18" charset="0"/>
                      </a:rPr>
                      <m:t>𝑙𝑛</m:t>
                    </m:r>
                    <m:d>
                      <m:dPr>
                        <m:begChr m:val="["/>
                        <m:endChr m:val="]"/>
                        <m:ctrlPr>
                          <a:rPr lang="en-GB" i="1">
                            <a:solidFill>
                              <a:srgbClr val="C00000"/>
                            </a:solidFill>
                            <a:latin typeface="Cambria Math" panose="02040503050406030204" pitchFamily="18" charset="0"/>
                          </a:rPr>
                        </m:ctrlPr>
                      </m:dPr>
                      <m:e>
                        <m:rad>
                          <m:radPr>
                            <m:degHide m:val="on"/>
                            <m:ctrlPr>
                              <a:rPr lang="en-GB" i="1">
                                <a:solidFill>
                                  <a:srgbClr val="C00000"/>
                                </a:solidFill>
                                <a:latin typeface="Cambria Math" panose="02040503050406030204" pitchFamily="18" charset="0"/>
                              </a:rPr>
                            </m:ctrlPr>
                          </m:radPr>
                          <m:deg/>
                          <m:e>
                            <m:r>
                              <a:rPr lang="en-US" i="1">
                                <a:solidFill>
                                  <a:srgbClr val="C00000"/>
                                </a:solidFill>
                                <a:latin typeface="Cambria Math" panose="02040503050406030204" pitchFamily="18" charset="0"/>
                              </a:rPr>
                              <m:t>𝑒</m:t>
                            </m:r>
                          </m:e>
                        </m:rad>
                        <m:r>
                          <a:rPr lang="en-US" i="1">
                            <a:solidFill>
                              <a:srgbClr val="C00000"/>
                            </a:solidFill>
                            <a:latin typeface="Cambria Math" panose="02040503050406030204" pitchFamily="18" charset="0"/>
                          </a:rPr>
                          <m:t>𝑓</m:t>
                        </m:r>
                        <m:d>
                          <m:dPr>
                            <m:ctrlPr>
                              <a:rPr lang="en-GB"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ϑ</m:t>
                            </m:r>
                          </m:e>
                        </m:d>
                      </m:e>
                    </m:d>
                    <m:sSub>
                      <m:sSubPr>
                        <m:ctrlPr>
                          <a:rPr lang="el-GR"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2</m:t>
                            </m:r>
                          </m:den>
                        </m:f>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𝑒</m:t>
                            </m:r>
                          </m:e>
                          <m:sub>
                            <m:r>
                              <a:rPr lang="en-US" b="0" i="1" smtClean="0">
                                <a:solidFill>
                                  <a:srgbClr val="C00000"/>
                                </a:solidFill>
                                <a:latin typeface="Cambria Math" panose="02040503050406030204" pitchFamily="18" charset="0"/>
                              </a:rPr>
                              <m:t>1</m:t>
                            </m:r>
                          </m:sub>
                          <m:sup>
                            <m:r>
                              <a:rPr lang="en-US" b="0" i="1" smtClean="0">
                                <a:solidFill>
                                  <a:srgbClr val="C00000"/>
                                </a:solidFill>
                                <a:latin typeface="Cambria Math" panose="02040503050406030204" pitchFamily="18" charset="0"/>
                              </a:rPr>
                              <m:t>1</m:t>
                            </m:r>
                          </m:sup>
                        </m:sSubSup>
                        <m:r>
                          <a:rPr lang="el-GR" i="1">
                            <a:solidFill>
                              <a:srgbClr val="C00000"/>
                            </a:solidFill>
                            <a:latin typeface="Cambria Math"/>
                            <a:ea typeface="Cambria Math"/>
                          </a:rPr>
                          <m:t>𝜕</m:t>
                        </m:r>
                      </m:e>
                      <m:sub>
                        <m:r>
                          <a:rPr lang="en-US" b="0" i="1" smtClean="0">
                            <a:solidFill>
                              <a:srgbClr val="C00000"/>
                            </a:solidFill>
                            <a:latin typeface="Cambria Math" panose="02040503050406030204" pitchFamily="18" charset="0"/>
                          </a:rPr>
                          <m:t>𝑟</m:t>
                        </m:r>
                      </m:sub>
                    </m:sSub>
                    <m:sSubSup>
                      <m:sSubSupPr>
                        <m:ctrlPr>
                          <a:rPr lang="en-US" i="1">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𝐸</m:t>
                        </m:r>
                      </m:e>
                      <m:sub>
                        <m:r>
                          <a:rPr lang="en-US" i="1">
                            <a:solidFill>
                              <a:srgbClr val="C00000"/>
                            </a:solidFill>
                            <a:latin typeface="Cambria Math" panose="02040503050406030204" pitchFamily="18" charset="0"/>
                          </a:rPr>
                          <m:t>1</m:t>
                        </m:r>
                      </m:sub>
                      <m:sup>
                        <m:r>
                          <a:rPr lang="en-US" i="1">
                            <a:solidFill>
                              <a:srgbClr val="C00000"/>
                            </a:solidFill>
                            <a:latin typeface="Cambria Math" panose="02040503050406030204" pitchFamily="18" charset="0"/>
                          </a:rPr>
                          <m:t>1</m:t>
                        </m:r>
                      </m:sup>
                    </m:sSubSup>
                  </m:oMath>
                </a14:m>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Integrable</a:t>
                </a:r>
                <a:r>
                  <a:rPr lang="en-US" dirty="0" smtClean="0">
                    <a:latin typeface="Calibri" panose="020F0502020204030204" pitchFamily="34" charset="0"/>
                    <a:cs typeface="Calibri" panose="020F0502020204030204" pitchFamily="34" charset="0"/>
                  </a:rPr>
                  <a:t>.</a:t>
                </a:r>
              </a:p>
              <a:p>
                <a:pPr algn="ctr"/>
                <a:r>
                  <a:rPr lang="en-US" dirty="0" smtClean="0">
                    <a:solidFill>
                      <a:srgbClr val="C00000"/>
                    </a:solidFill>
                    <a:latin typeface="Calibri" panose="020F0502020204030204" pitchFamily="34" charset="0"/>
                    <a:cs typeface="Calibri" panose="020F0502020204030204" pitchFamily="34" charset="0"/>
                  </a:rPr>
                  <a:t> </a:t>
                </a:r>
                <a:endParaRPr lang="en-US" u="sng"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4. The </a:t>
                </a:r>
                <a:r>
                  <a:rPr lang="en-US" dirty="0" smtClean="0">
                    <a:latin typeface="Calibri" panose="020F0502020204030204" pitchFamily="34" charset="0"/>
                    <a:cs typeface="Calibri" panose="020F0502020204030204" pitchFamily="34" charset="0"/>
                  </a:rPr>
                  <a:t>expression above is </a:t>
                </a:r>
                <a:r>
                  <a:rPr lang="en-US" dirty="0" err="1" smtClean="0">
                    <a:latin typeface="Calibri" panose="020F0502020204030204" pitchFamily="34" charset="0"/>
                    <a:cs typeface="Calibri" panose="020F0502020204030204" pitchFamily="34" charset="0"/>
                  </a:rPr>
                  <a:t>integrable</a:t>
                </a:r>
                <a:r>
                  <a:rPr lang="en-US" dirty="0">
                    <a:latin typeface="Calibri" panose="020F0502020204030204" pitchFamily="34" charset="0"/>
                    <a:cs typeface="Calibri" panose="020F0502020204030204" pitchFamily="34" charset="0"/>
                  </a:rPr>
                  <a:t> and </a:t>
                </a:r>
                <a:r>
                  <a:rPr lang="en-US" dirty="0" smtClean="0">
                    <a:latin typeface="Calibri" panose="020F0502020204030204" pitchFamily="34" charset="0"/>
                    <a:cs typeface="Calibri" panose="020F0502020204030204" pitchFamily="34" charset="0"/>
                  </a:rPr>
                  <a:t>the normalization function </a:t>
                </a:r>
                <a:r>
                  <a:rPr lang="en-US" dirty="0">
                    <a:latin typeface="Calibri" panose="020F0502020204030204" pitchFamily="34" charset="0"/>
                    <a:cs typeface="Calibri" panose="020F0502020204030204" pitchFamily="34" charset="0"/>
                  </a:rPr>
                  <a:t>resumes </a:t>
                </a:r>
                <a:r>
                  <a:rPr lang="en-US" dirty="0" smtClean="0">
                    <a:latin typeface="Calibri" panose="020F0502020204030204" pitchFamily="34" charset="0"/>
                    <a:cs typeface="Calibri" panose="020F0502020204030204" pitchFamily="34" charset="0"/>
                  </a:rPr>
                  <a:t>simple </a:t>
                </a:r>
                <a:r>
                  <a:rPr lang="en-US" dirty="0" smtClean="0">
                    <a:latin typeface="Calibri" panose="020F0502020204030204" pitchFamily="34" charset="0"/>
                    <a:cs typeface="Calibri" panose="020F0502020204030204" pitchFamily="34" charset="0"/>
                  </a:rPr>
                  <a:t>analytic </a:t>
                </a:r>
                <a:r>
                  <a:rPr lang="en-US" dirty="0" smtClean="0">
                    <a:latin typeface="Calibri" panose="020F0502020204030204" pitchFamily="34" charset="0"/>
                    <a:cs typeface="Calibri" panose="020F0502020204030204" pitchFamily="34" charset="0"/>
                  </a:rPr>
                  <a:t>form </a:t>
                </a:r>
                <a:r>
                  <a:rPr lang="en-US" dirty="0" smtClean="0">
                    <a:latin typeface="Calibri" panose="020F0502020204030204" pitchFamily="34" charset="0"/>
                    <a:cs typeface="Calibri" panose="020F0502020204030204" pitchFamily="34" charset="0"/>
                  </a:rPr>
                  <a:t>as listed in the </a:t>
                </a:r>
                <a:r>
                  <a:rPr lang="en-US" dirty="0" smtClean="0">
                    <a:latin typeface="Calibri" panose="020F0502020204030204" pitchFamily="34" charset="0"/>
                    <a:cs typeface="Calibri" panose="020F0502020204030204" pitchFamily="34" charset="0"/>
                  </a:rPr>
                  <a:t>table to follow.</a:t>
                </a:r>
                <a:endParaRPr lang="en-US" dirty="0" smtClean="0">
                  <a:latin typeface="Calibri" panose="020F0502020204030204" pitchFamily="34" charset="0"/>
                  <a:cs typeface="Calibri" panose="020F050202020403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457200" y="404664"/>
                <a:ext cx="8147248" cy="6101157"/>
              </a:xfrm>
              <a:prstGeom prst="rect">
                <a:avLst/>
              </a:prstGeom>
              <a:blipFill>
                <a:blip r:embed="rId2"/>
                <a:stretch>
                  <a:fillRect l="-1048" t="-899" r="-674" b="-599"/>
                </a:stretch>
              </a:blipFill>
            </p:spPr>
            <p:txBody>
              <a:bodyPr/>
              <a:lstStyle/>
              <a:p>
                <a:r>
                  <a:rPr lang="en-US">
                    <a:noFill/>
                  </a:rPr>
                  <a:t> </a:t>
                </a:r>
              </a:p>
            </p:txBody>
          </p:sp>
        </mc:Fallback>
      </mc:AlternateContent>
    </p:spTree>
    <p:extLst>
      <p:ext uri="{BB962C8B-B14F-4D97-AF65-F5344CB8AC3E}">
        <p14:creationId xmlns:p14="http://schemas.microsoft.com/office/powerpoint/2010/main" val="700089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1800" dirty="0" smtClean="0"/>
              <a:t>Table 1: </a:t>
            </a:r>
            <a:r>
              <a:rPr lang="en-GB" sz="1800" u="sng" dirty="0" smtClean="0"/>
              <a:t>The </a:t>
            </a:r>
            <a:r>
              <a:rPr lang="en-GB" sz="1800" u="sng" dirty="0" smtClean="0">
                <a:latin typeface="Times New Roman" panose="02020603050405020304" pitchFamily="18" charset="0"/>
                <a:cs typeface="Times New Roman" panose="02020603050405020304" pitchFamily="18" charset="0"/>
              </a:rPr>
              <a:t>Normalization</a:t>
            </a:r>
            <a:r>
              <a:rPr lang="en-GB" sz="1800" u="sng" dirty="0" smtClean="0"/>
              <a:t> Function</a:t>
            </a:r>
            <a:endParaRPr lang="en-US" sz="1800" u="sng"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476426392"/>
                  </p:ext>
                </p:extLst>
              </p:nvPr>
            </p:nvGraphicFramePr>
            <p:xfrm>
              <a:off x="971600" y="980728"/>
              <a:ext cx="7272808" cy="3418142"/>
            </p:xfrm>
            <a:graphic>
              <a:graphicData uri="http://schemas.openxmlformats.org/drawingml/2006/table">
                <a:tbl>
                  <a:tblPr firstRow="1" bandRow="1">
                    <a:tableStyleId>{5C22544A-7EE6-4342-B048-85BDC9FD1C3A}</a:tableStyleId>
                  </a:tblPr>
                  <a:tblGrid>
                    <a:gridCol w="799210">
                      <a:extLst>
                        <a:ext uri="{9D8B030D-6E8A-4147-A177-3AD203B41FA5}">
                          <a16:colId xmlns:a16="http://schemas.microsoft.com/office/drawing/2014/main" val="1010598589"/>
                        </a:ext>
                      </a:extLst>
                    </a:gridCol>
                    <a:gridCol w="3436602">
                      <a:extLst>
                        <a:ext uri="{9D8B030D-6E8A-4147-A177-3AD203B41FA5}">
                          <a16:colId xmlns:a16="http://schemas.microsoft.com/office/drawing/2014/main" val="919063084"/>
                        </a:ext>
                      </a:extLst>
                    </a:gridCol>
                    <a:gridCol w="1308804">
                      <a:extLst>
                        <a:ext uri="{9D8B030D-6E8A-4147-A177-3AD203B41FA5}">
                          <a16:colId xmlns:a16="http://schemas.microsoft.com/office/drawing/2014/main" val="2453090932"/>
                        </a:ext>
                      </a:extLst>
                    </a:gridCol>
                    <a:gridCol w="1728192">
                      <a:extLst>
                        <a:ext uri="{9D8B030D-6E8A-4147-A177-3AD203B41FA5}">
                          <a16:colId xmlns:a16="http://schemas.microsoft.com/office/drawing/2014/main" val="2487742975"/>
                        </a:ext>
                      </a:extLst>
                    </a:gridCol>
                  </a:tblGrid>
                  <a:tr h="370840">
                    <a:tc>
                      <a:txBody>
                        <a:bodyPr/>
                        <a:lstStyle/>
                        <a:p>
                          <a:pPr algn="l"/>
                          <a:r>
                            <a:rPr lang="en-GB" sz="1600" dirty="0" smtClean="0">
                              <a:solidFill>
                                <a:srgbClr val="C00000"/>
                              </a:solidFill>
                              <a:latin typeface="Times New Roman" panose="02020603050405020304" pitchFamily="18" charset="0"/>
                              <a:cs typeface="Times New Roman" panose="02020603050405020304" pitchFamily="18" charset="0"/>
                            </a:rPr>
                            <a:t>ST</a:t>
                          </a:r>
                          <a:r>
                            <a:rPr lang="en-GB" sz="1600" baseline="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txBody>
                      <a:tcPr/>
                    </a:tc>
                    <a:tc>
                      <a:txBody>
                        <a:bodyPr/>
                        <a:lstStyle/>
                        <a:p>
                          <a:pPr algn="l"/>
                          <a14:m>
                            <m:oMathPara xmlns:m="http://schemas.openxmlformats.org/officeDocument/2006/math">
                              <m:oMathParaPr>
                                <m:jc m:val="centerGroup"/>
                              </m:oMathParaPr>
                              <m:oMath xmlns:m="http://schemas.openxmlformats.org/officeDocument/2006/math">
                                <m:sSubSup>
                                  <m:sSubSupPr>
                                    <m:ctrlPr>
                                      <a:rPr lang="el-GR" sz="1600" i="1" smtClean="0">
                                        <a:solidFill>
                                          <a:srgbClr val="FF0000"/>
                                        </a:solidFill>
                                        <a:latin typeface="Cambria Math" panose="02040503050406030204" pitchFamily="18" charset="0"/>
                                      </a:rPr>
                                    </m:ctrlPr>
                                  </m:sSubSupPr>
                                  <m:e>
                                    <m:r>
                                      <a:rPr lang="en-US" sz="1600" i="1">
                                        <a:solidFill>
                                          <a:srgbClr val="FF0000"/>
                                        </a:solidFill>
                                        <a:latin typeface="Cambria Math"/>
                                      </a:rPr>
                                      <m:t>𝐸</m:t>
                                    </m:r>
                                  </m:e>
                                  <m:sub>
                                    <m:r>
                                      <a:rPr lang="en-US" sz="1600" i="1">
                                        <a:solidFill>
                                          <a:srgbClr val="FF0000"/>
                                        </a:solidFill>
                                        <a:latin typeface="Cambria Math"/>
                                      </a:rPr>
                                      <m:t>𝑎</m:t>
                                    </m:r>
                                  </m:sub>
                                  <m:sup>
                                    <m:r>
                                      <a:rPr lang="el-GR" sz="1600" i="1">
                                        <a:solidFill>
                                          <a:srgbClr val="FF0000"/>
                                        </a:solidFill>
                                        <a:latin typeface="Cambria Math"/>
                                      </a:rPr>
                                      <m:t>𝜇</m:t>
                                    </m:r>
                                  </m:sup>
                                </m:sSubSup>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l-GR" sz="1600" i="1" smtClean="0">
                                        <a:solidFill>
                                          <a:srgbClr val="FF0000"/>
                                        </a:solidFill>
                                        <a:latin typeface="Cambria Math" panose="02040503050406030204" pitchFamily="18" charset="0"/>
                                      </a:rPr>
                                    </m:ctrlPr>
                                  </m:fPr>
                                  <m:num>
                                    <m:sSubSup>
                                      <m:sSubSupPr>
                                        <m:ctrlPr>
                                          <a:rPr lang="el-GR" sz="1600" i="1" smtClean="0">
                                            <a:solidFill>
                                              <a:srgbClr val="FF0000"/>
                                            </a:solidFill>
                                            <a:latin typeface="Cambria Math" panose="02040503050406030204" pitchFamily="18" charset="0"/>
                                          </a:rPr>
                                        </m:ctrlPr>
                                      </m:sSubSupPr>
                                      <m:e>
                                        <m:r>
                                          <a:rPr lang="en-US" sz="1600" i="1">
                                            <a:solidFill>
                                              <a:srgbClr val="FF0000"/>
                                            </a:solidFill>
                                            <a:latin typeface="Cambria Math"/>
                                          </a:rPr>
                                          <m:t>𝐸</m:t>
                                        </m:r>
                                      </m:e>
                                      <m:sub>
                                        <m:r>
                                          <a:rPr lang="en-GB" sz="1600" b="1" i="1" smtClean="0">
                                            <a:solidFill>
                                              <a:srgbClr val="FF0000"/>
                                            </a:solidFill>
                                            <a:latin typeface="Cambria Math" panose="02040503050406030204" pitchFamily="18" charset="0"/>
                                          </a:rPr>
                                          <m:t>𝟎</m:t>
                                        </m:r>
                                      </m:sub>
                                      <m:sup>
                                        <m:r>
                                          <a:rPr lang="en-GB" sz="1600" b="1" i="1" smtClean="0">
                                            <a:solidFill>
                                              <a:srgbClr val="FF0000"/>
                                            </a:solidFill>
                                            <a:latin typeface="Cambria Math" panose="02040503050406030204" pitchFamily="18" charset="0"/>
                                          </a:rPr>
                                          <m:t>𝟎</m:t>
                                        </m:r>
                                      </m:sup>
                                    </m:sSubSup>
                                  </m:num>
                                  <m:den>
                                    <m:sSubSup>
                                      <m:sSubSupPr>
                                        <m:ctrlPr>
                                          <a:rPr lang="el-GR" sz="1600" i="1" smtClean="0">
                                            <a:solidFill>
                                              <a:srgbClr val="FF0000"/>
                                            </a:solidFill>
                                            <a:latin typeface="Cambria Math" panose="02040503050406030204" pitchFamily="18" charset="0"/>
                                          </a:rPr>
                                        </m:ctrlPr>
                                      </m:sSubSupPr>
                                      <m:e>
                                        <m:r>
                                          <a:rPr lang="en-US" sz="1600" i="1">
                                            <a:solidFill>
                                              <a:srgbClr val="FF0000"/>
                                            </a:solidFill>
                                            <a:latin typeface="Cambria Math"/>
                                          </a:rPr>
                                          <m:t>𝐸</m:t>
                                        </m:r>
                                      </m:e>
                                      <m:sub>
                                        <m:r>
                                          <a:rPr lang="en-GB" sz="1600" b="1" i="1" smtClean="0">
                                            <a:solidFill>
                                              <a:srgbClr val="FF0000"/>
                                            </a:solidFill>
                                            <a:latin typeface="Cambria Math" panose="02040503050406030204" pitchFamily="18" charset="0"/>
                                          </a:rPr>
                                          <m:t>𝟏</m:t>
                                        </m:r>
                                      </m:sub>
                                      <m:sup>
                                        <m:r>
                                          <a:rPr lang="en-GB" sz="1600" b="1" i="1" smtClean="0">
                                            <a:solidFill>
                                              <a:srgbClr val="FF0000"/>
                                            </a:solidFill>
                                            <a:latin typeface="Cambria Math" panose="02040503050406030204" pitchFamily="18" charset="0"/>
                                          </a:rPr>
                                          <m:t>𝟏</m:t>
                                        </m:r>
                                      </m:sup>
                                    </m:sSubSup>
                                  </m:den>
                                </m:f>
                              </m:oMath>
                            </m:oMathPara>
                          </a14:m>
                          <a:endParaRPr lang="en-US" sz="1600"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US" sz="1600" b="0" i="1" smtClean="0">
                                        <a:solidFill>
                                          <a:srgbClr val="C00000"/>
                                        </a:solidFill>
                                        <a:latin typeface="Cambria Math" panose="02040503050406030204" pitchFamily="18" charset="0"/>
                                      </a:rPr>
                                      <m:t>𝑁</m:t>
                                    </m:r>
                                    <m:d>
                                      <m:dPr>
                                        <m:ctrlPr>
                                          <a:rPr lang="en-US" sz="1600" b="0" i="1" smtClean="0">
                                            <a:solidFill>
                                              <a:srgbClr val="C00000"/>
                                            </a:solidFill>
                                            <a:latin typeface="Cambria Math" panose="02040503050406030204" pitchFamily="18" charset="0"/>
                                          </a:rPr>
                                        </m:ctrlPr>
                                      </m:dPr>
                                      <m:e>
                                        <m:r>
                                          <a:rPr lang="en-GB" sz="1600" b="0" i="1" smtClean="0">
                                            <a:solidFill>
                                              <a:srgbClr val="C00000"/>
                                            </a:solidFill>
                                            <a:latin typeface="Cambria Math" panose="02040503050406030204" pitchFamily="18" charset="0"/>
                                          </a:rPr>
                                          <m:t>𝑟</m:t>
                                        </m:r>
                                        <m:r>
                                          <a:rPr lang="en-GB" sz="1600" b="0" i="1" smtClean="0">
                                            <a:solidFill>
                                              <a:srgbClr val="C00000"/>
                                            </a:solidFill>
                                            <a:latin typeface="Cambria Math" panose="02040503050406030204" pitchFamily="18" charset="0"/>
                                          </a:rPr>
                                          <m:t>,</m:t>
                                        </m:r>
                                        <m:r>
                                          <m:rPr>
                                            <m:sty m:val="p"/>
                                          </m:rPr>
                                          <a:rPr lang="el-GR" sz="1600" b="0" i="1" smtClean="0">
                                            <a:solidFill>
                                              <a:srgbClr val="C00000"/>
                                            </a:solidFill>
                                            <a:latin typeface="Cambria Math" panose="02040503050406030204" pitchFamily="18" charset="0"/>
                                          </a:rPr>
                                          <m:t>ϑ</m:t>
                                        </m:r>
                                      </m:e>
                                    </m:d>
                                  </m:e>
                                  <m:sup>
                                    <m:r>
                                      <a:rPr lang="en-GB" sz="1600" b="0" i="1" smtClean="0">
                                        <a:solidFill>
                                          <a:srgbClr val="C00000"/>
                                        </a:solidFill>
                                        <a:latin typeface="Cambria Math" panose="02040503050406030204" pitchFamily="18" charset="0"/>
                                      </a:rPr>
                                      <m:t>1</m:t>
                                    </m:r>
                                  </m:sup>
                                </m:sSup>
                              </m:oMath>
                            </m:oMathPara>
                          </a14:m>
                          <a:endParaRPr lang="en-US" sz="1600" i="1" dirty="0">
                            <a:solidFill>
                              <a:srgbClr val="C00000"/>
                            </a:solidFill>
                          </a:endParaRPr>
                        </a:p>
                      </a:txBody>
                      <a:tcPr/>
                    </a:tc>
                    <a:extLst>
                      <a:ext uri="{0D108BD9-81ED-4DB2-BD59-A6C34878D82A}">
                        <a16:rowId xmlns:a16="http://schemas.microsoft.com/office/drawing/2014/main" val="3306145700"/>
                      </a:ext>
                    </a:extLst>
                  </a:tr>
                  <a:tr h="370840">
                    <a:tc>
                      <a:txBody>
                        <a:bodyPr/>
                        <a:lstStyle/>
                        <a:p>
                          <a:pPr algn="l"/>
                          <a:r>
                            <a:rPr lang="en-GB" sz="1600" dirty="0" smtClean="0"/>
                            <a:t>Mink</a:t>
                          </a:r>
                          <a:endParaRPr lang="en-US" sz="1600" dirty="0"/>
                        </a:p>
                      </a:txBody>
                      <a:tcPr/>
                    </a:tc>
                    <a:tc>
                      <a:txBody>
                        <a:bodyPr/>
                        <a:lstStyle/>
                        <a:p>
                          <a:pPr algn="l"/>
                          <a14:m>
                            <m:oMathPara xmlns:m="http://schemas.openxmlformats.org/officeDocument/2006/math">
                              <m:oMathParaPr>
                                <m:jc m:val="left"/>
                              </m:oMathParaPr>
                              <m:oMath xmlns:m="http://schemas.openxmlformats.org/officeDocument/2006/math">
                                <m:r>
                                  <m:rPr>
                                    <m:nor/>
                                  </m:rPr>
                                  <a:rPr lang="en-GB" sz="1600" i="1" dirty="0" smtClean="0">
                                    <a:solidFill>
                                      <a:srgbClr val="C00000"/>
                                    </a:solidFill>
                                  </a:rPr>
                                  <m:t>diag</m:t>
                                </m:r>
                                <m:d>
                                  <m:dPr>
                                    <m:ctrlPr>
                                      <a:rPr lang="en-US" sz="1600" i="1" smtClean="0">
                                        <a:solidFill>
                                          <a:srgbClr val="C00000"/>
                                        </a:solidFill>
                                        <a:latin typeface="Cambria Math" panose="02040503050406030204" pitchFamily="18" charset="0"/>
                                      </a:rPr>
                                    </m:ctrlPr>
                                  </m:dPr>
                                  <m:e>
                                    <m:r>
                                      <m:rPr>
                                        <m:nor/>
                                      </m:rPr>
                                      <a:rPr lang="en-GB" sz="1600" i="1" dirty="0" smtClean="0">
                                        <a:solidFill>
                                          <a:srgbClr val="C00000"/>
                                        </a:solidFill>
                                      </a:rPr>
                                      <m:t>1</m:t>
                                    </m:r>
                                    <m:r>
                                      <m:rPr>
                                        <m:nor/>
                                      </m:rPr>
                                      <a:rPr lang="en-GB" sz="1600" i="1" dirty="0" smtClean="0">
                                        <a:solidFill>
                                          <a:srgbClr val="C00000"/>
                                        </a:solidFill>
                                      </a:rPr>
                                      <m:t>, </m:t>
                                    </m:r>
                                    <m:r>
                                      <m:rPr>
                                        <m:nor/>
                                      </m:rPr>
                                      <a:rPr lang="en-GB" sz="1600" i="1" dirty="0" smtClean="0">
                                        <a:solidFill>
                                          <a:srgbClr val="C00000"/>
                                        </a:solidFill>
                                      </a:rPr>
                                      <m:t>1</m:t>
                                    </m:r>
                                    <m:r>
                                      <m:rPr>
                                        <m:nor/>
                                      </m:rPr>
                                      <a:rPr lang="en-GB" sz="1600" i="1" dirty="0" smtClean="0">
                                        <a:solidFill>
                                          <a:srgbClr val="C00000"/>
                                        </a:solidFill>
                                      </a:rPr>
                                      <m:t>,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𝑟</m:t>
                                        </m:r>
                                      </m:den>
                                    </m:f>
                                    <m:r>
                                      <m:rPr>
                                        <m:nor/>
                                      </m:rPr>
                                      <a:rPr lang="en-GB" sz="1600" b="0" i="1" dirty="0" smtClean="0">
                                        <a:solidFill>
                                          <a:srgbClr val="C00000"/>
                                        </a:solidFill>
                                      </a:rPr>
                                      <m:t> ,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𝑟</m:t>
                                        </m:r>
                                        <m:r>
                                          <m:rPr>
                                            <m:nor/>
                                          </m:rPr>
                                          <a:rPr lang="en-US" sz="1600" i="1" dirty="0" smtClean="0">
                                            <a:solidFill>
                                              <a:srgbClr val="C00000"/>
                                            </a:solidFill>
                                          </a:rPr>
                                          <m:t>sin</m:t>
                                        </m:r>
                                        <m:r>
                                          <m:rPr>
                                            <m:sty m:val="p"/>
                                          </m:rPr>
                                          <a:rPr lang="el-GR" sz="1600" b="0" i="1" smtClean="0">
                                            <a:solidFill>
                                              <a:srgbClr val="C00000"/>
                                            </a:solidFill>
                                            <a:latin typeface="Cambria Math" panose="02040503050406030204" pitchFamily="18" charset="0"/>
                                          </a:rPr>
                                          <m:t>ϑ</m:t>
                                        </m:r>
                                      </m:den>
                                    </m:f>
                                  </m:e>
                                </m:d>
                              </m:oMath>
                            </m:oMathPara>
                          </a14:m>
                          <a:endParaRPr lang="en-US" sz="1600" i="1" dirty="0"/>
                        </a:p>
                      </a:txBody>
                      <a:tcPr/>
                    </a:tc>
                    <a:tc>
                      <a:txBody>
                        <a:bodyPr/>
                        <a:lstStyle/>
                        <a:p>
                          <a:pPr/>
                          <a14:m>
                            <m:oMathPara xmlns:m="http://schemas.openxmlformats.org/officeDocument/2006/math">
                              <m:oMathParaPr>
                                <m:jc m:val="left"/>
                              </m:oMathParaPr>
                              <m:oMath xmlns:m="http://schemas.openxmlformats.org/officeDocument/2006/math">
                                <m:r>
                                  <a:rPr lang="en-GB" sz="1600" b="0" i="1" smtClean="0">
                                    <a:solidFill>
                                      <a:srgbClr val="C00000"/>
                                    </a:solidFill>
                                    <a:latin typeface="Cambria Math" panose="02040503050406030204" pitchFamily="18" charset="0"/>
                                  </a:rPr>
                                  <m:t>1</m:t>
                                </m:r>
                              </m:oMath>
                            </m:oMathPara>
                          </a14:m>
                          <a:endParaRPr lang="en-US" sz="1600" dirty="0"/>
                        </a:p>
                      </a:txBody>
                      <a:tcPr/>
                    </a:tc>
                    <a:tc>
                      <a:txBody>
                        <a:bodyPr/>
                        <a:lstStyle/>
                        <a:p>
                          <a:pPr algn="l"/>
                          <a14:m>
                            <m:oMathPara xmlns:m="http://schemas.openxmlformats.org/officeDocument/2006/math">
                              <m:oMathParaPr>
                                <m:jc m:val="left"/>
                              </m:oMathParaPr>
                              <m:oMath xmlns:m="http://schemas.openxmlformats.org/officeDocument/2006/math">
                                <m:r>
                                  <a:rPr lang="en-GB" sz="1600" b="0" i="1" smtClean="0">
                                    <a:solidFill>
                                      <a:srgbClr val="C00000"/>
                                    </a:solidFill>
                                    <a:latin typeface="Cambria Math" panose="02040503050406030204" pitchFamily="18" charset="0"/>
                                  </a:rPr>
                                  <m:t>𝑟</m:t>
                                </m:r>
                                <m:sSup>
                                  <m:sSupPr>
                                    <m:ctrlPr>
                                      <a:rPr lang="en-US" sz="1600" i="1" dirty="0" smtClean="0">
                                        <a:solidFill>
                                          <a:srgbClr val="C00000"/>
                                        </a:solidFill>
                                        <a:latin typeface="Cambria Math" panose="02040503050406030204" pitchFamily="18" charset="0"/>
                                      </a:rPr>
                                    </m:ctrlPr>
                                  </m:sSupPr>
                                  <m:e>
                                    <m:r>
                                      <m:rPr>
                                        <m:nor/>
                                      </m:rPr>
                                      <a:rPr lang="en-US" sz="1600" i="1" dirty="0" smtClean="0">
                                        <a:solidFill>
                                          <a:srgbClr val="C00000"/>
                                        </a:solidFill>
                                      </a:rPr>
                                      <m:t>sin</m:t>
                                    </m:r>
                                  </m:e>
                                  <m:sup>
                                    <m:r>
                                      <a:rPr lang="en-GB" sz="1600" b="0" i="1" dirty="0" smtClean="0">
                                        <a:solidFill>
                                          <a:srgbClr val="C00000"/>
                                        </a:solidFill>
                                        <a:latin typeface="Cambria Math" panose="02040503050406030204" pitchFamily="18" charset="0"/>
                                      </a:rPr>
                                      <m:t>1</m:t>
                                    </m:r>
                                    <m:r>
                                      <a:rPr lang="en-GB" sz="1600" b="0" i="1" dirty="0" smtClean="0">
                                        <a:solidFill>
                                          <a:srgbClr val="C00000"/>
                                        </a:solidFill>
                                        <a:latin typeface="Cambria Math" panose="02040503050406030204" pitchFamily="18" charset="0"/>
                                      </a:rPr>
                                      <m:t>/</m:t>
                                    </m:r>
                                    <m:r>
                                      <a:rPr lang="en-GB" sz="1600" b="0" i="1" dirty="0" smtClean="0">
                                        <a:solidFill>
                                          <a:srgbClr val="C00000"/>
                                        </a:solidFill>
                                        <a:latin typeface="Cambria Math" panose="02040503050406030204" pitchFamily="18" charset="0"/>
                                      </a:rPr>
                                      <m:t>2</m:t>
                                    </m:r>
                                  </m:sup>
                                </m:sSup>
                                <m:r>
                                  <m:rPr>
                                    <m:sty m:val="p"/>
                                  </m:rPr>
                                  <a:rPr lang="el-GR" sz="1600" b="0" i="1" smtClean="0">
                                    <a:solidFill>
                                      <a:srgbClr val="C00000"/>
                                    </a:solidFill>
                                    <a:latin typeface="Cambria Math" panose="02040503050406030204" pitchFamily="18" charset="0"/>
                                  </a:rPr>
                                  <m:t>ϑ</m:t>
                                </m:r>
                              </m:oMath>
                            </m:oMathPara>
                          </a14:m>
                          <a:endParaRPr lang="en-US" sz="1600" dirty="0">
                            <a:solidFill>
                              <a:srgbClr val="C00000"/>
                            </a:solidFill>
                          </a:endParaRPr>
                        </a:p>
                      </a:txBody>
                      <a:tcPr/>
                    </a:tc>
                    <a:extLst>
                      <a:ext uri="{0D108BD9-81ED-4DB2-BD59-A6C34878D82A}">
                        <a16:rowId xmlns:a16="http://schemas.microsoft.com/office/drawing/2014/main" val="1972988039"/>
                      </a:ext>
                    </a:extLst>
                  </a:tr>
                  <a:tr h="370840">
                    <a:tc>
                      <a:txBody>
                        <a:bodyPr/>
                        <a:lstStyle/>
                        <a:p>
                          <a:pPr algn="l"/>
                          <a:r>
                            <a:rPr lang="en-GB" sz="1600" dirty="0" smtClean="0"/>
                            <a:t>FRW</a:t>
                          </a:r>
                          <a:endParaRPr lang="en-US" sz="1600" dirty="0"/>
                        </a:p>
                      </a:txBody>
                      <a:tcPr/>
                    </a:tc>
                    <a:tc>
                      <a:txBody>
                        <a:bodyPr/>
                        <a:lstStyle/>
                        <a:p>
                          <a:pPr algn="l"/>
                          <a14:m>
                            <m:oMathPara xmlns:m="http://schemas.openxmlformats.org/officeDocument/2006/math">
                              <m:oMathParaPr>
                                <m:jc m:val="left"/>
                              </m:oMathParaPr>
                              <m:oMath xmlns:m="http://schemas.openxmlformats.org/officeDocument/2006/math">
                                <m:r>
                                  <m:rPr>
                                    <m:nor/>
                                  </m:rPr>
                                  <a:rPr lang="en-GB" sz="1600" i="1" dirty="0" smtClean="0">
                                    <a:solidFill>
                                      <a:srgbClr val="C00000"/>
                                    </a:solidFill>
                                  </a:rPr>
                                  <m:t>diag</m:t>
                                </m:r>
                                <m:d>
                                  <m:dPr>
                                    <m:ctrlPr>
                                      <a:rPr lang="en-US" sz="1600" i="1" smtClean="0">
                                        <a:solidFill>
                                          <a:srgbClr val="C00000"/>
                                        </a:solidFill>
                                        <a:latin typeface="Cambria Math" panose="02040503050406030204" pitchFamily="18" charset="0"/>
                                      </a:rPr>
                                    </m:ctrlPr>
                                  </m:dPr>
                                  <m:e>
                                    <m:r>
                                      <m:rPr>
                                        <m:nor/>
                                      </m:rPr>
                                      <a:rPr lang="en-GB" sz="1600" i="1" dirty="0" smtClean="0">
                                        <a:solidFill>
                                          <a:srgbClr val="C00000"/>
                                        </a:solidFill>
                                      </a:rPr>
                                      <m:t>1</m:t>
                                    </m:r>
                                    <m:r>
                                      <m:rPr>
                                        <m:nor/>
                                      </m:rPr>
                                      <a:rPr lang="en-GB" sz="1600" i="1" dirty="0" smtClean="0">
                                        <a:solidFill>
                                          <a:srgbClr val="C00000"/>
                                        </a:solidFill>
                                      </a:rPr>
                                      <m:t>,</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𝐹</m:t>
                                        </m:r>
                                      </m:num>
                                      <m:den>
                                        <m:r>
                                          <a:rPr lang="en-GB" sz="1600" b="0" i="1" smtClean="0">
                                            <a:solidFill>
                                              <a:srgbClr val="C00000"/>
                                            </a:solidFill>
                                            <a:latin typeface="Cambria Math" panose="02040503050406030204" pitchFamily="18" charset="0"/>
                                          </a:rPr>
                                          <m:t>𝑎</m:t>
                                        </m:r>
                                      </m:den>
                                    </m:f>
                                    <m:r>
                                      <m:rPr>
                                        <m:nor/>
                                      </m:rPr>
                                      <a:rPr lang="en-GB" sz="1600" b="0" i="1" smtClean="0">
                                        <a:solidFill>
                                          <a:srgbClr val="C00000"/>
                                        </a:solidFill>
                                        <a:latin typeface="Cambria Math" panose="02040503050406030204" pitchFamily="18" charset="0"/>
                                      </a:rPr>
                                      <m:t>,</m:t>
                                    </m:r>
                                    <m:r>
                                      <m:rPr>
                                        <m:nor/>
                                      </m:rPr>
                                      <a:rPr lang="en-GB" sz="1600" i="1" dirty="0" smtClean="0">
                                        <a:solidFill>
                                          <a:srgbClr val="C00000"/>
                                        </a:solidFill>
                                      </a:rPr>
                                      <m:t>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𝑎𝑟</m:t>
                                        </m:r>
                                      </m:den>
                                    </m:f>
                                    <m:r>
                                      <m:rPr>
                                        <m:nor/>
                                      </m:rPr>
                                      <a:rPr lang="en-GB" sz="1600" b="0" i="1" dirty="0" smtClean="0">
                                        <a:solidFill>
                                          <a:srgbClr val="C00000"/>
                                        </a:solidFill>
                                      </a:rPr>
                                      <m:t> ,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𝑎𝑟</m:t>
                                        </m:r>
                                        <m:r>
                                          <m:rPr>
                                            <m:nor/>
                                          </m:rPr>
                                          <a:rPr lang="en-US" sz="1600" i="1" dirty="0" smtClean="0">
                                            <a:solidFill>
                                              <a:srgbClr val="C00000"/>
                                            </a:solidFill>
                                          </a:rPr>
                                          <m:t>sin</m:t>
                                        </m:r>
                                        <m:r>
                                          <m:rPr>
                                            <m:sty m:val="p"/>
                                          </m:rPr>
                                          <a:rPr lang="el-GR" sz="1600" b="0" i="1" smtClean="0">
                                            <a:solidFill>
                                              <a:srgbClr val="C00000"/>
                                            </a:solidFill>
                                            <a:latin typeface="Cambria Math" panose="02040503050406030204" pitchFamily="18" charset="0"/>
                                          </a:rPr>
                                          <m:t>ϑ</m:t>
                                        </m:r>
                                      </m:den>
                                    </m:f>
                                  </m:e>
                                </m:d>
                              </m:oMath>
                            </m:oMathPara>
                          </a14:m>
                          <a:endParaRPr lang="en-US" sz="1600" dirty="0"/>
                        </a:p>
                      </a:txBody>
                      <a:tcPr/>
                    </a:tc>
                    <a:tc>
                      <a:txBody>
                        <a:bodyPr/>
                        <a:lstStyle/>
                        <a:p>
                          <a:pPr/>
                          <a14:m>
                            <m:oMathPara xmlns:m="http://schemas.openxmlformats.org/officeDocument/2006/math">
                              <m:oMathParaPr>
                                <m:jc m:val="left"/>
                              </m:oMathParaPr>
                              <m:oMath xmlns:m="http://schemas.openxmlformats.org/officeDocument/2006/math">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𝑎</m:t>
                                    </m:r>
                                  </m:num>
                                  <m:den>
                                    <m:r>
                                      <a:rPr lang="en-GB" sz="1600" b="0" i="1" smtClean="0">
                                        <a:solidFill>
                                          <a:srgbClr val="C00000"/>
                                        </a:solidFill>
                                        <a:latin typeface="Cambria Math" panose="02040503050406030204" pitchFamily="18" charset="0"/>
                                      </a:rPr>
                                      <m:t>𝐹</m:t>
                                    </m:r>
                                  </m:den>
                                </m:f>
                              </m:oMath>
                            </m:oMathPara>
                          </a14:m>
                          <a:endParaRPr lang="en-US" sz="1600" dirty="0"/>
                        </a:p>
                      </a:txBody>
                      <a:tcPr/>
                    </a:tc>
                    <a:tc>
                      <a:txBody>
                        <a:bodyPr/>
                        <a:lstStyle/>
                        <a:p>
                          <a:pPr/>
                          <a14:m>
                            <m:oMathPara xmlns:m="http://schemas.openxmlformats.org/officeDocument/2006/math">
                              <m:oMathParaPr>
                                <m:jc m:val="left"/>
                              </m:oMathParaPr>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𝑎</m:t>
                                    </m:r>
                                  </m:e>
                                  <m:sup>
                                    <m:r>
                                      <a:rPr lang="en-GB" sz="1600" b="0" i="1" smtClean="0">
                                        <a:solidFill>
                                          <a:srgbClr val="C00000"/>
                                        </a:solidFill>
                                        <a:latin typeface="Cambria Math" panose="02040503050406030204" pitchFamily="18" charset="0"/>
                                      </a:rPr>
                                      <m:t>3</m:t>
                                    </m:r>
                                  </m:sup>
                                </m:sSup>
                                <m:sSup>
                                  <m:sSupPr>
                                    <m:ctrlPr>
                                      <a:rPr lang="en-US" sz="1600" b="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𝑟</m:t>
                                    </m:r>
                                  </m:e>
                                  <m:sup>
                                    <m:r>
                                      <a:rPr lang="en-GB" sz="1600" b="0" i="1" smtClean="0">
                                        <a:solidFill>
                                          <a:srgbClr val="C00000"/>
                                        </a:solidFill>
                                        <a:latin typeface="Cambria Math" panose="02040503050406030204" pitchFamily="18" charset="0"/>
                                      </a:rPr>
                                      <m:t>1</m:t>
                                    </m:r>
                                    <m:r>
                                      <a:rPr lang="en-GB" sz="1600" b="0" i="1" smtClean="0">
                                        <a:solidFill>
                                          <a:srgbClr val="C00000"/>
                                        </a:solidFill>
                                        <a:latin typeface="Cambria Math" panose="02040503050406030204" pitchFamily="18" charset="0"/>
                                      </a:rPr>
                                      <m:t>/</m:t>
                                    </m:r>
                                    <m:r>
                                      <a:rPr lang="en-GB" sz="1600" b="0" i="1" smtClean="0">
                                        <a:solidFill>
                                          <a:srgbClr val="C00000"/>
                                        </a:solidFill>
                                        <a:latin typeface="Cambria Math" panose="02040503050406030204" pitchFamily="18" charset="0"/>
                                      </a:rPr>
                                      <m:t>2</m:t>
                                    </m:r>
                                  </m:sup>
                                </m:sSup>
                                <m:sSup>
                                  <m:sSupPr>
                                    <m:ctrlPr>
                                      <a:rPr lang="en-US" sz="1600" i="1" dirty="0" smtClean="0">
                                        <a:solidFill>
                                          <a:srgbClr val="C00000"/>
                                        </a:solidFill>
                                        <a:latin typeface="Cambria Math" panose="02040503050406030204" pitchFamily="18" charset="0"/>
                                      </a:rPr>
                                    </m:ctrlPr>
                                  </m:sSupPr>
                                  <m:e>
                                    <m:r>
                                      <m:rPr>
                                        <m:nor/>
                                      </m:rPr>
                                      <a:rPr lang="en-US" sz="1600" i="1" dirty="0" smtClean="0">
                                        <a:solidFill>
                                          <a:srgbClr val="C00000"/>
                                        </a:solidFill>
                                      </a:rPr>
                                      <m:t>sin</m:t>
                                    </m:r>
                                  </m:e>
                                  <m:sup>
                                    <m:r>
                                      <a:rPr lang="en-GB" sz="1600" b="0" i="1" dirty="0" smtClean="0">
                                        <a:solidFill>
                                          <a:srgbClr val="C00000"/>
                                        </a:solidFill>
                                        <a:latin typeface="Cambria Math" panose="02040503050406030204" pitchFamily="18" charset="0"/>
                                      </a:rPr>
                                      <m:t>1</m:t>
                                    </m:r>
                                    <m:r>
                                      <a:rPr lang="en-GB" sz="1600" b="0" i="1" dirty="0" smtClean="0">
                                        <a:solidFill>
                                          <a:srgbClr val="C00000"/>
                                        </a:solidFill>
                                        <a:latin typeface="Cambria Math" panose="02040503050406030204" pitchFamily="18" charset="0"/>
                                      </a:rPr>
                                      <m:t>/</m:t>
                                    </m:r>
                                    <m:r>
                                      <a:rPr lang="en-GB" sz="1600" b="0" i="1" dirty="0" smtClean="0">
                                        <a:solidFill>
                                          <a:srgbClr val="C00000"/>
                                        </a:solidFill>
                                        <a:latin typeface="Cambria Math" panose="02040503050406030204" pitchFamily="18" charset="0"/>
                                      </a:rPr>
                                      <m:t>2</m:t>
                                    </m:r>
                                  </m:sup>
                                </m:sSup>
                                <m:r>
                                  <m:rPr>
                                    <m:sty m:val="p"/>
                                  </m:rPr>
                                  <a:rPr lang="el-GR" sz="1600" b="0" i="1" smtClean="0">
                                    <a:solidFill>
                                      <a:srgbClr val="C00000"/>
                                    </a:solidFill>
                                    <a:latin typeface="Cambria Math" panose="02040503050406030204" pitchFamily="18" charset="0"/>
                                  </a:rPr>
                                  <m:t>ϑ</m:t>
                                </m:r>
                              </m:oMath>
                            </m:oMathPara>
                          </a14:m>
                          <a:endParaRPr lang="en-US" sz="1600" dirty="0">
                            <a:solidFill>
                              <a:srgbClr val="C00000"/>
                            </a:solidFill>
                          </a:endParaRPr>
                        </a:p>
                      </a:txBody>
                      <a:tcPr/>
                    </a:tc>
                    <a:extLst>
                      <a:ext uri="{0D108BD9-81ED-4DB2-BD59-A6C34878D82A}">
                        <a16:rowId xmlns:a16="http://schemas.microsoft.com/office/drawing/2014/main" val="2064272599"/>
                      </a:ext>
                    </a:extLst>
                  </a:tr>
                  <a:tr h="370840">
                    <a:tc>
                      <a:txBody>
                        <a:bodyPr/>
                        <a:lstStyle/>
                        <a:p>
                          <a:pPr algn="l"/>
                          <a:r>
                            <a:rPr lang="en-GB" sz="1600" dirty="0" err="1" smtClean="0"/>
                            <a:t>Schw</a:t>
                          </a:r>
                          <a:endParaRPr lang="en-US" sz="1600" dirty="0"/>
                        </a:p>
                      </a:txBody>
                      <a:tcPr/>
                    </a:tc>
                    <a:tc>
                      <a:txBody>
                        <a:bodyPr/>
                        <a:lstStyle/>
                        <a:p>
                          <a:pPr algn="l"/>
                          <a14:m>
                            <m:oMathPara xmlns:m="http://schemas.openxmlformats.org/officeDocument/2006/math">
                              <m:oMathParaPr>
                                <m:jc m:val="left"/>
                              </m:oMathParaPr>
                              <m:oMath xmlns:m="http://schemas.openxmlformats.org/officeDocument/2006/math">
                                <m:r>
                                  <m:rPr>
                                    <m:nor/>
                                  </m:rPr>
                                  <a:rPr lang="en-GB" sz="1600" i="1" dirty="0" smtClean="0">
                                    <a:solidFill>
                                      <a:srgbClr val="C00000"/>
                                    </a:solidFill>
                                  </a:rPr>
                                  <m:t>diag</m:t>
                                </m:r>
                                <m:d>
                                  <m:dPr>
                                    <m:ctrlPr>
                                      <a:rPr lang="en-US" sz="1600" i="1" smtClean="0">
                                        <a:solidFill>
                                          <a:srgbClr val="C00000"/>
                                        </a:solidFill>
                                        <a:latin typeface="Cambria Math" panose="02040503050406030204" pitchFamily="18" charset="0"/>
                                      </a:rPr>
                                    </m:ctrlPr>
                                  </m:dPr>
                                  <m:e>
                                    <m:f>
                                      <m:fPr>
                                        <m:ctrlPr>
                                          <a:rPr lang="en-GB" sz="1600" b="0" i="1" smtClean="0">
                                            <a:solidFill>
                                              <a:srgbClr val="C00000"/>
                                            </a:solidFill>
                                            <a:latin typeface="Cambria Math" panose="02040503050406030204" pitchFamily="18" charset="0"/>
                                          </a:rPr>
                                        </m:ctrlPr>
                                      </m:fPr>
                                      <m:num>
                                        <m:r>
                                          <a:rPr lang="en-GB" sz="1600" i="1" smtClean="0">
                                            <a:solidFill>
                                              <a:srgbClr val="C00000"/>
                                            </a:solidFill>
                                            <a:latin typeface="Cambria Math" panose="02040503050406030204" pitchFamily="18" charset="0"/>
                                          </a:rPr>
                                          <m:t>1</m:t>
                                        </m:r>
                                      </m:num>
                                      <m:den>
                                        <m:rad>
                                          <m:radPr>
                                            <m:degHide m:val="on"/>
                                            <m:ctrlPr>
                                              <a:rPr lang="en-US" sz="1600" i="1" smtClean="0">
                                                <a:solidFill>
                                                  <a:srgbClr val="C00000"/>
                                                </a:solidFill>
                                                <a:latin typeface="Cambria Math" panose="02040503050406030204" pitchFamily="18" charset="0"/>
                                              </a:rPr>
                                            </m:ctrlPr>
                                          </m:radPr>
                                          <m:deg/>
                                          <m:e>
                                            <m:r>
                                              <a:rPr lang="en-GB" sz="1600" b="0" i="1" smtClean="0">
                                                <a:solidFill>
                                                  <a:srgbClr val="C00000"/>
                                                </a:solidFill>
                                                <a:latin typeface="Cambria Math" panose="02040503050406030204" pitchFamily="18" charset="0"/>
                                              </a:rPr>
                                              <m:t>𝐹</m:t>
                                            </m:r>
                                          </m:e>
                                        </m:rad>
                                      </m:den>
                                    </m:f>
                                    <m:r>
                                      <m:rPr>
                                        <m:nor/>
                                      </m:rPr>
                                      <a:rPr lang="en-GB" sz="1600" i="1" dirty="0" smtClean="0">
                                        <a:solidFill>
                                          <a:srgbClr val="C00000"/>
                                        </a:solidFill>
                                      </a:rPr>
                                      <m:t>,</m:t>
                                    </m:r>
                                    <m:rad>
                                      <m:radPr>
                                        <m:degHide m:val="on"/>
                                        <m:ctrlPr>
                                          <a:rPr lang="en-US" sz="1600" i="1" smtClean="0">
                                            <a:solidFill>
                                              <a:srgbClr val="C00000"/>
                                            </a:solidFill>
                                            <a:latin typeface="Cambria Math" panose="02040503050406030204" pitchFamily="18" charset="0"/>
                                          </a:rPr>
                                        </m:ctrlPr>
                                      </m:radPr>
                                      <m:deg/>
                                      <m:e>
                                        <m:r>
                                          <a:rPr lang="en-GB" sz="1600" b="0" i="1" smtClean="0">
                                            <a:solidFill>
                                              <a:srgbClr val="C00000"/>
                                            </a:solidFill>
                                            <a:latin typeface="Cambria Math" panose="02040503050406030204" pitchFamily="18" charset="0"/>
                                          </a:rPr>
                                          <m:t>𝐹</m:t>
                                        </m:r>
                                      </m:e>
                                    </m:rad>
                                    <m:r>
                                      <m:rPr>
                                        <m:nor/>
                                      </m:rPr>
                                      <a:rPr lang="en-GB" sz="1600" i="1" dirty="0" smtClean="0">
                                        <a:solidFill>
                                          <a:srgbClr val="C00000"/>
                                        </a:solidFill>
                                      </a:rPr>
                                      <m:t>,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𝑟</m:t>
                                        </m:r>
                                      </m:den>
                                    </m:f>
                                    <m:r>
                                      <m:rPr>
                                        <m:nor/>
                                      </m:rPr>
                                      <a:rPr lang="en-GB" sz="1600" b="0" i="1" dirty="0" smtClean="0">
                                        <a:solidFill>
                                          <a:srgbClr val="C00000"/>
                                        </a:solidFill>
                                      </a:rPr>
                                      <m:t> ,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𝑟</m:t>
                                        </m:r>
                                        <m:r>
                                          <m:rPr>
                                            <m:nor/>
                                          </m:rPr>
                                          <a:rPr lang="en-US" sz="1600" i="1" dirty="0" smtClean="0">
                                            <a:solidFill>
                                              <a:srgbClr val="C00000"/>
                                            </a:solidFill>
                                          </a:rPr>
                                          <m:t>sin</m:t>
                                        </m:r>
                                        <m:r>
                                          <m:rPr>
                                            <m:sty m:val="p"/>
                                          </m:rPr>
                                          <a:rPr lang="el-GR" sz="1600" b="0" i="1" smtClean="0">
                                            <a:solidFill>
                                              <a:srgbClr val="C00000"/>
                                            </a:solidFill>
                                            <a:latin typeface="Cambria Math" panose="02040503050406030204" pitchFamily="18" charset="0"/>
                                          </a:rPr>
                                          <m:t>ϑ</m:t>
                                        </m:r>
                                      </m:den>
                                    </m:f>
                                  </m:e>
                                </m:d>
                              </m:oMath>
                            </m:oMathPara>
                          </a14:m>
                          <a:endParaRPr lang="en-US" sz="1600" dirty="0"/>
                        </a:p>
                      </a:txBody>
                      <a:tcPr/>
                    </a:tc>
                    <a:tc>
                      <a:txBody>
                        <a:bodyPr/>
                        <a:lstStyle/>
                        <a:p>
                          <a:pPr/>
                          <a14:m>
                            <m:oMathPara xmlns:m="http://schemas.openxmlformats.org/officeDocument/2006/math">
                              <m:oMathParaPr>
                                <m:jc m:val="left"/>
                              </m:oMathParaPr>
                              <m:oMath xmlns:m="http://schemas.openxmlformats.org/officeDocument/2006/math">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a:rPr lang="en-GB" sz="1600" b="0" i="1" smtClean="0">
                                        <a:solidFill>
                                          <a:srgbClr val="C00000"/>
                                        </a:solidFill>
                                        <a:latin typeface="Cambria Math" panose="02040503050406030204" pitchFamily="18" charset="0"/>
                                      </a:rPr>
                                      <m:t>𝐹</m:t>
                                    </m:r>
                                  </m:den>
                                </m:f>
                              </m:oMath>
                            </m:oMathPara>
                          </a14:m>
                          <a:endParaRPr lang="en-US"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GB" sz="1600" b="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𝐹</m:t>
                                    </m:r>
                                  </m:e>
                                  <m:sup>
                                    <m:r>
                                      <a:rPr lang="en-GB" sz="1600" b="0" i="1" smtClean="0">
                                        <a:solidFill>
                                          <a:srgbClr val="C00000"/>
                                        </a:solidFill>
                                        <a:latin typeface="Cambria Math" panose="02040503050406030204" pitchFamily="18" charset="0"/>
                                      </a:rPr>
                                      <m:t>1</m:t>
                                    </m:r>
                                    <m:r>
                                      <a:rPr lang="en-GB" sz="1600" b="0" i="1" smtClean="0">
                                        <a:solidFill>
                                          <a:srgbClr val="C00000"/>
                                        </a:solidFill>
                                        <a:latin typeface="Cambria Math" panose="02040503050406030204" pitchFamily="18" charset="0"/>
                                      </a:rPr>
                                      <m:t>/</m:t>
                                    </m:r>
                                    <m:r>
                                      <a:rPr lang="en-GB" sz="1600" b="0" i="1" smtClean="0">
                                        <a:solidFill>
                                          <a:srgbClr val="C00000"/>
                                        </a:solidFill>
                                        <a:latin typeface="Cambria Math" panose="02040503050406030204" pitchFamily="18" charset="0"/>
                                      </a:rPr>
                                      <m:t>4</m:t>
                                    </m:r>
                                  </m:sup>
                                </m:sSup>
                                <m:r>
                                  <a:rPr lang="en-GB" sz="1600" b="0" i="1" smtClean="0">
                                    <a:solidFill>
                                      <a:srgbClr val="C00000"/>
                                    </a:solidFill>
                                    <a:latin typeface="Cambria Math" panose="02040503050406030204" pitchFamily="18" charset="0"/>
                                  </a:rPr>
                                  <m:t>𝑟</m:t>
                                </m:r>
                                <m:sSup>
                                  <m:sSupPr>
                                    <m:ctrlPr>
                                      <a:rPr lang="en-US" sz="1600" i="1" dirty="0" smtClean="0">
                                        <a:solidFill>
                                          <a:srgbClr val="C00000"/>
                                        </a:solidFill>
                                        <a:latin typeface="Cambria Math" panose="02040503050406030204" pitchFamily="18" charset="0"/>
                                      </a:rPr>
                                    </m:ctrlPr>
                                  </m:sSupPr>
                                  <m:e>
                                    <m:r>
                                      <m:rPr>
                                        <m:nor/>
                                      </m:rPr>
                                      <a:rPr lang="en-US" sz="1600" i="1" dirty="0" smtClean="0">
                                        <a:solidFill>
                                          <a:srgbClr val="C00000"/>
                                        </a:solidFill>
                                      </a:rPr>
                                      <m:t>sin</m:t>
                                    </m:r>
                                  </m:e>
                                  <m:sup>
                                    <m:r>
                                      <a:rPr lang="en-GB" sz="1600" b="0" i="1" dirty="0" smtClean="0">
                                        <a:solidFill>
                                          <a:srgbClr val="C00000"/>
                                        </a:solidFill>
                                        <a:latin typeface="Cambria Math" panose="02040503050406030204" pitchFamily="18" charset="0"/>
                                      </a:rPr>
                                      <m:t>1</m:t>
                                    </m:r>
                                    <m:r>
                                      <a:rPr lang="en-GB" sz="1600" b="0" i="1" dirty="0" smtClean="0">
                                        <a:solidFill>
                                          <a:srgbClr val="C00000"/>
                                        </a:solidFill>
                                        <a:latin typeface="Cambria Math" panose="02040503050406030204" pitchFamily="18" charset="0"/>
                                      </a:rPr>
                                      <m:t>/</m:t>
                                    </m:r>
                                    <m:r>
                                      <a:rPr lang="en-GB" sz="1600" b="0" i="1" dirty="0" smtClean="0">
                                        <a:solidFill>
                                          <a:srgbClr val="C00000"/>
                                        </a:solidFill>
                                        <a:latin typeface="Cambria Math" panose="02040503050406030204" pitchFamily="18" charset="0"/>
                                      </a:rPr>
                                      <m:t>2</m:t>
                                    </m:r>
                                  </m:sup>
                                </m:sSup>
                                <m:r>
                                  <m:rPr>
                                    <m:sty m:val="p"/>
                                  </m:rPr>
                                  <a:rPr lang="el-GR" sz="1600" b="0" i="1" smtClean="0">
                                    <a:solidFill>
                                      <a:srgbClr val="C00000"/>
                                    </a:solidFill>
                                    <a:latin typeface="Cambria Math" panose="02040503050406030204" pitchFamily="18" charset="0"/>
                                  </a:rPr>
                                  <m:t>ϑ</m:t>
                                </m:r>
                              </m:oMath>
                            </m:oMathPara>
                          </a14:m>
                          <a:endParaRPr lang="en-US" sz="1600" dirty="0">
                            <a:solidFill>
                              <a:srgbClr val="C00000"/>
                            </a:solidFill>
                          </a:endParaRPr>
                        </a:p>
                        <a:p>
                          <a:endParaRPr lang="en-US" sz="1600" dirty="0">
                            <a:solidFill>
                              <a:srgbClr val="C00000"/>
                            </a:solidFill>
                          </a:endParaRPr>
                        </a:p>
                      </a:txBody>
                      <a:tcPr/>
                    </a:tc>
                    <a:extLst>
                      <a:ext uri="{0D108BD9-81ED-4DB2-BD59-A6C34878D82A}">
                        <a16:rowId xmlns:a16="http://schemas.microsoft.com/office/drawing/2014/main" val="1464050098"/>
                      </a:ext>
                    </a:extLst>
                  </a:tr>
                  <a:tr h="370840">
                    <a:tc>
                      <a:txBody>
                        <a:bodyPr/>
                        <a:lstStyle/>
                        <a:p>
                          <a:pPr algn="l"/>
                          <a:r>
                            <a:rPr lang="en-GB" sz="1600" dirty="0" smtClean="0"/>
                            <a:t>Kerr</a:t>
                          </a:r>
                          <a:endParaRPr lang="en-US" sz="1600" dirty="0"/>
                        </a:p>
                      </a:txBody>
                      <a:tcPr/>
                    </a:tc>
                    <a:tc>
                      <a:txBody>
                        <a:bodyPr/>
                        <a:lstStyle/>
                        <a:p>
                          <a:pPr algn="l"/>
                          <a14:m>
                            <m:oMathPara xmlns:m="http://schemas.openxmlformats.org/officeDocument/2006/math">
                              <m:oMathParaPr>
                                <m:jc m:val="left"/>
                              </m:oMathParaPr>
                              <m:oMath xmlns:m="http://schemas.openxmlformats.org/officeDocument/2006/math">
                                <m:r>
                                  <m:rPr>
                                    <m:nor/>
                                  </m:rPr>
                                  <a:rPr lang="en-GB" sz="1600" i="1" dirty="0" smtClean="0">
                                    <a:solidFill>
                                      <a:srgbClr val="C00000"/>
                                    </a:solidFill>
                                  </a:rPr>
                                  <m:t>diag</m:t>
                                </m:r>
                                <m:d>
                                  <m:dPr>
                                    <m:ctrlPr>
                                      <a:rPr lang="en-US" sz="1600" i="1" smtClean="0">
                                        <a:solidFill>
                                          <a:srgbClr val="C00000"/>
                                        </a:solidFill>
                                        <a:latin typeface="Cambria Math" panose="02040503050406030204" pitchFamily="18" charset="0"/>
                                      </a:rPr>
                                    </m:ctrlPr>
                                  </m:dPr>
                                  <m:e>
                                    <m:f>
                                      <m:fPr>
                                        <m:ctrlPr>
                                          <a:rPr lang="en-US" sz="1600" i="1" smtClean="0">
                                            <a:solidFill>
                                              <a:srgbClr val="C00000"/>
                                            </a:solidFill>
                                            <a:latin typeface="Cambria Math" panose="02040503050406030204" pitchFamily="18" charset="0"/>
                                          </a:rPr>
                                        </m:ctrlPr>
                                      </m:fPr>
                                      <m:num>
                                        <m:sSup>
                                          <m:sSupPr>
                                            <m:ctrlPr>
                                              <a:rPr lang="en-US" sz="160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𝑎</m:t>
                                            </m:r>
                                          </m:e>
                                          <m:sup>
                                            <m:r>
                                              <a:rPr lang="en-GB" sz="1600" b="0" i="1" smtClean="0">
                                                <a:solidFill>
                                                  <a:srgbClr val="C00000"/>
                                                </a:solidFill>
                                                <a:latin typeface="Cambria Math" panose="02040503050406030204" pitchFamily="18" charset="0"/>
                                              </a:rPr>
                                              <m:t>2</m:t>
                                            </m:r>
                                          </m:sup>
                                        </m:sSup>
                                        <m:r>
                                          <a:rPr lang="en-GB" sz="1600" b="0" i="1" smtClean="0">
                                            <a:solidFill>
                                              <a:srgbClr val="C00000"/>
                                            </a:solidFill>
                                            <a:latin typeface="Cambria Math" panose="02040503050406030204" pitchFamily="18" charset="0"/>
                                          </a:rPr>
                                          <m:t>+</m:t>
                                        </m:r>
                                        <m:sSup>
                                          <m:sSupPr>
                                            <m:ctrlPr>
                                              <a:rPr lang="en-US" sz="160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𝑟</m:t>
                                            </m:r>
                                          </m:e>
                                          <m:sup>
                                            <m:r>
                                              <a:rPr lang="en-GB" sz="1600" b="0" i="1" smtClean="0">
                                                <a:solidFill>
                                                  <a:srgbClr val="C00000"/>
                                                </a:solidFill>
                                                <a:latin typeface="Cambria Math" panose="02040503050406030204" pitchFamily="18" charset="0"/>
                                              </a:rPr>
                                              <m:t>2</m:t>
                                            </m:r>
                                          </m:sup>
                                        </m:sSup>
                                      </m:num>
                                      <m:den>
                                        <m:r>
                                          <m:rPr>
                                            <m:sty m:val="p"/>
                                          </m:rPr>
                                          <a:rPr lang="el-GR" sz="1600" b="0" i="1" smtClean="0">
                                            <a:solidFill>
                                              <a:srgbClr val="C00000"/>
                                            </a:solidFill>
                                            <a:latin typeface="Cambria Math" panose="02040503050406030204" pitchFamily="18" charset="0"/>
                                          </a:rPr>
                                          <m:t>ϱ</m:t>
                                        </m:r>
                                        <m:rad>
                                          <m:radPr>
                                            <m:degHide m:val="on"/>
                                            <m:ctrlPr>
                                              <a:rPr lang="en-US" sz="1600" i="1" smtClean="0">
                                                <a:solidFill>
                                                  <a:srgbClr val="C00000"/>
                                                </a:solidFill>
                                                <a:latin typeface="Cambria Math" panose="02040503050406030204" pitchFamily="18" charset="0"/>
                                              </a:rPr>
                                            </m:ctrlPr>
                                          </m:radPr>
                                          <m:deg/>
                                          <m:e>
                                            <m:r>
                                              <m:rPr>
                                                <m:sty m:val="p"/>
                                              </m:rPr>
                                              <a:rPr lang="el-GR" sz="1600" b="0" i="1" smtClean="0">
                                                <a:solidFill>
                                                  <a:srgbClr val="C00000"/>
                                                </a:solidFill>
                                                <a:latin typeface="Cambria Math" panose="02040503050406030204" pitchFamily="18" charset="0"/>
                                              </a:rPr>
                                              <m:t>Δ</m:t>
                                            </m:r>
                                          </m:e>
                                        </m:rad>
                                      </m:den>
                                    </m:f>
                                    <m:r>
                                      <m:rPr>
                                        <m:nor/>
                                      </m:rPr>
                                      <a:rPr lang="en-GB" sz="1600" i="1" dirty="0" smtClean="0">
                                        <a:solidFill>
                                          <a:srgbClr val="C00000"/>
                                        </a:solidFill>
                                      </a:rPr>
                                      <m:t>,</m:t>
                                    </m:r>
                                    <m:f>
                                      <m:fPr>
                                        <m:ctrlPr>
                                          <a:rPr lang="en-GB" sz="1600" b="0" i="1" smtClean="0">
                                            <a:solidFill>
                                              <a:srgbClr val="C00000"/>
                                            </a:solidFill>
                                            <a:latin typeface="Cambria Math" panose="02040503050406030204" pitchFamily="18" charset="0"/>
                                          </a:rPr>
                                        </m:ctrlPr>
                                      </m:fPr>
                                      <m:num>
                                        <m:rad>
                                          <m:radPr>
                                            <m:degHide m:val="on"/>
                                            <m:ctrlPr>
                                              <a:rPr lang="en-US" sz="1600" i="1" smtClean="0">
                                                <a:solidFill>
                                                  <a:srgbClr val="C00000"/>
                                                </a:solidFill>
                                                <a:latin typeface="Cambria Math" panose="02040503050406030204" pitchFamily="18" charset="0"/>
                                              </a:rPr>
                                            </m:ctrlPr>
                                          </m:radPr>
                                          <m:deg/>
                                          <m:e>
                                            <m:r>
                                              <m:rPr>
                                                <m:sty m:val="p"/>
                                              </m:rPr>
                                              <a:rPr lang="el-GR" sz="1600" b="0" i="1" smtClean="0">
                                                <a:solidFill>
                                                  <a:srgbClr val="C00000"/>
                                                </a:solidFill>
                                                <a:latin typeface="Cambria Math" panose="02040503050406030204" pitchFamily="18" charset="0"/>
                                              </a:rPr>
                                              <m:t>Δ</m:t>
                                            </m:r>
                                          </m:e>
                                        </m:rad>
                                      </m:num>
                                      <m:den>
                                        <m:r>
                                          <m:rPr>
                                            <m:sty m:val="p"/>
                                          </m:rPr>
                                          <a:rPr lang="el-GR" sz="1600" b="0" i="1" smtClean="0">
                                            <a:solidFill>
                                              <a:srgbClr val="C00000"/>
                                            </a:solidFill>
                                            <a:latin typeface="Cambria Math" panose="02040503050406030204" pitchFamily="18" charset="0"/>
                                          </a:rPr>
                                          <m:t>ϱ</m:t>
                                        </m:r>
                                      </m:den>
                                    </m:f>
                                    <m:r>
                                      <m:rPr>
                                        <m:nor/>
                                      </m:rPr>
                                      <a:rPr lang="en-GB" sz="1600" i="1" dirty="0" smtClean="0">
                                        <a:solidFill>
                                          <a:srgbClr val="C00000"/>
                                        </a:solidFill>
                                      </a:rPr>
                                      <m:t>,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m:rPr>
                                            <m:sty m:val="p"/>
                                          </m:rPr>
                                          <a:rPr lang="el-GR" sz="1600" b="0" i="1" smtClean="0">
                                            <a:solidFill>
                                              <a:srgbClr val="C00000"/>
                                            </a:solidFill>
                                            <a:latin typeface="Cambria Math" panose="02040503050406030204" pitchFamily="18" charset="0"/>
                                          </a:rPr>
                                          <m:t>ϱ</m:t>
                                        </m:r>
                                      </m:den>
                                    </m:f>
                                    <m:r>
                                      <m:rPr>
                                        <m:nor/>
                                      </m:rPr>
                                      <a:rPr lang="en-GB" sz="1600" b="0" i="1" dirty="0" smtClean="0">
                                        <a:solidFill>
                                          <a:srgbClr val="C00000"/>
                                        </a:solidFill>
                                      </a:rPr>
                                      <m:t> ,</m:t>
                                    </m:r>
                                    <m:f>
                                      <m:fPr>
                                        <m:ctrlPr>
                                          <a:rPr lang="en-GB" sz="1600" b="0" i="1" smtClean="0">
                                            <a:solidFill>
                                              <a:srgbClr val="C00000"/>
                                            </a:solidFill>
                                            <a:latin typeface="Cambria Math" panose="02040503050406030204" pitchFamily="18" charset="0"/>
                                          </a:rPr>
                                        </m:ctrlPr>
                                      </m:fPr>
                                      <m:num>
                                        <m:r>
                                          <a:rPr lang="en-GB" sz="1600" b="0" i="1" smtClean="0">
                                            <a:solidFill>
                                              <a:srgbClr val="C00000"/>
                                            </a:solidFill>
                                            <a:latin typeface="Cambria Math" panose="02040503050406030204" pitchFamily="18" charset="0"/>
                                          </a:rPr>
                                          <m:t>1</m:t>
                                        </m:r>
                                      </m:num>
                                      <m:den>
                                        <m:r>
                                          <m:rPr>
                                            <m:sty m:val="p"/>
                                          </m:rPr>
                                          <a:rPr lang="el-GR" sz="1600" b="0" i="1" smtClean="0">
                                            <a:solidFill>
                                              <a:srgbClr val="C00000"/>
                                            </a:solidFill>
                                            <a:latin typeface="Cambria Math" panose="02040503050406030204" pitchFamily="18" charset="0"/>
                                          </a:rPr>
                                          <m:t>ϱ</m:t>
                                        </m:r>
                                        <m:r>
                                          <m:rPr>
                                            <m:nor/>
                                          </m:rPr>
                                          <a:rPr lang="en-US" sz="1600" i="1" dirty="0" smtClean="0">
                                            <a:solidFill>
                                              <a:srgbClr val="C00000"/>
                                            </a:solidFill>
                                          </a:rPr>
                                          <m:t>sin</m:t>
                                        </m:r>
                                        <m:r>
                                          <m:rPr>
                                            <m:sty m:val="p"/>
                                          </m:rPr>
                                          <a:rPr lang="el-GR" sz="1600" b="0" i="1" smtClean="0">
                                            <a:solidFill>
                                              <a:srgbClr val="C00000"/>
                                            </a:solidFill>
                                            <a:latin typeface="Cambria Math" panose="02040503050406030204" pitchFamily="18" charset="0"/>
                                          </a:rPr>
                                          <m:t>ϑ</m:t>
                                        </m:r>
                                      </m:den>
                                    </m:f>
                                  </m:e>
                                </m:d>
                              </m:oMath>
                            </m:oMathPara>
                          </a14:m>
                          <a:endParaRPr lang="en-US" sz="1600" dirty="0"/>
                        </a:p>
                      </a:txBody>
                      <a:tcPr/>
                    </a:tc>
                    <a:tc>
                      <a:txBody>
                        <a:bodyPr/>
                        <a:lstStyle/>
                        <a:p>
                          <a:pPr/>
                          <a14:m>
                            <m:oMathPara xmlns:m="http://schemas.openxmlformats.org/officeDocument/2006/math">
                              <m:oMathParaPr>
                                <m:jc m:val="left"/>
                              </m:oMathParaPr>
                              <m:oMath xmlns:m="http://schemas.openxmlformats.org/officeDocument/2006/math">
                                <m:f>
                                  <m:fPr>
                                    <m:ctrlPr>
                                      <a:rPr lang="en-US" sz="1600" i="1" smtClean="0">
                                        <a:solidFill>
                                          <a:srgbClr val="C00000"/>
                                        </a:solidFill>
                                        <a:latin typeface="Cambria Math" panose="02040503050406030204" pitchFamily="18" charset="0"/>
                                      </a:rPr>
                                    </m:ctrlPr>
                                  </m:fPr>
                                  <m:num>
                                    <m:sSup>
                                      <m:sSupPr>
                                        <m:ctrlPr>
                                          <a:rPr lang="en-US" sz="160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𝑎</m:t>
                                        </m:r>
                                      </m:e>
                                      <m:sup>
                                        <m:r>
                                          <a:rPr lang="en-GB" sz="1600" b="0" i="1" smtClean="0">
                                            <a:solidFill>
                                              <a:srgbClr val="C00000"/>
                                            </a:solidFill>
                                            <a:latin typeface="Cambria Math" panose="02040503050406030204" pitchFamily="18" charset="0"/>
                                          </a:rPr>
                                          <m:t>2</m:t>
                                        </m:r>
                                      </m:sup>
                                    </m:sSup>
                                    <m:r>
                                      <a:rPr lang="en-GB" sz="1600" b="0" i="1" smtClean="0">
                                        <a:solidFill>
                                          <a:srgbClr val="C00000"/>
                                        </a:solidFill>
                                        <a:latin typeface="Cambria Math" panose="02040503050406030204" pitchFamily="18" charset="0"/>
                                      </a:rPr>
                                      <m:t>+</m:t>
                                    </m:r>
                                    <m:sSup>
                                      <m:sSupPr>
                                        <m:ctrlPr>
                                          <a:rPr lang="en-US" sz="1600" i="1" smtClean="0">
                                            <a:solidFill>
                                              <a:srgbClr val="C00000"/>
                                            </a:solidFill>
                                            <a:latin typeface="Cambria Math" panose="02040503050406030204" pitchFamily="18" charset="0"/>
                                          </a:rPr>
                                        </m:ctrlPr>
                                      </m:sSupPr>
                                      <m:e>
                                        <m:r>
                                          <a:rPr lang="en-GB" sz="1600" b="0" i="1" smtClean="0">
                                            <a:solidFill>
                                              <a:srgbClr val="C00000"/>
                                            </a:solidFill>
                                            <a:latin typeface="Cambria Math" panose="02040503050406030204" pitchFamily="18" charset="0"/>
                                          </a:rPr>
                                          <m:t>𝑟</m:t>
                                        </m:r>
                                      </m:e>
                                      <m:sup>
                                        <m:r>
                                          <a:rPr lang="en-GB" sz="1600" b="0" i="1" smtClean="0">
                                            <a:solidFill>
                                              <a:srgbClr val="C00000"/>
                                            </a:solidFill>
                                            <a:latin typeface="Cambria Math" panose="02040503050406030204" pitchFamily="18" charset="0"/>
                                          </a:rPr>
                                          <m:t>2</m:t>
                                        </m:r>
                                      </m:sup>
                                    </m:sSup>
                                  </m:num>
                                  <m:den>
                                    <m:r>
                                      <m:rPr>
                                        <m:sty m:val="p"/>
                                      </m:rPr>
                                      <a:rPr lang="el-GR" sz="1600" b="0" i="1" smtClean="0">
                                        <a:solidFill>
                                          <a:srgbClr val="C00000"/>
                                        </a:solidFill>
                                        <a:latin typeface="Cambria Math" panose="02040503050406030204" pitchFamily="18" charset="0"/>
                                      </a:rPr>
                                      <m:t>Δ</m:t>
                                    </m:r>
                                  </m:den>
                                </m:f>
                              </m:oMath>
                            </m:oMathPara>
                          </a14:m>
                          <a:endParaRPr lang="en-US"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GB" sz="1600" b="0" i="1" smtClean="0">
                                        <a:solidFill>
                                          <a:srgbClr val="C00000"/>
                                        </a:solidFill>
                                        <a:latin typeface="Cambria Math" panose="02040503050406030204" pitchFamily="18" charset="0"/>
                                      </a:rPr>
                                    </m:ctrlPr>
                                  </m:sSupPr>
                                  <m:e>
                                    <m:r>
                                      <m:rPr>
                                        <m:sty m:val="p"/>
                                      </m:rPr>
                                      <a:rPr lang="el-GR" sz="1600" b="0" i="1" smtClean="0">
                                        <a:solidFill>
                                          <a:srgbClr val="C00000"/>
                                        </a:solidFill>
                                        <a:latin typeface="Cambria Math" panose="02040503050406030204" pitchFamily="18" charset="0"/>
                                      </a:rPr>
                                      <m:t>Δ</m:t>
                                    </m:r>
                                  </m:e>
                                  <m:sup>
                                    <m:r>
                                      <a:rPr lang="en-GB" sz="1600" b="0" i="1" smtClean="0">
                                        <a:solidFill>
                                          <a:srgbClr val="C00000"/>
                                        </a:solidFill>
                                        <a:latin typeface="Cambria Math" panose="02040503050406030204" pitchFamily="18" charset="0"/>
                                      </a:rPr>
                                      <m:t>1</m:t>
                                    </m:r>
                                    <m:r>
                                      <a:rPr lang="en-GB" sz="1600" b="0" i="1" smtClean="0">
                                        <a:solidFill>
                                          <a:srgbClr val="C00000"/>
                                        </a:solidFill>
                                        <a:latin typeface="Cambria Math" panose="02040503050406030204" pitchFamily="18" charset="0"/>
                                      </a:rPr>
                                      <m:t>/</m:t>
                                    </m:r>
                                    <m:r>
                                      <a:rPr lang="en-GB" sz="1600" b="0" i="1" smtClean="0">
                                        <a:solidFill>
                                          <a:srgbClr val="C00000"/>
                                        </a:solidFill>
                                        <a:latin typeface="Cambria Math" panose="02040503050406030204" pitchFamily="18" charset="0"/>
                                      </a:rPr>
                                      <m:t>4</m:t>
                                    </m:r>
                                  </m:sup>
                                </m:sSup>
                                <m:sSup>
                                  <m:sSupPr>
                                    <m:ctrlPr>
                                      <a:rPr lang="en-US" sz="1600" b="0" i="1" smtClean="0">
                                        <a:solidFill>
                                          <a:srgbClr val="C00000"/>
                                        </a:solidFill>
                                        <a:latin typeface="Cambria Math" panose="02040503050406030204" pitchFamily="18" charset="0"/>
                                      </a:rPr>
                                    </m:ctrlPr>
                                  </m:sSupPr>
                                  <m:e>
                                    <m:r>
                                      <m:rPr>
                                        <m:sty m:val="p"/>
                                      </m:rPr>
                                      <a:rPr lang="el-GR" sz="1600" b="0" i="1" smtClean="0">
                                        <a:solidFill>
                                          <a:srgbClr val="C00000"/>
                                        </a:solidFill>
                                        <a:latin typeface="Cambria Math" panose="02040503050406030204" pitchFamily="18" charset="0"/>
                                      </a:rPr>
                                      <m:t>ϱ</m:t>
                                    </m:r>
                                  </m:e>
                                  <m:sup>
                                    <m:r>
                                      <a:rPr lang="en-GB" sz="1600" b="0" i="1" smtClean="0">
                                        <a:solidFill>
                                          <a:srgbClr val="C00000"/>
                                        </a:solidFill>
                                        <a:latin typeface="Cambria Math" panose="02040503050406030204" pitchFamily="18" charset="0"/>
                                      </a:rPr>
                                      <m:t>1</m:t>
                                    </m:r>
                                    <m:r>
                                      <a:rPr lang="en-GB" sz="1600" b="0" i="1" smtClean="0">
                                        <a:solidFill>
                                          <a:srgbClr val="C00000"/>
                                        </a:solidFill>
                                        <a:latin typeface="Cambria Math" panose="02040503050406030204" pitchFamily="18" charset="0"/>
                                      </a:rPr>
                                      <m:t>/</m:t>
                                    </m:r>
                                    <m:r>
                                      <a:rPr lang="en-GB" sz="1600" b="0" i="1" smtClean="0">
                                        <a:solidFill>
                                          <a:srgbClr val="C00000"/>
                                        </a:solidFill>
                                        <a:latin typeface="Cambria Math" panose="02040503050406030204" pitchFamily="18" charset="0"/>
                                      </a:rPr>
                                      <m:t>2</m:t>
                                    </m:r>
                                  </m:sup>
                                </m:sSup>
                                <m:sSup>
                                  <m:sSupPr>
                                    <m:ctrlPr>
                                      <a:rPr lang="en-US" sz="1600" i="1" dirty="0" smtClean="0">
                                        <a:solidFill>
                                          <a:srgbClr val="C00000"/>
                                        </a:solidFill>
                                        <a:latin typeface="Cambria Math" panose="02040503050406030204" pitchFamily="18" charset="0"/>
                                      </a:rPr>
                                    </m:ctrlPr>
                                  </m:sSupPr>
                                  <m:e>
                                    <m:r>
                                      <m:rPr>
                                        <m:nor/>
                                      </m:rPr>
                                      <a:rPr lang="en-US" sz="1600" i="1" dirty="0" smtClean="0">
                                        <a:solidFill>
                                          <a:srgbClr val="C00000"/>
                                        </a:solidFill>
                                      </a:rPr>
                                      <m:t>sin</m:t>
                                    </m:r>
                                  </m:e>
                                  <m:sup>
                                    <m:r>
                                      <a:rPr lang="en-GB" sz="1600" b="0" i="1" dirty="0" smtClean="0">
                                        <a:solidFill>
                                          <a:srgbClr val="C00000"/>
                                        </a:solidFill>
                                        <a:latin typeface="Cambria Math" panose="02040503050406030204" pitchFamily="18" charset="0"/>
                                      </a:rPr>
                                      <m:t>1</m:t>
                                    </m:r>
                                    <m:r>
                                      <a:rPr lang="en-GB" sz="1600" b="0" i="1" dirty="0" smtClean="0">
                                        <a:solidFill>
                                          <a:srgbClr val="C00000"/>
                                        </a:solidFill>
                                        <a:latin typeface="Cambria Math" panose="02040503050406030204" pitchFamily="18" charset="0"/>
                                      </a:rPr>
                                      <m:t>/</m:t>
                                    </m:r>
                                    <m:r>
                                      <a:rPr lang="en-GB" sz="1600" b="0" i="1" dirty="0" smtClean="0">
                                        <a:solidFill>
                                          <a:srgbClr val="C00000"/>
                                        </a:solidFill>
                                        <a:latin typeface="Cambria Math" panose="02040503050406030204" pitchFamily="18" charset="0"/>
                                      </a:rPr>
                                      <m:t>2</m:t>
                                    </m:r>
                                  </m:sup>
                                </m:sSup>
                                <m:r>
                                  <m:rPr>
                                    <m:sty m:val="p"/>
                                  </m:rPr>
                                  <a:rPr lang="el-GR" sz="1600" b="0" i="1" smtClean="0">
                                    <a:solidFill>
                                      <a:srgbClr val="C00000"/>
                                    </a:solidFill>
                                    <a:latin typeface="Cambria Math" panose="02040503050406030204" pitchFamily="18" charset="0"/>
                                  </a:rPr>
                                  <m:t>ϑ</m:t>
                                </m:r>
                              </m:oMath>
                            </m:oMathPara>
                          </a14:m>
                          <a:endParaRPr lang="en-US" sz="1600" dirty="0">
                            <a:solidFill>
                              <a:srgbClr val="C00000"/>
                            </a:solidFill>
                          </a:endParaRPr>
                        </a:p>
                        <a:p>
                          <a:pPr algn="l"/>
                          <a14:m>
                            <m:oMathPara xmlns:m="http://schemas.openxmlformats.org/officeDocument/2006/math">
                              <m:oMathParaPr>
                                <m:jc m:val="centerGroup"/>
                              </m:oMathParaPr>
                              <m:oMath xmlns:m="http://schemas.openxmlformats.org/officeDocument/2006/math">
                                <m:sSup>
                                  <m:sSupPr>
                                    <m:ctrlPr>
                                      <a:rPr lang="en-US" sz="1600" b="0" i="1" smtClean="0">
                                        <a:solidFill>
                                          <a:srgbClr val="C00000"/>
                                        </a:solidFill>
                                        <a:latin typeface="Cambria Math" panose="02040503050406030204" pitchFamily="18" charset="0"/>
                                      </a:rPr>
                                    </m:ctrlPr>
                                  </m:sSupPr>
                                  <m:e>
                                    <m:r>
                                      <a:rPr lang="en-US" sz="1600" i="1" smtClean="0">
                                        <a:solidFill>
                                          <a:srgbClr val="C00000"/>
                                        </a:solidFill>
                                        <a:latin typeface="Cambria Math" panose="02040503050406030204" pitchFamily="18" charset="0"/>
                                      </a:rPr>
                                      <m:t>𝑔</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𝑟</m:t>
                                    </m:r>
                                    <m:r>
                                      <a:rPr lang="en-US" sz="1600" b="0" i="1" smtClean="0">
                                        <a:solidFill>
                                          <a:srgbClr val="C00000"/>
                                        </a:solidFill>
                                        <a:latin typeface="Cambria Math" panose="02040503050406030204" pitchFamily="18" charset="0"/>
                                      </a:rPr>
                                      <m:t>,</m:t>
                                    </m:r>
                                    <m:r>
                                      <m:rPr>
                                        <m:sty m:val="p"/>
                                      </m:rPr>
                                      <a:rPr lang="el-GR" sz="1600" b="0" i="1" smtClean="0">
                                        <a:solidFill>
                                          <a:srgbClr val="C00000"/>
                                        </a:solidFill>
                                        <a:latin typeface="Cambria Math" panose="02040503050406030204" pitchFamily="18" charset="0"/>
                                      </a:rPr>
                                      <m:t>ϑ</m:t>
                                    </m:r>
                                    <m:r>
                                      <a:rPr lang="en-US" sz="1600" b="0" i="1" smtClean="0">
                                        <a:solidFill>
                                          <a:srgbClr val="C00000"/>
                                        </a:solidFill>
                                        <a:latin typeface="Cambria Math" panose="02040503050406030204" pitchFamily="18" charset="0"/>
                                      </a:rPr>
                                      <m:t>)</m:t>
                                    </m:r>
                                  </m:e>
                                  <m:sup>
                                    <m:r>
                                      <a:rPr lang="en-US" sz="1600" b="0" i="1" smtClean="0">
                                        <a:solidFill>
                                          <a:srgbClr val="C00000"/>
                                        </a:solidFill>
                                        <a:latin typeface="Cambria Math" panose="02040503050406030204" pitchFamily="18" charset="0"/>
                                      </a:rPr>
                                      <m:t>5</m:t>
                                    </m:r>
                                    <m:r>
                                      <a:rPr lang="en-US" sz="1600" b="0" i="1" smtClean="0">
                                        <a:solidFill>
                                          <a:srgbClr val="C00000"/>
                                        </a:solidFill>
                                        <a:latin typeface="Cambria Math" panose="02040503050406030204" pitchFamily="18" charset="0"/>
                                      </a:rPr>
                                      <m:t>)</m:t>
                                    </m:r>
                                  </m:sup>
                                </m:sSup>
                              </m:oMath>
                            </m:oMathPara>
                          </a14:m>
                          <a:endParaRPr lang="en-US" sz="1600" dirty="0">
                            <a:solidFill>
                              <a:srgbClr val="C00000"/>
                            </a:solidFill>
                          </a:endParaRPr>
                        </a:p>
                      </a:txBody>
                      <a:tcPr/>
                    </a:tc>
                    <a:extLst>
                      <a:ext uri="{0D108BD9-81ED-4DB2-BD59-A6C34878D82A}">
                        <a16:rowId xmlns:a16="http://schemas.microsoft.com/office/drawing/2014/main" val="508689310"/>
                      </a:ext>
                    </a:extLst>
                  </a:tr>
                  <a:tr h="370840">
                    <a:tc>
                      <a:txBody>
                        <a:bodyPr/>
                        <a:lstStyle/>
                        <a:p>
                          <a:endParaRPr lang="en-US" sz="16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l-GR" sz="1600" i="1" smtClean="0">
                                      <a:solidFill>
                                        <a:srgbClr val="FF0000"/>
                                      </a:solidFill>
                                      <a:latin typeface="Cambria Math" panose="02040503050406030204" pitchFamily="18" charset="0"/>
                                    </a:rPr>
                                  </m:ctrlPr>
                                </m:sSubSupPr>
                                <m:e>
                                  <m:r>
                                    <a:rPr lang="en-US" sz="1600" i="1">
                                      <a:solidFill>
                                        <a:srgbClr val="FF0000"/>
                                      </a:solidFill>
                                      <a:latin typeface="Cambria Math"/>
                                    </a:rPr>
                                    <m:t>𝐸</m:t>
                                  </m:r>
                                </m:e>
                                <m:sub>
                                  <m:r>
                                    <a:rPr lang="en-GB" sz="1600" b="0" i="1" smtClean="0">
                                      <a:solidFill>
                                        <a:srgbClr val="FF0000"/>
                                      </a:solidFill>
                                      <a:latin typeface="Cambria Math" panose="02040503050406030204" pitchFamily="18" charset="0"/>
                                    </a:rPr>
                                    <m:t>0</m:t>
                                  </m:r>
                                </m:sub>
                                <m:sup>
                                  <m:r>
                                    <a:rPr lang="en-GB" sz="1600" b="0" i="1" smtClean="0">
                                      <a:solidFill>
                                        <a:srgbClr val="FF0000"/>
                                      </a:solidFill>
                                      <a:latin typeface="Cambria Math" panose="02040503050406030204" pitchFamily="18" charset="0"/>
                                    </a:rPr>
                                    <m:t>3</m:t>
                                  </m:r>
                                </m:sup>
                              </m:sSubSup>
                              <m:r>
                                <a:rPr lang="en-GB" sz="1600" b="0" i="0" smtClean="0">
                                  <a:solidFill>
                                    <a:srgbClr val="FF0000"/>
                                  </a:solidFill>
                                  <a:latin typeface="Cambria Math" panose="02040503050406030204" pitchFamily="18" charset="0"/>
                                </a:rPr>
                                <m:t>=</m:t>
                              </m:r>
                              <m:f>
                                <m:fPr>
                                  <m:ctrlPr>
                                    <a:rPr lang="en-US" sz="1600" i="1" smtClean="0">
                                      <a:solidFill>
                                        <a:srgbClr val="C00000"/>
                                      </a:solidFill>
                                      <a:latin typeface="Cambria Math" panose="02040503050406030204" pitchFamily="18" charset="0"/>
                                    </a:rPr>
                                  </m:ctrlPr>
                                </m:fPr>
                                <m:num>
                                  <m:r>
                                    <a:rPr lang="en-GB" sz="1600" i="1" smtClean="0">
                                      <a:solidFill>
                                        <a:srgbClr val="C00000"/>
                                      </a:solidFill>
                                      <a:latin typeface="Cambria Math" panose="02040503050406030204" pitchFamily="18" charset="0"/>
                                    </a:rPr>
                                    <m:t>𝑎</m:t>
                                  </m:r>
                                </m:num>
                                <m:den>
                                  <m:r>
                                    <m:rPr>
                                      <m:sty m:val="p"/>
                                    </m:rPr>
                                    <a:rPr lang="el-GR" sz="1600" b="0" i="1" smtClean="0">
                                      <a:solidFill>
                                        <a:srgbClr val="C00000"/>
                                      </a:solidFill>
                                      <a:latin typeface="Cambria Math" panose="02040503050406030204" pitchFamily="18" charset="0"/>
                                    </a:rPr>
                                    <m:t>ϱ</m:t>
                                  </m:r>
                                  <m:rad>
                                    <m:radPr>
                                      <m:degHide m:val="on"/>
                                      <m:ctrlPr>
                                        <a:rPr lang="en-US" sz="1600" i="1" smtClean="0">
                                          <a:solidFill>
                                            <a:srgbClr val="C00000"/>
                                          </a:solidFill>
                                          <a:latin typeface="Cambria Math" panose="02040503050406030204" pitchFamily="18" charset="0"/>
                                        </a:rPr>
                                      </m:ctrlPr>
                                    </m:radPr>
                                    <m:deg/>
                                    <m:e>
                                      <m:r>
                                        <m:rPr>
                                          <m:sty m:val="p"/>
                                        </m:rPr>
                                        <a:rPr lang="el-GR" sz="1600" b="0" i="1" smtClean="0">
                                          <a:solidFill>
                                            <a:srgbClr val="C00000"/>
                                          </a:solidFill>
                                          <a:latin typeface="Cambria Math" panose="02040503050406030204" pitchFamily="18" charset="0"/>
                                        </a:rPr>
                                        <m:t>Δ</m:t>
                                      </m:r>
                                    </m:e>
                                  </m:rad>
                                </m:den>
                              </m:f>
                              <m:r>
                                <a:rPr lang="el-GR" sz="1600" b="0" i="1" smtClean="0">
                                  <a:solidFill>
                                    <a:srgbClr val="C00000"/>
                                  </a:solidFill>
                                  <a:latin typeface="Cambria Math" panose="02040503050406030204" pitchFamily="18" charset="0"/>
                                </a:rPr>
                                <m:t>,</m:t>
                              </m:r>
                            </m:oMath>
                          </a14:m>
                          <a:r>
                            <a:rPr lang="en-US" sz="1600" dirty="0" smtClean="0"/>
                            <a:t> </a:t>
                          </a:r>
                          <a14:m>
                            <m:oMath xmlns:m="http://schemas.openxmlformats.org/officeDocument/2006/math">
                              <m:sSubSup>
                                <m:sSubSupPr>
                                  <m:ctrlPr>
                                    <a:rPr lang="el-GR" sz="1600" i="1" smtClean="0">
                                      <a:solidFill>
                                        <a:srgbClr val="FF0000"/>
                                      </a:solidFill>
                                      <a:latin typeface="Cambria Math" panose="02040503050406030204" pitchFamily="18" charset="0"/>
                                    </a:rPr>
                                  </m:ctrlPr>
                                </m:sSubSupPr>
                                <m:e>
                                  <m:r>
                                    <a:rPr lang="en-US" sz="1600" i="1">
                                      <a:solidFill>
                                        <a:srgbClr val="FF0000"/>
                                      </a:solidFill>
                                      <a:latin typeface="Cambria Math"/>
                                    </a:rPr>
                                    <m:t>𝐸</m:t>
                                  </m:r>
                                </m:e>
                                <m:sub>
                                  <m:r>
                                    <a:rPr lang="en-GB" sz="1600" b="0" i="1" smtClean="0">
                                      <a:solidFill>
                                        <a:srgbClr val="FF0000"/>
                                      </a:solidFill>
                                      <a:latin typeface="Cambria Math" panose="02040503050406030204" pitchFamily="18" charset="0"/>
                                    </a:rPr>
                                    <m:t>3</m:t>
                                  </m:r>
                                </m:sub>
                                <m:sup>
                                  <m:r>
                                    <a:rPr lang="en-GB" sz="1600" b="0" i="1" smtClean="0">
                                      <a:solidFill>
                                        <a:srgbClr val="FF0000"/>
                                      </a:solidFill>
                                      <a:latin typeface="Cambria Math" panose="02040503050406030204" pitchFamily="18" charset="0"/>
                                    </a:rPr>
                                    <m:t>0</m:t>
                                  </m:r>
                                </m:sup>
                              </m:sSubSup>
                              <m:r>
                                <a:rPr lang="en-GB" sz="1600" b="0" i="0" smtClean="0">
                                  <a:solidFill>
                                    <a:srgbClr val="FF0000"/>
                                  </a:solidFill>
                                  <a:latin typeface="Cambria Math" panose="02040503050406030204" pitchFamily="18" charset="0"/>
                                </a:rPr>
                                <m:t>=</m:t>
                              </m:r>
                              <m:f>
                                <m:fPr>
                                  <m:ctrlPr>
                                    <a:rPr lang="en-US" sz="1600" i="1" smtClean="0">
                                      <a:solidFill>
                                        <a:srgbClr val="C00000"/>
                                      </a:solidFill>
                                      <a:latin typeface="Cambria Math" panose="02040503050406030204" pitchFamily="18" charset="0"/>
                                    </a:rPr>
                                  </m:ctrlPr>
                                </m:fPr>
                                <m:num>
                                  <m:r>
                                    <a:rPr lang="en-GB" sz="1600" i="1" smtClean="0">
                                      <a:solidFill>
                                        <a:srgbClr val="C00000"/>
                                      </a:solidFill>
                                      <a:latin typeface="Cambria Math" panose="02040503050406030204" pitchFamily="18" charset="0"/>
                                    </a:rPr>
                                    <m:t>𝑎</m:t>
                                  </m:r>
                                </m:num>
                                <m:den>
                                  <m:r>
                                    <m:rPr>
                                      <m:sty m:val="p"/>
                                    </m:rPr>
                                    <a:rPr lang="el-GR" sz="1600" b="0" i="1" smtClean="0">
                                      <a:solidFill>
                                        <a:srgbClr val="C00000"/>
                                      </a:solidFill>
                                      <a:latin typeface="Cambria Math" panose="02040503050406030204" pitchFamily="18" charset="0"/>
                                    </a:rPr>
                                    <m:t>ϱ</m:t>
                                  </m:r>
                                </m:den>
                              </m:f>
                              <m:r>
                                <m:rPr>
                                  <m:nor/>
                                </m:rPr>
                                <a:rPr lang="en-GB" sz="1600" b="0" i="1" smtClean="0">
                                  <a:solidFill>
                                    <a:srgbClr val="C00000"/>
                                  </a:solidFill>
                                  <a:latin typeface="Cambria Math" panose="02040503050406030204" pitchFamily="18" charset="0"/>
                                </a:rPr>
                                <m:t> </m:t>
                              </m:r>
                              <m:r>
                                <m:rPr>
                                  <m:nor/>
                                </m:rPr>
                                <a:rPr lang="en-US" sz="1600" i="1" dirty="0" smtClean="0">
                                  <a:solidFill>
                                    <a:srgbClr val="C00000"/>
                                  </a:solidFill>
                                </a:rPr>
                                <m:t>sin</m:t>
                              </m:r>
                              <m:r>
                                <m:rPr>
                                  <m:sty m:val="p"/>
                                </m:rPr>
                                <a:rPr lang="el-GR" sz="1600" b="0" i="1" smtClean="0">
                                  <a:solidFill>
                                    <a:srgbClr val="C00000"/>
                                  </a:solidFill>
                                  <a:latin typeface="Cambria Math" panose="02040503050406030204" pitchFamily="18" charset="0"/>
                                </a:rPr>
                                <m:t>ϑ</m:t>
                              </m:r>
                            </m:oMath>
                          </a14:m>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34502250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476426392"/>
                  </p:ext>
                </p:extLst>
              </p:nvPr>
            </p:nvGraphicFramePr>
            <p:xfrm>
              <a:off x="971600" y="980728"/>
              <a:ext cx="7272808" cy="3418142"/>
            </p:xfrm>
            <a:graphic>
              <a:graphicData uri="http://schemas.openxmlformats.org/drawingml/2006/table">
                <a:tbl>
                  <a:tblPr firstRow="1" bandRow="1">
                    <a:tableStyleId>{5C22544A-7EE6-4342-B048-85BDC9FD1C3A}</a:tableStyleId>
                  </a:tblPr>
                  <a:tblGrid>
                    <a:gridCol w="799210">
                      <a:extLst>
                        <a:ext uri="{9D8B030D-6E8A-4147-A177-3AD203B41FA5}">
                          <a16:colId xmlns:a16="http://schemas.microsoft.com/office/drawing/2014/main" val="1010598589"/>
                        </a:ext>
                      </a:extLst>
                    </a:gridCol>
                    <a:gridCol w="3436602">
                      <a:extLst>
                        <a:ext uri="{9D8B030D-6E8A-4147-A177-3AD203B41FA5}">
                          <a16:colId xmlns:a16="http://schemas.microsoft.com/office/drawing/2014/main" val="919063084"/>
                        </a:ext>
                      </a:extLst>
                    </a:gridCol>
                    <a:gridCol w="1308804">
                      <a:extLst>
                        <a:ext uri="{9D8B030D-6E8A-4147-A177-3AD203B41FA5}">
                          <a16:colId xmlns:a16="http://schemas.microsoft.com/office/drawing/2014/main" val="2453090932"/>
                        </a:ext>
                      </a:extLst>
                    </a:gridCol>
                    <a:gridCol w="1728192">
                      <a:extLst>
                        <a:ext uri="{9D8B030D-6E8A-4147-A177-3AD203B41FA5}">
                          <a16:colId xmlns:a16="http://schemas.microsoft.com/office/drawing/2014/main" val="2487742975"/>
                        </a:ext>
                      </a:extLst>
                    </a:gridCol>
                  </a:tblGrid>
                  <a:tr h="370840">
                    <a:tc>
                      <a:txBody>
                        <a:bodyPr/>
                        <a:lstStyle/>
                        <a:p>
                          <a:pPr algn="l"/>
                          <a:r>
                            <a:rPr lang="en-GB" sz="1600" dirty="0" smtClean="0">
                              <a:solidFill>
                                <a:srgbClr val="C00000"/>
                              </a:solidFill>
                              <a:latin typeface="Times New Roman" panose="02020603050405020304" pitchFamily="18" charset="0"/>
                              <a:cs typeface="Times New Roman" panose="02020603050405020304" pitchFamily="18" charset="0"/>
                            </a:rPr>
                            <a:t>ST</a:t>
                          </a:r>
                          <a:r>
                            <a:rPr lang="en-GB" sz="1600" baseline="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23404" t="-124590" r="-89184" b="-824590"/>
                          </a:stretch>
                        </a:blipFill>
                      </a:tcPr>
                    </a:tc>
                    <a:tc>
                      <a:txBody>
                        <a:bodyPr/>
                        <a:lstStyle/>
                        <a:p>
                          <a:endParaRPr lang="en-US"/>
                        </a:p>
                      </a:txBody>
                      <a:tcPr>
                        <a:blipFill>
                          <a:blip r:embed="rId2"/>
                          <a:stretch>
                            <a:fillRect l="-323721" t="-124590" r="-133953" b="-824590"/>
                          </a:stretch>
                        </a:blipFill>
                      </a:tcPr>
                    </a:tc>
                    <a:tc>
                      <a:txBody>
                        <a:bodyPr/>
                        <a:lstStyle/>
                        <a:p>
                          <a:endParaRPr lang="en-US"/>
                        </a:p>
                      </a:txBody>
                      <a:tcPr>
                        <a:blipFill>
                          <a:blip r:embed="rId2"/>
                          <a:stretch>
                            <a:fillRect l="-320775" t="-124590" r="-1408" b="-824590"/>
                          </a:stretch>
                        </a:blipFill>
                      </a:tcPr>
                    </a:tc>
                    <a:extLst>
                      <a:ext uri="{0D108BD9-81ED-4DB2-BD59-A6C34878D82A}">
                        <a16:rowId xmlns:a16="http://schemas.microsoft.com/office/drawing/2014/main" val="3306145700"/>
                      </a:ext>
                    </a:extLst>
                  </a:tr>
                  <a:tr h="639318">
                    <a:tc>
                      <a:txBody>
                        <a:bodyPr/>
                        <a:lstStyle/>
                        <a:p>
                          <a:pPr algn="l"/>
                          <a:r>
                            <a:rPr lang="en-GB" sz="1600" dirty="0" smtClean="0"/>
                            <a:t>Mink</a:t>
                          </a:r>
                          <a:endParaRPr lang="en-US" sz="1600" dirty="0"/>
                        </a:p>
                      </a:txBody>
                      <a:tcPr/>
                    </a:tc>
                    <a:tc>
                      <a:txBody>
                        <a:bodyPr/>
                        <a:lstStyle/>
                        <a:p>
                          <a:endParaRPr lang="en-US"/>
                        </a:p>
                      </a:txBody>
                      <a:tcPr>
                        <a:blipFill>
                          <a:blip r:embed="rId2"/>
                          <a:stretch>
                            <a:fillRect l="-23404" t="-130476" r="-89184" b="-379048"/>
                          </a:stretch>
                        </a:blipFill>
                      </a:tcPr>
                    </a:tc>
                    <a:tc>
                      <a:txBody>
                        <a:bodyPr/>
                        <a:lstStyle/>
                        <a:p>
                          <a:endParaRPr lang="en-US"/>
                        </a:p>
                      </a:txBody>
                      <a:tcPr>
                        <a:blipFill>
                          <a:blip r:embed="rId2"/>
                          <a:stretch>
                            <a:fillRect l="-323721" t="-130476" r="-133953" b="-379048"/>
                          </a:stretch>
                        </a:blipFill>
                      </a:tcPr>
                    </a:tc>
                    <a:tc>
                      <a:txBody>
                        <a:bodyPr/>
                        <a:lstStyle/>
                        <a:p>
                          <a:endParaRPr lang="en-US"/>
                        </a:p>
                      </a:txBody>
                      <a:tcPr>
                        <a:blipFill>
                          <a:blip r:embed="rId2"/>
                          <a:stretch>
                            <a:fillRect l="-320775" t="-130476" r="-1408" b="-379048"/>
                          </a:stretch>
                        </a:blipFill>
                      </a:tcPr>
                    </a:tc>
                    <a:extLst>
                      <a:ext uri="{0D108BD9-81ED-4DB2-BD59-A6C34878D82A}">
                        <a16:rowId xmlns:a16="http://schemas.microsoft.com/office/drawing/2014/main" val="1972988039"/>
                      </a:ext>
                    </a:extLst>
                  </a:tr>
                  <a:tr h="639318">
                    <a:tc>
                      <a:txBody>
                        <a:bodyPr/>
                        <a:lstStyle/>
                        <a:p>
                          <a:pPr algn="l"/>
                          <a:r>
                            <a:rPr lang="en-GB" sz="1600" dirty="0" smtClean="0"/>
                            <a:t>FRW</a:t>
                          </a:r>
                          <a:endParaRPr lang="en-US" sz="1600" dirty="0"/>
                        </a:p>
                      </a:txBody>
                      <a:tcPr/>
                    </a:tc>
                    <a:tc>
                      <a:txBody>
                        <a:bodyPr/>
                        <a:lstStyle/>
                        <a:p>
                          <a:endParaRPr lang="en-US"/>
                        </a:p>
                      </a:txBody>
                      <a:tcPr>
                        <a:blipFill>
                          <a:blip r:embed="rId2"/>
                          <a:stretch>
                            <a:fillRect l="-23404" t="-230476" r="-89184" b="-279048"/>
                          </a:stretch>
                        </a:blipFill>
                      </a:tcPr>
                    </a:tc>
                    <a:tc>
                      <a:txBody>
                        <a:bodyPr/>
                        <a:lstStyle/>
                        <a:p>
                          <a:endParaRPr lang="en-US"/>
                        </a:p>
                      </a:txBody>
                      <a:tcPr>
                        <a:blipFill>
                          <a:blip r:embed="rId2"/>
                          <a:stretch>
                            <a:fillRect l="-323721" t="-230476" r="-133953" b="-279048"/>
                          </a:stretch>
                        </a:blipFill>
                      </a:tcPr>
                    </a:tc>
                    <a:tc>
                      <a:txBody>
                        <a:bodyPr/>
                        <a:lstStyle/>
                        <a:p>
                          <a:endParaRPr lang="en-US"/>
                        </a:p>
                      </a:txBody>
                      <a:tcPr>
                        <a:blipFill>
                          <a:blip r:embed="rId2"/>
                          <a:stretch>
                            <a:fillRect l="-320775" t="-230476" r="-1408" b="-279048"/>
                          </a:stretch>
                        </a:blipFill>
                      </a:tcPr>
                    </a:tc>
                    <a:extLst>
                      <a:ext uri="{0D108BD9-81ED-4DB2-BD59-A6C34878D82A}">
                        <a16:rowId xmlns:a16="http://schemas.microsoft.com/office/drawing/2014/main" val="2064272599"/>
                      </a:ext>
                    </a:extLst>
                  </a:tr>
                  <a:tr h="639318">
                    <a:tc>
                      <a:txBody>
                        <a:bodyPr/>
                        <a:lstStyle/>
                        <a:p>
                          <a:pPr algn="l"/>
                          <a:r>
                            <a:rPr lang="en-GB" sz="1600" dirty="0" err="1" smtClean="0"/>
                            <a:t>Schw</a:t>
                          </a:r>
                          <a:endParaRPr lang="en-US" sz="1600" dirty="0"/>
                        </a:p>
                      </a:txBody>
                      <a:tcPr/>
                    </a:tc>
                    <a:tc>
                      <a:txBody>
                        <a:bodyPr/>
                        <a:lstStyle/>
                        <a:p>
                          <a:endParaRPr lang="en-US"/>
                        </a:p>
                      </a:txBody>
                      <a:tcPr>
                        <a:blipFill>
                          <a:blip r:embed="rId2"/>
                          <a:stretch>
                            <a:fillRect l="-23404" t="-330476" r="-89184" b="-179048"/>
                          </a:stretch>
                        </a:blipFill>
                      </a:tcPr>
                    </a:tc>
                    <a:tc>
                      <a:txBody>
                        <a:bodyPr/>
                        <a:lstStyle/>
                        <a:p>
                          <a:endParaRPr lang="en-US"/>
                        </a:p>
                      </a:txBody>
                      <a:tcPr>
                        <a:blipFill>
                          <a:blip r:embed="rId2"/>
                          <a:stretch>
                            <a:fillRect l="-323721" t="-330476" r="-133953" b="-179048"/>
                          </a:stretch>
                        </a:blipFill>
                      </a:tcPr>
                    </a:tc>
                    <a:tc>
                      <a:txBody>
                        <a:bodyPr/>
                        <a:lstStyle/>
                        <a:p>
                          <a:endParaRPr lang="en-US"/>
                        </a:p>
                      </a:txBody>
                      <a:tcPr>
                        <a:blipFill>
                          <a:blip r:embed="rId2"/>
                          <a:stretch>
                            <a:fillRect l="-320775" t="-330476" r="-1408" b="-179048"/>
                          </a:stretch>
                        </a:blipFill>
                      </a:tcPr>
                    </a:tc>
                    <a:extLst>
                      <a:ext uri="{0D108BD9-81ED-4DB2-BD59-A6C34878D82A}">
                        <a16:rowId xmlns:a16="http://schemas.microsoft.com/office/drawing/2014/main" val="1464050098"/>
                      </a:ext>
                    </a:extLst>
                  </a:tr>
                  <a:tr h="679006">
                    <a:tc>
                      <a:txBody>
                        <a:bodyPr/>
                        <a:lstStyle/>
                        <a:p>
                          <a:pPr algn="l"/>
                          <a:r>
                            <a:rPr lang="en-GB" sz="1600" dirty="0" smtClean="0"/>
                            <a:t>Kerr</a:t>
                          </a:r>
                          <a:endParaRPr lang="en-US" sz="1600" dirty="0"/>
                        </a:p>
                      </a:txBody>
                      <a:tcPr/>
                    </a:tc>
                    <a:tc>
                      <a:txBody>
                        <a:bodyPr/>
                        <a:lstStyle/>
                        <a:p>
                          <a:endParaRPr lang="en-US"/>
                        </a:p>
                      </a:txBody>
                      <a:tcPr>
                        <a:blipFill>
                          <a:blip r:embed="rId2"/>
                          <a:stretch>
                            <a:fillRect l="-23404" t="-403571" r="-89184" b="-67857"/>
                          </a:stretch>
                        </a:blipFill>
                      </a:tcPr>
                    </a:tc>
                    <a:tc>
                      <a:txBody>
                        <a:bodyPr/>
                        <a:lstStyle/>
                        <a:p>
                          <a:endParaRPr lang="en-US"/>
                        </a:p>
                      </a:txBody>
                      <a:tcPr>
                        <a:blipFill>
                          <a:blip r:embed="rId2"/>
                          <a:stretch>
                            <a:fillRect l="-323721" t="-403571" r="-133953" b="-67857"/>
                          </a:stretch>
                        </a:blipFill>
                      </a:tcPr>
                    </a:tc>
                    <a:tc>
                      <a:txBody>
                        <a:bodyPr/>
                        <a:lstStyle/>
                        <a:p>
                          <a:endParaRPr lang="en-US"/>
                        </a:p>
                      </a:txBody>
                      <a:tcPr>
                        <a:blipFill>
                          <a:blip r:embed="rId2"/>
                          <a:stretch>
                            <a:fillRect l="-320775" t="-403571" r="-1408" b="-67857"/>
                          </a:stretch>
                        </a:blipFill>
                      </a:tcPr>
                    </a:tc>
                    <a:extLst>
                      <a:ext uri="{0D108BD9-81ED-4DB2-BD59-A6C34878D82A}">
                        <a16:rowId xmlns:a16="http://schemas.microsoft.com/office/drawing/2014/main" val="508689310"/>
                      </a:ext>
                    </a:extLst>
                  </a:tr>
                  <a:tr h="450342">
                    <a:tc>
                      <a:txBody>
                        <a:bodyPr/>
                        <a:lstStyle/>
                        <a:p>
                          <a:endParaRPr lang="en-US" sz="1600" dirty="0"/>
                        </a:p>
                      </a:txBody>
                      <a:tcPr/>
                    </a:tc>
                    <a:tc>
                      <a:txBody>
                        <a:bodyPr/>
                        <a:lstStyle/>
                        <a:p>
                          <a:endParaRPr lang="en-US"/>
                        </a:p>
                      </a:txBody>
                      <a:tcPr>
                        <a:blipFill>
                          <a:blip r:embed="rId2"/>
                          <a:stretch>
                            <a:fillRect l="-23404" t="-762162" r="-89184" b="-2703"/>
                          </a:stretch>
                        </a:blipFill>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345022503"/>
                      </a:ext>
                    </a:extLst>
                  </a:tr>
                </a:tbl>
              </a:graphicData>
            </a:graphic>
          </p:graphicFrame>
        </mc:Fallback>
      </mc:AlternateContent>
      <mc:AlternateContent xmlns:mc="http://schemas.openxmlformats.org/markup-compatibility/2006">
        <mc:Choice xmlns:a14="http://schemas.microsoft.com/office/drawing/2010/main" Requires="a14">
          <p:sp>
            <p:nvSpPr>
              <p:cNvPr id="5" name="Rectangle 4"/>
              <p:cNvSpPr/>
              <p:nvPr/>
            </p:nvSpPr>
            <p:spPr>
              <a:xfrm>
                <a:off x="971600" y="4627004"/>
                <a:ext cx="7272808" cy="18983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GB" sz="1400" i="1" smtClean="0">
                              <a:solidFill>
                                <a:srgbClr val="002060"/>
                              </a:solidFill>
                              <a:latin typeface="Cambria Math" panose="02040503050406030204" pitchFamily="18" charset="0"/>
                            </a:rPr>
                          </m:ctrlPr>
                        </m:sSupPr>
                        <m:e/>
                        <m:sup>
                          <m:r>
                            <a:rPr lang="en-GB" sz="1400" i="1">
                              <a:solidFill>
                                <a:srgbClr val="002060"/>
                              </a:solidFill>
                              <a:latin typeface="Cambria Math" panose="02040503050406030204" pitchFamily="18" charset="0"/>
                            </a:rPr>
                            <m:t>1</m:t>
                          </m:r>
                          <m:r>
                            <a:rPr lang="en-GB" sz="1400" i="1">
                              <a:solidFill>
                                <a:srgbClr val="002060"/>
                              </a:solidFill>
                              <a:latin typeface="Cambria Math" panose="02040503050406030204" pitchFamily="18" charset="0"/>
                            </a:rPr>
                            <m:t>)</m:t>
                          </m:r>
                        </m:sup>
                      </m:sSup>
                      <m:r>
                        <a:rPr lang="en-US" sz="1400" i="1">
                          <a:solidFill>
                            <a:srgbClr val="002060"/>
                          </a:solidFill>
                          <a:latin typeface="Cambria Math" panose="02040503050406030204" pitchFamily="18" charset="0"/>
                        </a:rPr>
                        <m:t>𝑁</m:t>
                      </m:r>
                      <m:d>
                        <m:dPr>
                          <m:ctrlPr>
                            <a:rPr lang="en-US" sz="1400" i="1">
                              <a:solidFill>
                                <a:srgbClr val="002060"/>
                              </a:solidFill>
                              <a:latin typeface="Cambria Math" panose="02040503050406030204" pitchFamily="18" charset="0"/>
                            </a:rPr>
                          </m:ctrlPr>
                        </m:dPr>
                        <m:e>
                          <m:r>
                            <a:rPr lang="en-GB" sz="1400" i="1">
                              <a:solidFill>
                                <a:srgbClr val="002060"/>
                              </a:solidFill>
                              <a:latin typeface="Cambria Math" panose="02040503050406030204" pitchFamily="18" charset="0"/>
                            </a:rPr>
                            <m:t>𝑟</m:t>
                          </m:r>
                          <m:r>
                            <a:rPr lang="en-GB" sz="1400" i="1">
                              <a:solidFill>
                                <a:srgbClr val="002060"/>
                              </a:solidFill>
                              <a:latin typeface="Cambria Math" panose="02040503050406030204" pitchFamily="18" charset="0"/>
                            </a:rPr>
                            <m:t>,</m:t>
                          </m:r>
                          <m:r>
                            <m:rPr>
                              <m:sty m:val="p"/>
                            </m:rPr>
                            <a:rPr lang="el-GR" sz="1400" i="1">
                              <a:solidFill>
                                <a:srgbClr val="002060"/>
                              </a:solidFill>
                              <a:latin typeface="Cambria Math" panose="02040503050406030204" pitchFamily="18" charset="0"/>
                            </a:rPr>
                            <m:t>ϑ</m:t>
                          </m:r>
                        </m:e>
                      </m:d>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𝑖𝑠</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𝑡</m:t>
                      </m:r>
                      <m:r>
                        <a:rPr lang="en-GB" sz="1400" b="0" i="1" smtClean="0">
                          <a:solidFill>
                            <a:srgbClr val="002060"/>
                          </a:solidFill>
                          <a:latin typeface="Cambria Math" panose="02040503050406030204" pitchFamily="18" charset="0"/>
                        </a:rPr>
                        <m:t>h</m:t>
                      </m:r>
                      <m:r>
                        <a:rPr lang="en-GB" sz="1400" b="0" i="1" smtClean="0">
                          <a:solidFill>
                            <a:srgbClr val="002060"/>
                          </a:solidFill>
                          <a:latin typeface="Cambria Math" panose="02040503050406030204" pitchFamily="18" charset="0"/>
                        </a:rPr>
                        <m:t>𝑒</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𝑛𝑜𝑟𝑚𝑎𝑙𝑖𝑧𝑎𝑡𝑖𝑜𝑛</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𝑓𝑢𝑛𝑐𝑡𝑖𝑜𝑛</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𝑓</m:t>
                      </m:r>
                      <m:d>
                        <m:dPr>
                          <m:ctrlPr>
                            <a:rPr lang="en-US" sz="1400" i="1">
                              <a:solidFill>
                                <a:srgbClr val="002060"/>
                              </a:solidFill>
                              <a:latin typeface="Cambria Math" panose="02040503050406030204" pitchFamily="18" charset="0"/>
                            </a:rPr>
                          </m:ctrlPr>
                        </m:dPr>
                        <m:e>
                          <m:r>
                            <a:rPr lang="en-GB" sz="1400" i="1">
                              <a:solidFill>
                                <a:srgbClr val="002060"/>
                              </a:solidFill>
                              <a:latin typeface="Cambria Math" panose="02040503050406030204" pitchFamily="18" charset="0"/>
                            </a:rPr>
                            <m:t>𝑟</m:t>
                          </m:r>
                          <m:r>
                            <a:rPr lang="en-GB" sz="1400" i="1">
                              <a:solidFill>
                                <a:srgbClr val="002060"/>
                              </a:solidFill>
                              <a:latin typeface="Cambria Math" panose="02040503050406030204" pitchFamily="18" charset="0"/>
                            </a:rPr>
                            <m:t>,</m:t>
                          </m:r>
                          <m:r>
                            <m:rPr>
                              <m:sty m:val="p"/>
                            </m:rPr>
                            <a:rPr lang="el-GR" sz="1400" i="1">
                              <a:solidFill>
                                <a:srgbClr val="002060"/>
                              </a:solidFill>
                              <a:latin typeface="Cambria Math" panose="02040503050406030204" pitchFamily="18" charset="0"/>
                            </a:rPr>
                            <m:t>ϑ</m:t>
                          </m:r>
                        </m:e>
                      </m:d>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𝑓𝑜𝑟</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𝑠𝑝</m:t>
                      </m:r>
                      <m:r>
                        <a:rPr lang="en-GB" sz="1400" b="0" i="1" smtClean="0">
                          <a:solidFill>
                            <a:srgbClr val="002060"/>
                          </a:solidFill>
                          <a:latin typeface="Cambria Math" panose="02040503050406030204" pitchFamily="18" charset="0"/>
                        </a:rPr>
                        <m:t>h</m:t>
                      </m:r>
                      <m:r>
                        <a:rPr lang="en-GB" sz="1400" b="0" i="1" smtClean="0">
                          <a:solidFill>
                            <a:srgbClr val="002060"/>
                          </a:solidFill>
                          <a:latin typeface="Cambria Math" panose="02040503050406030204" pitchFamily="18" charset="0"/>
                        </a:rPr>
                        <m:t>𝑒𝑟𝑖𝑐𝑎𝑙𝑙𝑦</m:t>
                      </m:r>
                      <m:r>
                        <a:rPr lang="en-GB" sz="1400" b="0" i="1" smtClean="0">
                          <a:solidFill>
                            <a:srgbClr val="002060"/>
                          </a:solidFill>
                          <a:latin typeface="Cambria Math" panose="02040503050406030204" pitchFamily="18" charset="0"/>
                        </a:rPr>
                        <m:t> </m:t>
                      </m:r>
                      <m:r>
                        <a:rPr lang="en-GB" sz="1400" i="1">
                          <a:solidFill>
                            <a:srgbClr val="002060"/>
                          </a:solidFill>
                          <a:latin typeface="Cambria Math" panose="02040503050406030204" pitchFamily="18" charset="0"/>
                        </a:rPr>
                        <m:t>𝑠𝑦𝑚𝑚𝑒𝑡𝑟𝑖𝑐</m:t>
                      </m:r>
                    </m:oMath>
                  </m:oMathPara>
                </a14:m>
                <a:endParaRPr lang="en-GB" sz="1400" b="0" i="1" dirty="0" smtClean="0">
                  <a:solidFill>
                    <a:srgbClr val="002060"/>
                  </a:solidFill>
                  <a:latin typeface="Cambria Math" panose="02040503050406030204" pitchFamily="18" charset="0"/>
                </a:endParaRPr>
              </a:p>
              <a:p>
                <a:pPr algn="l"/>
                <a14:m>
                  <m:oMath xmlns:m="http://schemas.openxmlformats.org/officeDocument/2006/math">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𝑠𝑝𝑎𝑐𝑒𝑡𝑖𝑚𝑒𝑠</m:t>
                    </m:r>
                    <m:r>
                      <a:rPr lang="en-GB" sz="1400" b="0" i="1" smtClean="0">
                        <a:solidFill>
                          <a:srgbClr val="002060"/>
                        </a:solidFill>
                        <a:latin typeface="Cambria Math" panose="02040503050406030204" pitchFamily="18" charset="0"/>
                      </a:rPr>
                      <m:t> &amp; </m:t>
                    </m:r>
                    <m:r>
                      <a:rPr lang="en-GB" sz="1400" b="0" i="1" smtClean="0">
                        <a:solidFill>
                          <a:srgbClr val="002060"/>
                        </a:solidFill>
                        <a:latin typeface="Cambria Math" panose="02040503050406030204" pitchFamily="18" charset="0"/>
                      </a:rPr>
                      <m:t>𝑎𝑛𝑑𝑓</m:t>
                    </m:r>
                    <m:d>
                      <m:dPr>
                        <m:ctrlPr>
                          <a:rPr lang="en-US" sz="1400" i="1">
                            <a:solidFill>
                              <a:srgbClr val="002060"/>
                            </a:solidFill>
                            <a:latin typeface="Cambria Math" panose="02040503050406030204" pitchFamily="18" charset="0"/>
                          </a:rPr>
                        </m:ctrlPr>
                      </m:dPr>
                      <m:e>
                        <m:r>
                          <a:rPr lang="en-GB" sz="1400" i="1">
                            <a:solidFill>
                              <a:srgbClr val="002060"/>
                            </a:solidFill>
                            <a:latin typeface="Cambria Math" panose="02040503050406030204" pitchFamily="18" charset="0"/>
                          </a:rPr>
                          <m:t>𝑟</m:t>
                        </m:r>
                        <m:r>
                          <a:rPr lang="en-GB" sz="1400" i="1">
                            <a:solidFill>
                              <a:srgbClr val="002060"/>
                            </a:solidFill>
                            <a:latin typeface="Cambria Math" panose="02040503050406030204" pitchFamily="18" charset="0"/>
                          </a:rPr>
                          <m:t>,</m:t>
                        </m:r>
                        <m:r>
                          <m:rPr>
                            <m:sty m:val="p"/>
                          </m:rPr>
                          <a:rPr lang="el-GR" sz="1400" i="1">
                            <a:solidFill>
                              <a:srgbClr val="002060"/>
                            </a:solidFill>
                            <a:latin typeface="Cambria Math" panose="02040503050406030204" pitchFamily="18" charset="0"/>
                          </a:rPr>
                          <m:t>ϑ</m:t>
                        </m:r>
                      </m:e>
                    </m:d>
                    <m:r>
                      <a:rPr lang="en-GB" sz="1400" b="0" i="1" smtClean="0">
                        <a:solidFill>
                          <a:srgbClr val="002060"/>
                        </a:solidFill>
                        <a:latin typeface="Cambria Math" panose="02040503050406030204" pitchFamily="18" charset="0"/>
                      </a:rPr>
                      <m:t>𝑔</m:t>
                    </m:r>
                    <m:d>
                      <m:dPr>
                        <m:ctrlPr>
                          <a:rPr lang="en-US" sz="1400" i="1">
                            <a:solidFill>
                              <a:srgbClr val="002060"/>
                            </a:solidFill>
                            <a:latin typeface="Cambria Math" panose="02040503050406030204" pitchFamily="18" charset="0"/>
                          </a:rPr>
                        </m:ctrlPr>
                      </m:dPr>
                      <m:e>
                        <m:r>
                          <a:rPr lang="en-GB" sz="1400" i="1">
                            <a:solidFill>
                              <a:srgbClr val="002060"/>
                            </a:solidFill>
                            <a:latin typeface="Cambria Math" panose="02040503050406030204" pitchFamily="18" charset="0"/>
                          </a:rPr>
                          <m:t>𝑟</m:t>
                        </m:r>
                        <m:r>
                          <a:rPr lang="en-GB" sz="1400" i="1">
                            <a:solidFill>
                              <a:srgbClr val="002060"/>
                            </a:solidFill>
                            <a:latin typeface="Cambria Math" panose="02040503050406030204" pitchFamily="18" charset="0"/>
                          </a:rPr>
                          <m:t>,</m:t>
                        </m:r>
                        <m:r>
                          <m:rPr>
                            <m:sty m:val="p"/>
                          </m:rPr>
                          <a:rPr lang="el-GR" sz="1400" i="1">
                            <a:solidFill>
                              <a:srgbClr val="002060"/>
                            </a:solidFill>
                            <a:latin typeface="Cambria Math" panose="02040503050406030204" pitchFamily="18" charset="0"/>
                          </a:rPr>
                          <m:t>ϑ</m:t>
                        </m:r>
                      </m:e>
                    </m:d>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𝑓𝑜𝑟</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𝑡</m:t>
                    </m:r>
                    <m:r>
                      <a:rPr lang="en-GB" sz="1400" b="0" i="1" smtClean="0">
                        <a:solidFill>
                          <a:srgbClr val="002060"/>
                        </a:solidFill>
                        <a:latin typeface="Cambria Math" panose="02040503050406030204" pitchFamily="18" charset="0"/>
                      </a:rPr>
                      <m:t>h</m:t>
                    </m:r>
                    <m:r>
                      <a:rPr lang="en-GB" sz="1400" b="0" i="1" smtClean="0">
                        <a:solidFill>
                          <a:srgbClr val="002060"/>
                        </a:solidFill>
                        <a:latin typeface="Cambria Math" panose="02040503050406030204" pitchFamily="18" charset="0"/>
                      </a:rPr>
                      <m:t>𝑒</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𝐾𝑒𝑟𝑟</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𝑠𝑝𝑎𝑐𝑒𝑡𝑖𝑚𝑒</m:t>
                    </m:r>
                  </m:oMath>
                </a14:m>
                <a:r>
                  <a:rPr lang="en-US" sz="1400" dirty="0" smtClean="0">
                    <a:solidFill>
                      <a:srgbClr val="002060"/>
                    </a:solidFill>
                  </a:rPr>
                  <a:t>.</a:t>
                </a:r>
              </a:p>
              <a:p>
                <a:pPr algn="l"/>
                <a14:m>
                  <m:oMath xmlns:m="http://schemas.openxmlformats.org/officeDocument/2006/math">
                    <m:sSup>
                      <m:sSupPr>
                        <m:ctrlPr>
                          <a:rPr lang="en-GB" sz="1400" i="1">
                            <a:solidFill>
                              <a:srgbClr val="002060"/>
                            </a:solidFill>
                            <a:latin typeface="Cambria Math" panose="02040503050406030204" pitchFamily="18" charset="0"/>
                          </a:rPr>
                        </m:ctrlPr>
                      </m:sSupPr>
                      <m:e/>
                      <m:sup>
                        <m:r>
                          <a:rPr lang="en-GB" sz="1400" b="0" i="1" smtClean="0">
                            <a:solidFill>
                              <a:srgbClr val="002060"/>
                            </a:solidFill>
                            <a:latin typeface="Cambria Math" panose="02040503050406030204" pitchFamily="18" charset="0"/>
                          </a:rPr>
                          <m:t>2</m:t>
                        </m:r>
                        <m:r>
                          <a:rPr lang="en-GB" sz="1400" i="1">
                            <a:solidFill>
                              <a:srgbClr val="002060"/>
                            </a:solidFill>
                            <a:latin typeface="Cambria Math" panose="02040503050406030204" pitchFamily="18" charset="0"/>
                          </a:rPr>
                          <m:t>)</m:t>
                        </m:r>
                      </m:sup>
                    </m:sSup>
                    <m:r>
                      <a:rPr lang="en-GB" sz="1400" b="0" i="1" smtClean="0">
                        <a:solidFill>
                          <a:srgbClr val="002060"/>
                        </a:solidFill>
                        <a:latin typeface="Cambria Math" panose="02040503050406030204" pitchFamily="18" charset="0"/>
                      </a:rPr>
                      <m:t>𝐹</m:t>
                    </m:r>
                    <m:r>
                      <a:rPr lang="en-GB" sz="1400" b="0" i="1" smtClean="0">
                        <a:solidFill>
                          <a:srgbClr val="002060"/>
                        </a:solidFill>
                        <a:latin typeface="Cambria Math" panose="02040503050406030204" pitchFamily="18" charset="0"/>
                      </a:rPr>
                      <m:t>=</m:t>
                    </m:r>
                    <m:rad>
                      <m:radPr>
                        <m:degHide m:val="on"/>
                        <m:ctrlPr>
                          <a:rPr lang="en-GB" sz="1400" b="0" i="1" smtClean="0">
                            <a:solidFill>
                              <a:srgbClr val="002060"/>
                            </a:solidFill>
                            <a:latin typeface="Cambria Math" panose="02040503050406030204" pitchFamily="18" charset="0"/>
                          </a:rPr>
                        </m:ctrlPr>
                      </m:radPr>
                      <m:deg/>
                      <m:e>
                        <m:r>
                          <a:rPr lang="en-GB" sz="1400" b="0" i="1" smtClean="0">
                            <a:solidFill>
                              <a:srgbClr val="002060"/>
                            </a:solidFill>
                            <a:latin typeface="Cambria Math" panose="02040503050406030204" pitchFamily="18" charset="0"/>
                          </a:rPr>
                          <m:t>1</m:t>
                        </m:r>
                        <m:r>
                          <a:rPr lang="en-GB" sz="1400" b="0" i="1" smtClean="0">
                            <a:solidFill>
                              <a:srgbClr val="002060"/>
                            </a:solidFill>
                            <a:latin typeface="Cambria Math" panose="02040503050406030204" pitchFamily="18" charset="0"/>
                          </a:rPr>
                          <m:t>−</m:t>
                        </m:r>
                        <m:r>
                          <a:rPr lang="en-GB" sz="1400" b="0" i="1" smtClean="0">
                            <a:solidFill>
                              <a:srgbClr val="002060"/>
                            </a:solidFill>
                            <a:latin typeface="Cambria Math" panose="02040503050406030204" pitchFamily="18" charset="0"/>
                          </a:rPr>
                          <m:t>𝑘</m:t>
                        </m:r>
                        <m:sSup>
                          <m:sSupPr>
                            <m:ctrlPr>
                              <a:rPr lang="en-GB" sz="1400" b="0" i="1" smtClean="0">
                                <a:solidFill>
                                  <a:srgbClr val="002060"/>
                                </a:solidFill>
                                <a:latin typeface="Cambria Math" panose="02040503050406030204" pitchFamily="18" charset="0"/>
                              </a:rPr>
                            </m:ctrlPr>
                          </m:sSupPr>
                          <m:e>
                            <m:r>
                              <a:rPr lang="en-GB" sz="1400" b="0" i="1" smtClean="0">
                                <a:solidFill>
                                  <a:srgbClr val="002060"/>
                                </a:solidFill>
                                <a:latin typeface="Cambria Math" panose="02040503050406030204" pitchFamily="18" charset="0"/>
                              </a:rPr>
                              <m:t>𝑟</m:t>
                            </m:r>
                          </m:e>
                          <m:sup>
                            <m:r>
                              <a:rPr lang="en-GB" sz="1400" b="0" i="1" smtClean="0">
                                <a:solidFill>
                                  <a:srgbClr val="002060"/>
                                </a:solidFill>
                                <a:latin typeface="Cambria Math" panose="02040503050406030204" pitchFamily="18" charset="0"/>
                              </a:rPr>
                              <m:t>2</m:t>
                            </m:r>
                          </m:sup>
                        </m:sSup>
                      </m:e>
                    </m:rad>
                    <m:r>
                      <a:rPr lang="en-GB" sz="1400" b="0" i="1" smtClean="0">
                        <a:solidFill>
                          <a:srgbClr val="002060"/>
                        </a:solidFill>
                        <a:latin typeface="Cambria Math" panose="02040503050406030204" pitchFamily="18" charset="0"/>
                      </a:rPr>
                      <m:t>,</m:t>
                    </m:r>
                  </m:oMath>
                </a14:m>
                <a:r>
                  <a:rPr lang="en-GB" sz="1400" dirty="0">
                    <a:solidFill>
                      <a:srgbClr val="002060"/>
                    </a:solidFill>
                  </a:rPr>
                  <a:t> </a:t>
                </a:r>
                <a14:m>
                  <m:oMath xmlns:m="http://schemas.openxmlformats.org/officeDocument/2006/math">
                    <m:r>
                      <a:rPr lang="en-GB" sz="1400" i="1">
                        <a:solidFill>
                          <a:srgbClr val="002060"/>
                        </a:solidFill>
                        <a:latin typeface="Cambria Math" panose="02040503050406030204" pitchFamily="18" charset="0"/>
                      </a:rPr>
                      <m:t>𝑘</m:t>
                    </m:r>
                    <m:r>
                      <a:rPr lang="en-GB" sz="1400" b="0" i="1" smtClean="0">
                        <a:solidFill>
                          <a:srgbClr val="002060"/>
                        </a:solidFill>
                        <a:latin typeface="Cambria Math" panose="02040503050406030204" pitchFamily="18" charset="0"/>
                      </a:rPr>
                      <m:t>=</m:t>
                    </m:r>
                    <m:r>
                      <a:rPr lang="en-GB" sz="1400" b="0" i="1" smtClean="0">
                        <a:solidFill>
                          <a:srgbClr val="002060"/>
                        </a:solidFill>
                        <a:latin typeface="Cambria Math" panose="02040503050406030204" pitchFamily="18" charset="0"/>
                        <a:ea typeface="Cambria Math" panose="02040503050406030204" pitchFamily="18" charset="0"/>
                      </a:rPr>
                      <m:t>±</m:t>
                    </m:r>
                    <m:r>
                      <a:rPr lang="en-GB" sz="1400" b="0" i="1" smtClean="0">
                        <a:solidFill>
                          <a:srgbClr val="002060"/>
                        </a:solidFill>
                        <a:latin typeface="Cambria Math" panose="02040503050406030204" pitchFamily="18" charset="0"/>
                        <a:ea typeface="Cambria Math" panose="02040503050406030204" pitchFamily="18" charset="0"/>
                      </a:rPr>
                      <m:t>1</m:t>
                    </m:r>
                    <m:r>
                      <a:rPr lang="en-GB" sz="1400" b="0" i="1" smtClean="0">
                        <a:solidFill>
                          <a:srgbClr val="002060"/>
                        </a:solidFill>
                        <a:latin typeface="Cambria Math" panose="02040503050406030204" pitchFamily="18" charset="0"/>
                        <a:ea typeface="Cambria Math" panose="02040503050406030204" pitchFamily="18" charset="0"/>
                      </a:rPr>
                      <m:t>,</m:t>
                    </m:r>
                    <m:r>
                      <a:rPr lang="en-GB" sz="1400" b="0" i="1" smtClean="0">
                        <a:solidFill>
                          <a:srgbClr val="002060"/>
                        </a:solidFill>
                        <a:latin typeface="Cambria Math" panose="02040503050406030204" pitchFamily="18" charset="0"/>
                        <a:ea typeface="Cambria Math" panose="02040503050406030204" pitchFamily="18" charset="0"/>
                      </a:rPr>
                      <m:t>𝑎</m:t>
                    </m:r>
                    <m:r>
                      <a:rPr lang="en-GB" sz="1400" b="0" i="1" smtClean="0">
                        <a:solidFill>
                          <a:srgbClr val="002060"/>
                        </a:solidFill>
                        <a:latin typeface="Cambria Math" panose="02040503050406030204" pitchFamily="18" charset="0"/>
                        <a:ea typeface="Cambria Math" panose="02040503050406030204" pitchFamily="18" charset="0"/>
                      </a:rPr>
                      <m:t> </m:t>
                    </m:r>
                    <m:r>
                      <a:rPr lang="en-GB" sz="1400" b="0" i="1" smtClean="0">
                        <a:solidFill>
                          <a:srgbClr val="002060"/>
                        </a:solidFill>
                        <a:latin typeface="Cambria Math" panose="02040503050406030204" pitchFamily="18" charset="0"/>
                        <a:ea typeface="Cambria Math" panose="02040503050406030204" pitchFamily="18" charset="0"/>
                      </a:rPr>
                      <m:t>𝑢𝑛𝑖𝑣𝑒𝑟𝑠𝑒</m:t>
                    </m:r>
                    <m:r>
                      <a:rPr lang="en-GB" sz="1400" b="0" i="1" smtClean="0">
                        <a:solidFill>
                          <a:srgbClr val="002060"/>
                        </a:solidFill>
                        <a:latin typeface="Cambria Math" panose="02040503050406030204" pitchFamily="18" charset="0"/>
                        <a:ea typeface="Cambria Math" panose="02040503050406030204" pitchFamily="18" charset="0"/>
                      </a:rPr>
                      <m:t> </m:t>
                    </m:r>
                    <m:r>
                      <a:rPr lang="en-GB" sz="1400" b="0" i="1" smtClean="0">
                        <a:solidFill>
                          <a:srgbClr val="002060"/>
                        </a:solidFill>
                        <a:latin typeface="Cambria Math" panose="02040503050406030204" pitchFamily="18" charset="0"/>
                        <a:ea typeface="Cambria Math" panose="02040503050406030204" pitchFamily="18" charset="0"/>
                      </a:rPr>
                      <m:t>𝑠𝑖𝑧𝑒</m:t>
                    </m:r>
                    <m:r>
                      <a:rPr lang="en-GB" sz="1400" b="0" i="1" smtClean="0">
                        <a:solidFill>
                          <a:srgbClr val="002060"/>
                        </a:solidFill>
                        <a:latin typeface="Cambria Math" panose="02040503050406030204" pitchFamily="18" charset="0"/>
                        <a:ea typeface="Cambria Math" panose="02040503050406030204" pitchFamily="18" charset="0"/>
                      </a:rPr>
                      <m:t>, </m:t>
                    </m:r>
                    <m:r>
                      <a:rPr lang="en-GB" sz="1400" b="0" i="1" smtClean="0">
                        <a:solidFill>
                          <a:srgbClr val="002060"/>
                        </a:solidFill>
                        <a:latin typeface="Cambria Math" panose="02040503050406030204" pitchFamily="18" charset="0"/>
                        <a:ea typeface="Cambria Math" panose="02040503050406030204" pitchFamily="18" charset="0"/>
                      </a:rPr>
                      <m:t>𝑟</m:t>
                    </m:r>
                    <m:r>
                      <a:rPr lang="en-GB" sz="1400" b="0" i="1" smtClean="0">
                        <a:solidFill>
                          <a:srgbClr val="002060"/>
                        </a:solidFill>
                        <a:latin typeface="Cambria Math" panose="02040503050406030204" pitchFamily="18" charset="0"/>
                        <a:ea typeface="Cambria Math" panose="02040503050406030204" pitchFamily="18" charset="0"/>
                      </a:rPr>
                      <m:t> </m:t>
                    </m:r>
                    <m:r>
                      <a:rPr lang="en-GB" sz="1400" b="0" i="1" smtClean="0">
                        <a:solidFill>
                          <a:srgbClr val="002060"/>
                        </a:solidFill>
                        <a:latin typeface="Cambria Math" panose="02040503050406030204" pitchFamily="18" charset="0"/>
                        <a:ea typeface="Cambria Math" panose="02040503050406030204" pitchFamily="18" charset="0"/>
                      </a:rPr>
                      <m:t>𝑑𝑖𝑚𝑒𝑛𝑡𝑖𝑜𝑛𝑎𝑙𝑒𝑠𝑠</m:t>
                    </m:r>
                    <m:r>
                      <a:rPr lang="en-GB" sz="1400" b="0" i="1" smtClean="0">
                        <a:solidFill>
                          <a:srgbClr val="002060"/>
                        </a:solidFill>
                        <a:latin typeface="Cambria Math" panose="02040503050406030204" pitchFamily="18" charset="0"/>
                        <a:ea typeface="Cambria Math" panose="02040503050406030204" pitchFamily="18" charset="0"/>
                      </a:rPr>
                      <m:t> </m:t>
                    </m:r>
                    <m:r>
                      <a:rPr lang="en-GB" sz="1400" b="0" i="1" smtClean="0">
                        <a:solidFill>
                          <a:srgbClr val="002060"/>
                        </a:solidFill>
                        <a:latin typeface="Cambria Math" panose="02040503050406030204" pitchFamily="18" charset="0"/>
                        <a:ea typeface="Cambria Math" panose="02040503050406030204" pitchFamily="18" charset="0"/>
                      </a:rPr>
                      <m:t>𝑝𝑎𝑟𝑎𝑚𝑒𝑡𝑒𝑟</m:t>
                    </m:r>
                  </m:oMath>
                </a14:m>
                <a:endParaRPr lang="en-GB" sz="1400" b="0" i="1" dirty="0" smtClean="0">
                  <a:solidFill>
                    <a:srgbClr val="002060"/>
                  </a:solidFill>
                  <a:latin typeface="Cambria Math" panose="02040503050406030204" pitchFamily="18" charset="0"/>
                  <a:ea typeface="Cambria Math" panose="02040503050406030204" pitchFamily="18" charset="0"/>
                </a:endParaRPr>
              </a:p>
              <a:p>
                <a:pPr algn="l"/>
                <a14:m>
                  <m:oMath xmlns:m="http://schemas.openxmlformats.org/officeDocument/2006/math">
                    <m:sSup>
                      <m:sSupPr>
                        <m:ctrlPr>
                          <a:rPr lang="en-GB" sz="1400" i="1">
                            <a:solidFill>
                              <a:srgbClr val="002060"/>
                            </a:solidFill>
                            <a:latin typeface="Cambria Math" panose="02040503050406030204" pitchFamily="18" charset="0"/>
                          </a:rPr>
                        </m:ctrlPr>
                      </m:sSupPr>
                      <m:e/>
                      <m:sup>
                        <m:r>
                          <a:rPr lang="en-GB" sz="1400" b="0" i="1" smtClean="0">
                            <a:solidFill>
                              <a:srgbClr val="002060"/>
                            </a:solidFill>
                            <a:latin typeface="Cambria Math" panose="02040503050406030204" pitchFamily="18" charset="0"/>
                          </a:rPr>
                          <m:t>3</m:t>
                        </m:r>
                        <m:r>
                          <a:rPr lang="en-GB" sz="1400" i="1">
                            <a:solidFill>
                              <a:srgbClr val="002060"/>
                            </a:solidFill>
                            <a:latin typeface="Cambria Math" panose="02040503050406030204" pitchFamily="18" charset="0"/>
                          </a:rPr>
                          <m:t>)</m:t>
                        </m:r>
                      </m:sup>
                    </m:sSup>
                    <m:r>
                      <a:rPr lang="en-GB" sz="1400" i="1">
                        <a:solidFill>
                          <a:srgbClr val="002060"/>
                        </a:solidFill>
                        <a:latin typeface="Cambria Math" panose="02040503050406030204" pitchFamily="18" charset="0"/>
                      </a:rPr>
                      <m:t>𝐹</m:t>
                    </m:r>
                    <m:r>
                      <a:rPr lang="en-GB" sz="1400" i="1">
                        <a:solidFill>
                          <a:srgbClr val="002060"/>
                        </a:solidFill>
                        <a:latin typeface="Cambria Math" panose="02040503050406030204" pitchFamily="18" charset="0"/>
                      </a:rPr>
                      <m:t>=</m:t>
                    </m:r>
                    <m:d>
                      <m:dPr>
                        <m:ctrlPr>
                          <a:rPr lang="en-GB" sz="1400" i="1" smtClean="0">
                            <a:solidFill>
                              <a:srgbClr val="002060"/>
                            </a:solidFill>
                            <a:latin typeface="Cambria Math" panose="02040503050406030204" pitchFamily="18" charset="0"/>
                          </a:rPr>
                        </m:ctrlPr>
                      </m:dPr>
                      <m:e>
                        <m:r>
                          <a:rPr lang="en-GB" sz="1400" b="0" i="1" smtClean="0">
                            <a:solidFill>
                              <a:srgbClr val="002060"/>
                            </a:solidFill>
                            <a:latin typeface="Cambria Math" panose="02040503050406030204" pitchFamily="18" charset="0"/>
                          </a:rPr>
                          <m:t>1</m:t>
                        </m:r>
                        <m:r>
                          <a:rPr lang="en-GB" sz="1400" b="0" i="1" smtClean="0">
                            <a:solidFill>
                              <a:srgbClr val="002060"/>
                            </a:solidFill>
                            <a:latin typeface="Cambria Math" panose="02040503050406030204" pitchFamily="18" charset="0"/>
                          </a:rPr>
                          <m:t>−</m:t>
                        </m:r>
                        <m:f>
                          <m:fPr>
                            <m:type m:val="lin"/>
                            <m:ctrlPr>
                              <a:rPr lang="en-GB" sz="1400" b="0" i="1" smtClean="0">
                                <a:solidFill>
                                  <a:srgbClr val="002060"/>
                                </a:solidFill>
                                <a:latin typeface="Cambria Math" panose="02040503050406030204" pitchFamily="18" charset="0"/>
                              </a:rPr>
                            </m:ctrlPr>
                          </m:fPr>
                          <m:num>
                            <m:r>
                              <a:rPr lang="en-GB" sz="1400" b="0" i="1" smtClean="0">
                                <a:solidFill>
                                  <a:srgbClr val="002060"/>
                                </a:solidFill>
                                <a:latin typeface="Cambria Math" panose="02040503050406030204" pitchFamily="18" charset="0"/>
                              </a:rPr>
                              <m:t>2</m:t>
                            </m:r>
                            <m:r>
                              <a:rPr lang="en-GB" sz="1400" b="0" i="1" smtClean="0">
                                <a:solidFill>
                                  <a:srgbClr val="002060"/>
                                </a:solidFill>
                                <a:latin typeface="Cambria Math" panose="02040503050406030204" pitchFamily="18" charset="0"/>
                              </a:rPr>
                              <m:t>𝐺𝑀</m:t>
                            </m:r>
                          </m:num>
                          <m:den>
                            <m:r>
                              <a:rPr lang="en-GB" sz="1400" b="0" i="1" smtClean="0">
                                <a:solidFill>
                                  <a:srgbClr val="002060"/>
                                </a:solidFill>
                                <a:latin typeface="Cambria Math" panose="02040503050406030204" pitchFamily="18" charset="0"/>
                              </a:rPr>
                              <m:t>𝑟</m:t>
                            </m:r>
                          </m:den>
                        </m:f>
                      </m:e>
                    </m:d>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𝐺</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𝑔𝑟𝑎𝑣𝑖𝑡𝑎𝑡𝑖𝑜𝑛</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𝑐𝑜𝑛𝑠𝑡𝑎𝑛𝑡</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𝑀𝑎𝑠𝑠</m:t>
                    </m:r>
                  </m:oMath>
                </a14:m>
                <a:r>
                  <a:rPr lang="en-US" sz="1400" dirty="0" smtClean="0">
                    <a:solidFill>
                      <a:srgbClr val="002060"/>
                    </a:solidFill>
                  </a:rPr>
                  <a:t>, </a:t>
                </a:r>
              </a:p>
              <a:p>
                <a:pPr algn="l"/>
                <a14:m>
                  <m:oMathPara xmlns:m="http://schemas.openxmlformats.org/officeDocument/2006/math">
                    <m:oMathParaPr>
                      <m:jc m:val="left"/>
                    </m:oMathParaPr>
                    <m:oMath xmlns:m="http://schemas.openxmlformats.org/officeDocument/2006/math">
                      <m:sSup>
                        <m:sSupPr>
                          <m:ctrlPr>
                            <a:rPr lang="en-GB" sz="1400" i="1">
                              <a:solidFill>
                                <a:srgbClr val="002060"/>
                              </a:solidFill>
                              <a:latin typeface="Cambria Math" panose="02040503050406030204" pitchFamily="18" charset="0"/>
                            </a:rPr>
                          </m:ctrlPr>
                        </m:sSupPr>
                        <m:e/>
                        <m:sup>
                          <m:r>
                            <a:rPr lang="en-GB" sz="1400" b="0" i="1" smtClean="0">
                              <a:solidFill>
                                <a:srgbClr val="002060"/>
                              </a:solidFill>
                              <a:latin typeface="Cambria Math" panose="02040503050406030204" pitchFamily="18" charset="0"/>
                            </a:rPr>
                            <m:t>4</m:t>
                          </m:r>
                          <m:r>
                            <a:rPr lang="en-GB" sz="1400" i="1">
                              <a:solidFill>
                                <a:srgbClr val="002060"/>
                              </a:solidFill>
                              <a:latin typeface="Cambria Math" panose="02040503050406030204" pitchFamily="18" charset="0"/>
                            </a:rPr>
                            <m:t>)</m:t>
                          </m:r>
                        </m:sup>
                      </m:sSup>
                      <m:r>
                        <a:rPr lang="en-GB" sz="1400" i="1" smtClean="0">
                          <a:solidFill>
                            <a:srgbClr val="002060"/>
                          </a:solidFill>
                          <a:latin typeface="Cambria Math" panose="02040503050406030204" pitchFamily="18" charset="0"/>
                          <a:ea typeface="Cambria Math" panose="02040503050406030204" pitchFamily="18" charset="0"/>
                        </a:rPr>
                        <m:t>∆</m:t>
                      </m:r>
                      <m:r>
                        <a:rPr lang="en-GB" sz="1400" i="1">
                          <a:solidFill>
                            <a:srgbClr val="002060"/>
                          </a:solidFill>
                          <a:latin typeface="Cambria Math" panose="02040503050406030204" pitchFamily="18" charset="0"/>
                        </a:rPr>
                        <m:t>=</m:t>
                      </m:r>
                      <m:sSup>
                        <m:sSupPr>
                          <m:ctrlPr>
                            <a:rPr lang="en-GB" sz="1400" i="1">
                              <a:solidFill>
                                <a:srgbClr val="002060"/>
                              </a:solidFill>
                              <a:latin typeface="Cambria Math" panose="02040503050406030204" pitchFamily="18" charset="0"/>
                            </a:rPr>
                          </m:ctrlPr>
                        </m:sSupPr>
                        <m:e>
                          <m:r>
                            <a:rPr lang="en-GB" sz="1400" i="1">
                              <a:solidFill>
                                <a:srgbClr val="002060"/>
                              </a:solidFill>
                              <a:latin typeface="Cambria Math" panose="02040503050406030204" pitchFamily="18" charset="0"/>
                            </a:rPr>
                            <m:t>𝑟</m:t>
                          </m:r>
                        </m:e>
                        <m:sup>
                          <m:r>
                            <a:rPr lang="en-GB" sz="1400" i="1">
                              <a:solidFill>
                                <a:srgbClr val="002060"/>
                              </a:solidFill>
                              <a:latin typeface="Cambria Math" panose="02040503050406030204" pitchFamily="18" charset="0"/>
                            </a:rPr>
                            <m:t>2</m:t>
                          </m:r>
                        </m:sup>
                      </m:sSup>
                      <m:r>
                        <a:rPr lang="en-GB" sz="1400" i="1">
                          <a:solidFill>
                            <a:srgbClr val="002060"/>
                          </a:solidFill>
                          <a:latin typeface="Cambria Math" panose="02040503050406030204" pitchFamily="18" charset="0"/>
                        </a:rPr>
                        <m:t>+</m:t>
                      </m:r>
                      <m:sSup>
                        <m:sSupPr>
                          <m:ctrlPr>
                            <a:rPr lang="en-GB" sz="1400" i="1">
                              <a:solidFill>
                                <a:srgbClr val="002060"/>
                              </a:solidFill>
                              <a:latin typeface="Cambria Math" panose="02040503050406030204" pitchFamily="18" charset="0"/>
                            </a:rPr>
                          </m:ctrlPr>
                        </m:sSupPr>
                        <m:e>
                          <m:r>
                            <a:rPr lang="en-GB" sz="1400" i="1">
                              <a:solidFill>
                                <a:srgbClr val="002060"/>
                              </a:solidFill>
                              <a:latin typeface="Cambria Math" panose="02040503050406030204" pitchFamily="18" charset="0"/>
                            </a:rPr>
                            <m:t>𝑎</m:t>
                          </m:r>
                        </m:e>
                        <m:sup>
                          <m:r>
                            <a:rPr lang="en-GB" sz="1400" i="1">
                              <a:solidFill>
                                <a:srgbClr val="002060"/>
                              </a:solidFill>
                              <a:latin typeface="Cambria Math" panose="02040503050406030204" pitchFamily="18" charset="0"/>
                            </a:rPr>
                            <m:t>2</m:t>
                          </m:r>
                        </m:sup>
                      </m:sSup>
                      <m:r>
                        <a:rPr lang="en-GB" sz="1400" b="0" i="1" smtClean="0">
                          <a:solidFill>
                            <a:srgbClr val="002060"/>
                          </a:solidFill>
                          <a:latin typeface="Cambria Math" panose="02040503050406030204" pitchFamily="18" charset="0"/>
                        </a:rPr>
                        <m:t>−</m:t>
                      </m:r>
                      <m:r>
                        <a:rPr lang="en-GB" sz="1400" b="0" i="1" smtClean="0">
                          <a:solidFill>
                            <a:srgbClr val="002060"/>
                          </a:solidFill>
                          <a:latin typeface="Cambria Math" panose="02040503050406030204" pitchFamily="18" charset="0"/>
                        </a:rPr>
                        <m:t>2</m:t>
                      </m:r>
                      <m:r>
                        <a:rPr lang="en-GB" sz="1400" b="0" i="1" smtClean="0">
                          <a:solidFill>
                            <a:srgbClr val="002060"/>
                          </a:solidFill>
                          <a:latin typeface="Cambria Math" panose="02040503050406030204" pitchFamily="18" charset="0"/>
                        </a:rPr>
                        <m:t>𝑀𝑟</m:t>
                      </m:r>
                      <m:r>
                        <a:rPr lang="en-GB" sz="1400" b="0" i="1" smtClean="0">
                          <a:solidFill>
                            <a:srgbClr val="002060"/>
                          </a:solidFill>
                          <a:latin typeface="Cambria Math" panose="02040503050406030204" pitchFamily="18" charset="0"/>
                        </a:rPr>
                        <m:t>,</m:t>
                      </m:r>
                      <m:sSup>
                        <m:sSupPr>
                          <m:ctrlPr>
                            <a:rPr lang="en-GB" sz="1400" i="1">
                              <a:solidFill>
                                <a:srgbClr val="002060"/>
                              </a:solidFill>
                              <a:latin typeface="Cambria Math" panose="02040503050406030204" pitchFamily="18" charset="0"/>
                            </a:rPr>
                          </m:ctrlPr>
                        </m:sSupPr>
                        <m:e>
                          <m:sSup>
                            <m:sSupPr>
                              <m:ctrlPr>
                                <a:rPr lang="en-GB" sz="1400" i="1" smtClean="0">
                                  <a:solidFill>
                                    <a:srgbClr val="002060"/>
                                  </a:solidFill>
                                  <a:latin typeface="Cambria Math" panose="02040503050406030204" pitchFamily="18" charset="0"/>
                                </a:rPr>
                              </m:ctrlPr>
                            </m:sSupPr>
                            <m:e>
                              <m:r>
                                <m:rPr>
                                  <m:sty m:val="p"/>
                                </m:rPr>
                                <a:rPr lang="el-GR" sz="1400" i="1">
                                  <a:solidFill>
                                    <a:srgbClr val="002060"/>
                                  </a:solidFill>
                                  <a:latin typeface="Cambria Math" panose="02040503050406030204" pitchFamily="18" charset="0"/>
                                </a:rPr>
                                <m:t>ϱ</m:t>
                              </m:r>
                            </m:e>
                            <m:sup>
                              <m:r>
                                <a:rPr lang="en-GB" sz="1400" b="0" i="1" smtClean="0">
                                  <a:solidFill>
                                    <a:srgbClr val="002060"/>
                                  </a:solidFill>
                                  <a:latin typeface="Cambria Math" panose="02040503050406030204" pitchFamily="18" charset="0"/>
                                </a:rPr>
                                <m:t>2</m:t>
                              </m:r>
                            </m:sup>
                          </m:sSup>
                          <m:r>
                            <a:rPr lang="en-GB" sz="1400" b="0" i="1" smtClean="0">
                              <a:solidFill>
                                <a:srgbClr val="002060"/>
                              </a:solidFill>
                              <a:latin typeface="Cambria Math" panose="02040503050406030204" pitchFamily="18" charset="0"/>
                            </a:rPr>
                            <m:t>=</m:t>
                          </m:r>
                          <m:r>
                            <a:rPr lang="en-GB" sz="1400" i="1">
                              <a:solidFill>
                                <a:srgbClr val="002060"/>
                              </a:solidFill>
                              <a:latin typeface="Cambria Math" panose="02040503050406030204" pitchFamily="18" charset="0"/>
                            </a:rPr>
                            <m:t>𝑟</m:t>
                          </m:r>
                        </m:e>
                        <m:sup>
                          <m:r>
                            <a:rPr lang="en-GB" sz="1400" i="1">
                              <a:solidFill>
                                <a:srgbClr val="002060"/>
                              </a:solidFill>
                              <a:latin typeface="Cambria Math" panose="02040503050406030204" pitchFamily="18" charset="0"/>
                            </a:rPr>
                            <m:t>2</m:t>
                          </m:r>
                        </m:sup>
                      </m:sSup>
                      <m:r>
                        <a:rPr lang="en-GB" sz="1400" i="1">
                          <a:solidFill>
                            <a:srgbClr val="002060"/>
                          </a:solidFill>
                          <a:latin typeface="Cambria Math" panose="02040503050406030204" pitchFamily="18" charset="0"/>
                        </a:rPr>
                        <m:t>+</m:t>
                      </m:r>
                      <m:sSup>
                        <m:sSupPr>
                          <m:ctrlPr>
                            <a:rPr lang="en-GB" sz="1400" i="1">
                              <a:solidFill>
                                <a:srgbClr val="002060"/>
                              </a:solidFill>
                              <a:latin typeface="Cambria Math" panose="02040503050406030204" pitchFamily="18" charset="0"/>
                            </a:rPr>
                          </m:ctrlPr>
                        </m:sSupPr>
                        <m:e>
                          <m:r>
                            <a:rPr lang="en-GB" sz="1400" i="1">
                              <a:solidFill>
                                <a:srgbClr val="002060"/>
                              </a:solidFill>
                              <a:latin typeface="Cambria Math" panose="02040503050406030204" pitchFamily="18" charset="0"/>
                            </a:rPr>
                            <m:t>𝑎</m:t>
                          </m:r>
                        </m:e>
                        <m:sup>
                          <m:r>
                            <a:rPr lang="en-GB" sz="1400" i="1">
                              <a:solidFill>
                                <a:srgbClr val="002060"/>
                              </a:solidFill>
                              <a:latin typeface="Cambria Math" panose="02040503050406030204" pitchFamily="18" charset="0"/>
                            </a:rPr>
                            <m:t>2</m:t>
                          </m:r>
                        </m:sup>
                      </m:sSup>
                      <m:sSup>
                        <m:sSupPr>
                          <m:ctrlPr>
                            <a:rPr lang="en-GB" sz="1400" i="1" smtClean="0">
                              <a:solidFill>
                                <a:srgbClr val="002060"/>
                              </a:solidFill>
                              <a:latin typeface="Cambria Math" panose="02040503050406030204" pitchFamily="18" charset="0"/>
                            </a:rPr>
                          </m:ctrlPr>
                        </m:sSupPr>
                        <m:e>
                          <m:r>
                            <m:rPr>
                              <m:sty m:val="p"/>
                            </m:rPr>
                            <a:rPr lang="en-GB" sz="1400">
                              <a:solidFill>
                                <a:srgbClr val="002060"/>
                              </a:solidFill>
                              <a:latin typeface="Cambria Math" panose="02040503050406030204" pitchFamily="18" charset="0"/>
                            </a:rPr>
                            <m:t>cos</m:t>
                          </m:r>
                        </m:e>
                        <m:sup>
                          <m:r>
                            <a:rPr lang="en-GB" sz="1400" b="0" i="1" smtClean="0">
                              <a:solidFill>
                                <a:srgbClr val="002060"/>
                              </a:solidFill>
                              <a:latin typeface="Cambria Math" panose="02040503050406030204" pitchFamily="18" charset="0"/>
                            </a:rPr>
                            <m:t>2</m:t>
                          </m:r>
                        </m:sup>
                      </m:sSup>
                      <m:r>
                        <m:rPr>
                          <m:sty m:val="p"/>
                        </m:rPr>
                        <a:rPr lang="el-GR" sz="1400" i="1">
                          <a:solidFill>
                            <a:srgbClr val="002060"/>
                          </a:solidFill>
                          <a:latin typeface="Cambria Math" panose="02040503050406030204" pitchFamily="18" charset="0"/>
                        </a:rPr>
                        <m:t>ϑ</m:t>
                      </m:r>
                      <m:r>
                        <a:rPr lang="en-GB" sz="1400" b="0" i="1" smtClean="0">
                          <a:solidFill>
                            <a:srgbClr val="002060"/>
                          </a:solidFill>
                          <a:latin typeface="Cambria Math" panose="02040503050406030204" pitchFamily="18" charset="0"/>
                        </a:rPr>
                        <m:t>;</m:t>
                      </m:r>
                      <m:r>
                        <a:rPr lang="en-GB" sz="1400" b="0" i="1" smtClean="0">
                          <a:solidFill>
                            <a:srgbClr val="002060"/>
                          </a:solidFill>
                          <a:latin typeface="Cambria Math" panose="02040503050406030204" pitchFamily="18" charset="0"/>
                        </a:rPr>
                        <m:t>𝑎</m:t>
                      </m:r>
                      <m:r>
                        <a:rPr lang="en-GB" sz="1400" b="0" i="1" smtClean="0">
                          <a:solidFill>
                            <a:srgbClr val="002060"/>
                          </a:solidFill>
                          <a:latin typeface="Cambria Math" panose="02040503050406030204" pitchFamily="18" charset="0"/>
                        </a:rPr>
                        <m:t>=</m:t>
                      </m:r>
                      <m:f>
                        <m:fPr>
                          <m:type m:val="lin"/>
                          <m:ctrlPr>
                            <a:rPr lang="en-GB" sz="1400" b="0" i="1" smtClean="0">
                              <a:solidFill>
                                <a:srgbClr val="002060"/>
                              </a:solidFill>
                              <a:latin typeface="Cambria Math" panose="02040503050406030204" pitchFamily="18" charset="0"/>
                            </a:rPr>
                          </m:ctrlPr>
                        </m:fPr>
                        <m:num>
                          <m:r>
                            <a:rPr lang="en-GB" sz="1400" b="0" i="1" smtClean="0">
                              <a:solidFill>
                                <a:srgbClr val="002060"/>
                              </a:solidFill>
                              <a:latin typeface="Cambria Math" panose="02040503050406030204" pitchFamily="18" charset="0"/>
                            </a:rPr>
                            <m:t>𝐽</m:t>
                          </m:r>
                        </m:num>
                        <m:den>
                          <m:r>
                            <a:rPr lang="en-GB" sz="1400" b="0" i="1" smtClean="0">
                              <a:solidFill>
                                <a:srgbClr val="002060"/>
                              </a:solidFill>
                              <a:latin typeface="Cambria Math" panose="02040503050406030204" pitchFamily="18" charset="0"/>
                            </a:rPr>
                            <m:t>𝑀𝑐</m:t>
                          </m:r>
                          <m:r>
                            <a:rPr lang="en-GB" sz="1400" b="0" i="1" smtClean="0">
                              <a:solidFill>
                                <a:srgbClr val="002060"/>
                              </a:solidFill>
                              <a:latin typeface="Cambria Math" panose="02040503050406030204" pitchFamily="18" charset="0"/>
                            </a:rPr>
                            <m:t>;</m:t>
                          </m:r>
                          <m:r>
                            <a:rPr lang="en-GB" sz="1400" b="0" i="1" smtClean="0">
                              <a:solidFill>
                                <a:srgbClr val="002060"/>
                              </a:solidFill>
                              <a:latin typeface="Cambria Math" panose="02040503050406030204" pitchFamily="18" charset="0"/>
                            </a:rPr>
                            <m:t>𝐽</m:t>
                          </m:r>
                          <m:r>
                            <a:rPr lang="he-IL"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𝑎𝑛𝑔𝑢𝑙𝑎𝑟</m:t>
                          </m:r>
                          <m:r>
                            <a:rPr lang="en-GB" sz="1400" b="0" i="1" smtClean="0">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𝑚𝑜𝑚𝑒𝑛𝑡𝑢𝑚</m:t>
                          </m:r>
                        </m:den>
                      </m:f>
                    </m:oMath>
                  </m:oMathPara>
                </a14:m>
                <a:endParaRPr lang="en-US" sz="1400" b="0" dirty="0" smtClean="0">
                  <a:solidFill>
                    <a:srgbClr val="002060"/>
                  </a:solidFill>
                </a:endParaRPr>
              </a:p>
              <a:p>
                <a:pPr algn="l"/>
                <a14:m>
                  <m:oMathPara xmlns:m="http://schemas.openxmlformats.org/officeDocument/2006/math">
                    <m:oMathParaPr>
                      <m:jc m:val="left"/>
                    </m:oMathParaPr>
                    <m:oMath xmlns:m="http://schemas.openxmlformats.org/officeDocument/2006/math">
                      <m:sSup>
                        <m:sSupPr>
                          <m:ctrlPr>
                            <a:rPr lang="en-GB" sz="1400" i="1">
                              <a:solidFill>
                                <a:srgbClr val="002060"/>
                              </a:solidFill>
                              <a:latin typeface="Cambria Math" panose="02040503050406030204" pitchFamily="18" charset="0"/>
                            </a:rPr>
                          </m:ctrlPr>
                        </m:sSupPr>
                        <m:e/>
                        <m:sup>
                          <m:r>
                            <a:rPr lang="en-US" sz="1400" b="0" i="1" smtClean="0">
                              <a:solidFill>
                                <a:srgbClr val="002060"/>
                              </a:solidFill>
                              <a:latin typeface="Cambria Math" panose="02040503050406030204" pitchFamily="18" charset="0"/>
                            </a:rPr>
                            <m:t>5</m:t>
                          </m:r>
                          <m:r>
                            <a:rPr lang="en-GB" sz="1400" i="1">
                              <a:solidFill>
                                <a:srgbClr val="002060"/>
                              </a:solidFill>
                              <a:latin typeface="Cambria Math" panose="02040503050406030204" pitchFamily="18" charset="0"/>
                            </a:rPr>
                            <m:t>)</m:t>
                          </m:r>
                        </m:sup>
                      </m:sSup>
                      <m:r>
                        <a:rPr lang="en-US" sz="1400" i="1">
                          <a:solidFill>
                            <a:srgbClr val="C00000"/>
                          </a:solidFill>
                          <a:latin typeface="Cambria Math" panose="02040503050406030204" pitchFamily="18" charset="0"/>
                        </a:rPr>
                        <m:t>𝑔</m:t>
                      </m:r>
                      <m:d>
                        <m:dPr>
                          <m:ctrlPr>
                            <a:rPr lang="en-US" sz="1400" i="1">
                              <a:solidFill>
                                <a:srgbClr val="C00000"/>
                              </a:solidFill>
                              <a:latin typeface="Cambria Math" panose="02040503050406030204" pitchFamily="18" charset="0"/>
                            </a:rPr>
                          </m:ctrlPr>
                        </m:dPr>
                        <m:e>
                          <m:r>
                            <a:rPr lang="en-US" sz="1400" i="1">
                              <a:solidFill>
                                <a:srgbClr val="C00000"/>
                              </a:solidFill>
                              <a:latin typeface="Cambria Math" panose="02040503050406030204" pitchFamily="18" charset="0"/>
                            </a:rPr>
                            <m:t>𝑟</m:t>
                          </m:r>
                          <m:r>
                            <a:rPr lang="en-US" sz="1400" i="1">
                              <a:solidFill>
                                <a:srgbClr val="C00000"/>
                              </a:solidFill>
                              <a:latin typeface="Cambria Math" panose="02040503050406030204" pitchFamily="18" charset="0"/>
                            </a:rPr>
                            <m:t>,</m:t>
                          </m:r>
                          <m:r>
                            <m:rPr>
                              <m:sty m:val="p"/>
                            </m:rPr>
                            <a:rPr lang="el-GR" sz="1400" i="1">
                              <a:solidFill>
                                <a:srgbClr val="C00000"/>
                              </a:solidFill>
                              <a:latin typeface="Cambria Math" panose="02040503050406030204" pitchFamily="18" charset="0"/>
                            </a:rPr>
                            <m:t>ϑ</m:t>
                          </m:r>
                        </m:e>
                      </m:d>
                      <m:r>
                        <a:rPr lang="en-US" sz="1400" i="1">
                          <a:solidFill>
                            <a:srgbClr val="C00000"/>
                          </a:solidFill>
                          <a:latin typeface="Cambria Math" panose="02040503050406030204" pitchFamily="18" charset="0"/>
                        </a:rPr>
                        <m:t>=</m:t>
                      </m:r>
                      <m:r>
                        <a:rPr lang="en-US" sz="1400" i="1">
                          <a:solidFill>
                            <a:srgbClr val="C00000"/>
                          </a:solidFill>
                          <a:latin typeface="Cambria Math" panose="02040503050406030204" pitchFamily="18" charset="0"/>
                        </a:rPr>
                        <m:t>𝑒𝑥𝑝</m:t>
                      </m:r>
                      <m:d>
                        <m:dPr>
                          <m:begChr m:val="["/>
                          <m:endChr m:val="]"/>
                          <m:ctrlPr>
                            <a:rPr lang="en-US" sz="1400" i="1">
                              <a:solidFill>
                                <a:srgbClr val="C00000"/>
                              </a:solidFill>
                              <a:latin typeface="Cambria Math" panose="02040503050406030204" pitchFamily="18" charset="0"/>
                            </a:rPr>
                          </m:ctrlPr>
                        </m:dPr>
                        <m:e>
                          <m:r>
                            <a:rPr lang="en-US" sz="1400" i="1">
                              <a:solidFill>
                                <a:srgbClr val="C00000"/>
                              </a:solidFill>
                              <a:latin typeface="Cambria Math" panose="02040503050406030204" pitchFamily="18" charset="0"/>
                            </a:rPr>
                            <m:t>𝑖𝑎</m:t>
                          </m:r>
                          <m:d>
                            <m:dPr>
                              <m:ctrlPr>
                                <a:rPr lang="en-US" sz="1400" i="1">
                                  <a:solidFill>
                                    <a:srgbClr val="C00000"/>
                                  </a:solidFill>
                                  <a:latin typeface="Cambria Math" panose="02040503050406030204" pitchFamily="18" charset="0"/>
                                </a:rPr>
                              </m:ctrlPr>
                            </m:dPr>
                            <m:e>
                              <m:rad>
                                <m:radPr>
                                  <m:degHide m:val="on"/>
                                  <m:ctrlPr>
                                    <a:rPr lang="en-US" sz="1400" i="1">
                                      <a:latin typeface="Cambria Math" panose="02040503050406030204" pitchFamily="18" charset="0"/>
                                    </a:rPr>
                                  </m:ctrlPr>
                                </m:radPr>
                                <m:deg/>
                                <m:e>
                                  <m:d>
                                    <m:dPr>
                                      <m:ctrlPr>
                                        <a:rPr lang="el-GR" sz="1400" i="1">
                                          <a:solidFill>
                                            <a:srgbClr val="C00000"/>
                                          </a:solidFill>
                                          <a:latin typeface="Cambria Math" panose="02040503050406030204" pitchFamily="18" charset="0"/>
                                        </a:rPr>
                                      </m:ctrlPr>
                                    </m:dPr>
                                    <m:e>
                                      <m:sSup>
                                        <m:sSupPr>
                                          <m:ctrlPr>
                                            <a:rPr lang="el-GR" sz="1400" i="1">
                                              <a:solidFill>
                                                <a:srgbClr val="C00000"/>
                                              </a:solidFill>
                                              <a:latin typeface="Cambria Math" panose="02040503050406030204" pitchFamily="18" charset="0"/>
                                            </a:rPr>
                                          </m:ctrlPr>
                                        </m:sSupPr>
                                        <m:e>
                                          <m:r>
                                            <m:rPr>
                                              <m:sty m:val="p"/>
                                            </m:rPr>
                                            <a:rPr lang="el-GR" sz="1400" i="1">
                                              <a:latin typeface="Cambria Math" panose="02040503050406030204" pitchFamily="18" charset="0"/>
                                              <a:ea typeface="Cambria Math"/>
                                            </a:rPr>
                                            <m:t>ω</m:t>
                                          </m:r>
                                        </m:e>
                                        <m:sup>
                                          <m:r>
                                            <a:rPr lang="en-US" sz="1400" i="1">
                                              <a:solidFill>
                                                <a:srgbClr val="C00000"/>
                                              </a:solidFill>
                                              <a:latin typeface="Cambria Math" panose="02040503050406030204" pitchFamily="18" charset="0"/>
                                            </a:rPr>
                                            <m:t>2</m:t>
                                          </m:r>
                                        </m:sup>
                                      </m:sSup>
                                      <m:r>
                                        <a:rPr lang="en-US" sz="1400" i="1">
                                          <a:solidFill>
                                            <a:srgbClr val="C00000"/>
                                          </a:solidFill>
                                          <a:latin typeface="Cambria Math" panose="02040503050406030204" pitchFamily="18" charset="0"/>
                                        </a:rPr>
                                        <m:t>+</m:t>
                                      </m:r>
                                      <m:sSup>
                                        <m:sSupPr>
                                          <m:ctrlPr>
                                            <a:rPr lang="el-GR" sz="1400" i="1">
                                              <a:solidFill>
                                                <a:srgbClr val="C00000"/>
                                              </a:solidFill>
                                              <a:latin typeface="Cambria Math" panose="02040503050406030204" pitchFamily="18" charset="0"/>
                                            </a:rPr>
                                          </m:ctrlPr>
                                        </m:sSupPr>
                                        <m:e>
                                          <m:r>
                                            <a:rPr lang="en-US" sz="1400" i="1">
                                              <a:solidFill>
                                                <a:srgbClr val="C00000"/>
                                              </a:solidFill>
                                              <a:latin typeface="Cambria Math" panose="02040503050406030204" pitchFamily="18" charset="0"/>
                                            </a:rPr>
                                            <m:t>𝑀</m:t>
                                          </m:r>
                                        </m:e>
                                        <m:sup>
                                          <m:r>
                                            <a:rPr lang="en-US" sz="1400" i="1">
                                              <a:solidFill>
                                                <a:srgbClr val="C00000"/>
                                              </a:solidFill>
                                              <a:latin typeface="Cambria Math" panose="02040503050406030204" pitchFamily="18" charset="0"/>
                                            </a:rPr>
                                            <m:t>2</m:t>
                                          </m:r>
                                        </m:sup>
                                      </m:sSup>
                                    </m:e>
                                  </m:d>
                                </m:e>
                              </m:rad>
                              <m:func>
                                <m:funcPr>
                                  <m:ctrlPr>
                                    <a:rPr lang="en-US" sz="1400" i="1">
                                      <a:solidFill>
                                        <a:srgbClr val="C00000"/>
                                      </a:solidFill>
                                      <a:latin typeface="Cambria Math" panose="02040503050406030204" pitchFamily="18" charset="0"/>
                                    </a:rPr>
                                  </m:ctrlPr>
                                </m:funcPr>
                                <m:fName>
                                  <m:r>
                                    <m:rPr>
                                      <m:sty m:val="p"/>
                                    </m:rPr>
                                    <a:rPr lang="en-US" sz="1400">
                                      <a:solidFill>
                                        <a:srgbClr val="C00000"/>
                                      </a:solidFill>
                                      <a:latin typeface="Cambria Math" panose="02040503050406030204" pitchFamily="18" charset="0"/>
                                    </a:rPr>
                                    <m:t>cos</m:t>
                                  </m:r>
                                </m:fName>
                                <m:e>
                                  <m:r>
                                    <m:rPr>
                                      <m:sty m:val="p"/>
                                    </m:rPr>
                                    <a:rPr lang="el-GR" sz="1400" i="1">
                                      <a:solidFill>
                                        <a:srgbClr val="C00000"/>
                                      </a:solidFill>
                                      <a:latin typeface="Cambria Math" panose="02040503050406030204" pitchFamily="18" charset="0"/>
                                    </a:rPr>
                                    <m:t>ϑ</m:t>
                                  </m:r>
                                </m:e>
                              </m:func>
                              <m:r>
                                <a:rPr lang="en-US" sz="1400" i="1">
                                  <a:solidFill>
                                    <a:srgbClr val="C00000"/>
                                  </a:solidFill>
                                  <a:latin typeface="Cambria Math" panose="02040503050406030204" pitchFamily="18" charset="0"/>
                                </a:rPr>
                                <m:t>+</m:t>
                              </m:r>
                              <m:f>
                                <m:fPr>
                                  <m:ctrlPr>
                                    <a:rPr lang="en-US" sz="1400" i="1">
                                      <a:solidFill>
                                        <a:srgbClr val="C00000"/>
                                      </a:solidFill>
                                      <a:latin typeface="Cambria Math" panose="02040503050406030204" pitchFamily="18" charset="0"/>
                                    </a:rPr>
                                  </m:ctrlPr>
                                </m:fPr>
                                <m:num>
                                  <m:r>
                                    <a:rPr lang="en-US" sz="1400" i="1">
                                      <a:solidFill>
                                        <a:srgbClr val="C00000"/>
                                      </a:solidFill>
                                      <a:latin typeface="Cambria Math" panose="02040503050406030204" pitchFamily="18" charset="0"/>
                                    </a:rPr>
                                    <m:t>𝑚</m:t>
                                  </m:r>
                                </m:num>
                                <m:den>
                                  <m:rad>
                                    <m:radPr>
                                      <m:degHide m:val="on"/>
                                      <m:ctrlPr>
                                        <a:rPr lang="en-US" sz="1400" i="1">
                                          <a:solidFill>
                                            <a:srgbClr val="C00000"/>
                                          </a:solidFill>
                                          <a:latin typeface="Cambria Math" panose="02040503050406030204" pitchFamily="18" charset="0"/>
                                        </a:rPr>
                                      </m:ctrlPr>
                                    </m:radPr>
                                    <m:deg/>
                                    <m:e>
                                      <m:sSub>
                                        <m:sSubPr>
                                          <m:ctrlPr>
                                            <a:rPr lang="en-GB" sz="1400" i="1">
                                              <a:solidFill>
                                                <a:srgbClr val="0070C0"/>
                                              </a:solidFill>
                                              <a:latin typeface="Cambria Math" panose="02040503050406030204" pitchFamily="18" charset="0"/>
                                            </a:rPr>
                                          </m:ctrlPr>
                                        </m:sSubPr>
                                        <m:e>
                                          <m:sSup>
                                            <m:sSupPr>
                                              <m:ctrlPr>
                                                <a:rPr lang="en-GB" sz="1400" i="1">
                                                  <a:solidFill>
                                                    <a:srgbClr val="0070C0"/>
                                                  </a:solidFill>
                                                  <a:latin typeface="Cambria Math" panose="02040503050406030204" pitchFamily="18" charset="0"/>
                                                </a:rPr>
                                              </m:ctrlPr>
                                            </m:sSupPr>
                                            <m:e>
                                              <m:r>
                                                <a:rPr lang="en-GB" sz="1400" i="1">
                                                  <a:solidFill>
                                                    <a:srgbClr val="0070C0"/>
                                                  </a:solidFill>
                                                  <a:latin typeface="Cambria Math" panose="02040503050406030204" pitchFamily="18" charset="0"/>
                                                </a:rPr>
                                                <m:t>𝑎</m:t>
                                              </m:r>
                                            </m:e>
                                            <m:sup>
                                              <m:r>
                                                <a:rPr lang="en-GB" sz="1400" i="1">
                                                  <a:solidFill>
                                                    <a:srgbClr val="0070C0"/>
                                                  </a:solidFill>
                                                  <a:latin typeface="Cambria Math" panose="02040503050406030204" pitchFamily="18" charset="0"/>
                                                </a:rPr>
                                                <m:t>2</m:t>
                                              </m:r>
                                            </m:sup>
                                          </m:sSup>
                                          <m:r>
                                            <a:rPr lang="he-IL" sz="1400" i="1">
                                              <a:solidFill>
                                                <a:srgbClr val="0070C0"/>
                                              </a:solidFill>
                                              <a:latin typeface="Cambria Math" panose="02040503050406030204" pitchFamily="18" charset="0"/>
                                            </a:rPr>
                                            <m:t>−</m:t>
                                          </m:r>
                                          <m:r>
                                            <a:rPr lang="en-US" sz="1400" i="1">
                                              <a:solidFill>
                                                <a:srgbClr val="0070C0"/>
                                              </a:solidFill>
                                              <a:latin typeface="Cambria Math" panose="02040503050406030204" pitchFamily="18" charset="0"/>
                                            </a:rPr>
                                            <m:t>𝑀</m:t>
                                          </m:r>
                                        </m:e>
                                        <m:sub>
                                          <m:r>
                                            <a:rPr lang="en-US" sz="1400" i="1">
                                              <a:solidFill>
                                                <a:srgbClr val="0070C0"/>
                                              </a:solidFill>
                                              <a:latin typeface="Cambria Math" panose="02040503050406030204" pitchFamily="18" charset="0"/>
                                            </a:rPr>
                                            <m:t>𝑏</m:t>
                                          </m:r>
                                          <m:r>
                                            <a:rPr lang="en-US" sz="1400" i="1">
                                              <a:solidFill>
                                                <a:srgbClr val="0070C0"/>
                                              </a:solidFill>
                                              <a:latin typeface="Cambria Math" panose="02040503050406030204" pitchFamily="18" charset="0"/>
                                            </a:rPr>
                                            <m:t>h</m:t>
                                          </m:r>
                                        </m:sub>
                                      </m:sSub>
                                    </m:e>
                                  </m:rad>
                                </m:den>
                              </m:f>
                              <m:func>
                                <m:funcPr>
                                  <m:ctrlPr>
                                    <a:rPr lang="en-US" sz="1400" i="1">
                                      <a:solidFill>
                                        <a:srgbClr val="C00000"/>
                                      </a:solidFill>
                                      <a:latin typeface="Cambria Math" panose="02040503050406030204" pitchFamily="18" charset="0"/>
                                    </a:rPr>
                                  </m:ctrlPr>
                                </m:funcPr>
                                <m:fName>
                                  <m:sSup>
                                    <m:sSupPr>
                                      <m:ctrlPr>
                                        <a:rPr lang="en-US" sz="1400" i="1">
                                          <a:solidFill>
                                            <a:srgbClr val="C00000"/>
                                          </a:solidFill>
                                          <a:latin typeface="Cambria Math" panose="02040503050406030204" pitchFamily="18" charset="0"/>
                                        </a:rPr>
                                      </m:ctrlPr>
                                    </m:sSupPr>
                                    <m:e>
                                      <m:r>
                                        <m:rPr>
                                          <m:sty m:val="p"/>
                                        </m:rPr>
                                        <a:rPr lang="en-US" sz="1400">
                                          <a:solidFill>
                                            <a:srgbClr val="C00000"/>
                                          </a:solidFill>
                                          <a:latin typeface="Cambria Math" panose="02040503050406030204" pitchFamily="18" charset="0"/>
                                        </a:rPr>
                                        <m:t>tan</m:t>
                                      </m:r>
                                    </m:e>
                                    <m:sup>
                                      <m:r>
                                        <a:rPr lang="en-US" sz="1400" i="1">
                                          <a:solidFill>
                                            <a:srgbClr val="C00000"/>
                                          </a:solidFill>
                                          <a:latin typeface="Cambria Math" panose="02040503050406030204" pitchFamily="18" charset="0"/>
                                        </a:rPr>
                                        <m:t>−</m:t>
                                      </m:r>
                                      <m:r>
                                        <a:rPr lang="en-US" sz="1400" i="1">
                                          <a:solidFill>
                                            <a:srgbClr val="C00000"/>
                                          </a:solidFill>
                                          <a:latin typeface="Cambria Math" panose="02040503050406030204" pitchFamily="18" charset="0"/>
                                        </a:rPr>
                                        <m:t>1</m:t>
                                      </m:r>
                                    </m:sup>
                                  </m:sSup>
                                </m:fName>
                                <m:e>
                                  <m:f>
                                    <m:fPr>
                                      <m:ctrlPr>
                                        <a:rPr lang="en-US" sz="1400" i="1">
                                          <a:solidFill>
                                            <a:srgbClr val="C00000"/>
                                          </a:solidFill>
                                          <a:latin typeface="Cambria Math" panose="02040503050406030204" pitchFamily="18" charset="0"/>
                                        </a:rPr>
                                      </m:ctrlPr>
                                    </m:fPr>
                                    <m:num>
                                      <m:d>
                                        <m:dPr>
                                          <m:ctrlPr>
                                            <a:rPr lang="en-US" sz="1400" i="1">
                                              <a:solidFill>
                                                <a:srgbClr val="C00000"/>
                                              </a:solidFill>
                                              <a:latin typeface="Cambria Math" panose="02040503050406030204" pitchFamily="18" charset="0"/>
                                            </a:rPr>
                                          </m:ctrlPr>
                                        </m:dPr>
                                        <m:e>
                                          <m:sSub>
                                            <m:sSubPr>
                                              <m:ctrlPr>
                                                <a:rPr lang="en-GB"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rPr>
                                                <m:t>𝑟</m:t>
                                              </m:r>
                                              <m:r>
                                                <a:rPr lang="en-US" sz="1400" i="1">
                                                  <a:solidFill>
                                                    <a:srgbClr val="0070C0"/>
                                                  </a:solidFill>
                                                  <a:latin typeface="Cambria Math" panose="02040503050406030204" pitchFamily="18" charset="0"/>
                                                </a:rPr>
                                                <m:t>−</m:t>
                                              </m:r>
                                              <m:r>
                                                <a:rPr lang="en-US" sz="1400" i="1">
                                                  <a:solidFill>
                                                    <a:srgbClr val="0070C0"/>
                                                  </a:solidFill>
                                                  <a:latin typeface="Cambria Math" panose="02040503050406030204" pitchFamily="18" charset="0"/>
                                                </a:rPr>
                                                <m:t>𝑀</m:t>
                                              </m:r>
                                            </m:e>
                                            <m:sub>
                                              <m:r>
                                                <a:rPr lang="en-US" sz="1400" i="1">
                                                  <a:solidFill>
                                                    <a:srgbClr val="0070C0"/>
                                                  </a:solidFill>
                                                  <a:latin typeface="Cambria Math" panose="02040503050406030204" pitchFamily="18" charset="0"/>
                                                </a:rPr>
                                                <m:t>𝑏</m:t>
                                              </m:r>
                                              <m:r>
                                                <a:rPr lang="en-US" sz="1400" i="1">
                                                  <a:solidFill>
                                                    <a:srgbClr val="0070C0"/>
                                                  </a:solidFill>
                                                  <a:latin typeface="Cambria Math" panose="02040503050406030204" pitchFamily="18" charset="0"/>
                                                </a:rPr>
                                                <m:t>h</m:t>
                                              </m:r>
                                            </m:sub>
                                          </m:sSub>
                                        </m:e>
                                      </m:d>
                                    </m:num>
                                    <m:den>
                                      <m:rad>
                                        <m:radPr>
                                          <m:degHide m:val="on"/>
                                          <m:ctrlPr>
                                            <a:rPr lang="en-US" sz="1400" i="1">
                                              <a:solidFill>
                                                <a:srgbClr val="C00000"/>
                                              </a:solidFill>
                                              <a:latin typeface="Cambria Math" panose="02040503050406030204" pitchFamily="18" charset="0"/>
                                            </a:rPr>
                                          </m:ctrlPr>
                                        </m:radPr>
                                        <m:deg/>
                                        <m:e>
                                          <m:sSub>
                                            <m:sSubPr>
                                              <m:ctrlPr>
                                                <a:rPr lang="en-GB" sz="1400" i="1">
                                                  <a:solidFill>
                                                    <a:srgbClr val="0070C0"/>
                                                  </a:solidFill>
                                                  <a:latin typeface="Cambria Math" panose="02040503050406030204" pitchFamily="18" charset="0"/>
                                                </a:rPr>
                                              </m:ctrlPr>
                                            </m:sSubPr>
                                            <m:e>
                                              <m:sSup>
                                                <m:sSupPr>
                                                  <m:ctrlPr>
                                                    <a:rPr lang="en-GB" sz="1400" i="1">
                                                      <a:solidFill>
                                                        <a:srgbClr val="0070C0"/>
                                                      </a:solidFill>
                                                      <a:latin typeface="Cambria Math" panose="02040503050406030204" pitchFamily="18" charset="0"/>
                                                    </a:rPr>
                                                  </m:ctrlPr>
                                                </m:sSupPr>
                                                <m:e>
                                                  <m:r>
                                                    <a:rPr lang="en-GB" sz="1400" i="1">
                                                      <a:solidFill>
                                                        <a:srgbClr val="0070C0"/>
                                                      </a:solidFill>
                                                      <a:latin typeface="Cambria Math" panose="02040503050406030204" pitchFamily="18" charset="0"/>
                                                    </a:rPr>
                                                    <m:t>𝑎</m:t>
                                                  </m:r>
                                                </m:e>
                                                <m:sup>
                                                  <m:r>
                                                    <a:rPr lang="en-GB" sz="1400" i="1">
                                                      <a:solidFill>
                                                        <a:srgbClr val="0070C0"/>
                                                      </a:solidFill>
                                                      <a:latin typeface="Cambria Math" panose="02040503050406030204" pitchFamily="18" charset="0"/>
                                                    </a:rPr>
                                                    <m:t>2</m:t>
                                                  </m:r>
                                                </m:sup>
                                              </m:sSup>
                                              <m:r>
                                                <a:rPr lang="he-IL" sz="1400" i="1">
                                                  <a:solidFill>
                                                    <a:srgbClr val="0070C0"/>
                                                  </a:solidFill>
                                                  <a:latin typeface="Cambria Math" panose="02040503050406030204" pitchFamily="18" charset="0"/>
                                                </a:rPr>
                                                <m:t>−</m:t>
                                              </m:r>
                                              <m:r>
                                                <a:rPr lang="en-US" sz="1400" i="1">
                                                  <a:solidFill>
                                                    <a:srgbClr val="0070C0"/>
                                                  </a:solidFill>
                                                  <a:latin typeface="Cambria Math" panose="02040503050406030204" pitchFamily="18" charset="0"/>
                                                </a:rPr>
                                                <m:t>𝑀</m:t>
                                              </m:r>
                                            </m:e>
                                            <m:sub>
                                              <m:r>
                                                <a:rPr lang="en-US" sz="1400" i="1">
                                                  <a:solidFill>
                                                    <a:srgbClr val="0070C0"/>
                                                  </a:solidFill>
                                                  <a:latin typeface="Cambria Math" panose="02040503050406030204" pitchFamily="18" charset="0"/>
                                                </a:rPr>
                                                <m:t>𝑏</m:t>
                                              </m:r>
                                              <m:r>
                                                <a:rPr lang="en-US" sz="1400" i="1">
                                                  <a:solidFill>
                                                    <a:srgbClr val="0070C0"/>
                                                  </a:solidFill>
                                                  <a:latin typeface="Cambria Math" panose="02040503050406030204" pitchFamily="18" charset="0"/>
                                                </a:rPr>
                                                <m:t>h</m:t>
                                              </m:r>
                                            </m:sub>
                                          </m:sSub>
                                        </m:e>
                                      </m:rad>
                                    </m:den>
                                  </m:f>
                                </m:e>
                              </m:func>
                            </m:e>
                          </m:d>
                        </m:e>
                      </m:d>
                    </m:oMath>
                  </m:oMathPara>
                </a14:m>
                <a:endParaRPr lang="en-US" sz="1400" dirty="0"/>
              </a:p>
            </p:txBody>
          </p:sp>
        </mc:Choice>
        <mc:Fallback>
          <p:sp>
            <p:nvSpPr>
              <p:cNvPr id="5" name="Rectangle 4"/>
              <p:cNvSpPr>
                <a:spLocks noRot="1" noChangeAspect="1" noMove="1" noResize="1" noEditPoints="1" noAdjustHandles="1" noChangeArrowheads="1" noChangeShapeType="1" noTextEdit="1"/>
              </p:cNvSpPr>
              <p:nvPr/>
            </p:nvSpPr>
            <p:spPr>
              <a:xfrm>
                <a:off x="971600" y="4627004"/>
                <a:ext cx="7272808" cy="18983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556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23528" y="332656"/>
                <a:ext cx="8424936" cy="6368795"/>
              </a:xfrm>
              <a:prstGeom prst="rect">
                <a:avLst/>
              </a:prstGeom>
            </p:spPr>
            <p:txBody>
              <a:bodyPr wrap="square">
                <a:spAutoFit/>
              </a:bodyPr>
              <a:lstStyle/>
              <a:p>
                <a:pPr algn="l"/>
                <a:r>
                  <a:rPr lang="en-US" sz="2400" dirty="0" smtClean="0">
                    <a:solidFill>
                      <a:schemeClr val="tx2"/>
                    </a:solidFill>
                  </a:rPr>
                  <a:t>The Reduced equation &amp; normalization function in Kerr ST:</a:t>
                </a:r>
              </a:p>
              <a:p>
                <a:pPr algn="l"/>
                <a:endParaRPr lang="he-IL" dirty="0" smtClean="0"/>
              </a:p>
              <a:p>
                <a:pPr algn="l"/>
                <a14:m>
                  <m:oMath xmlns:m="http://schemas.openxmlformats.org/officeDocument/2006/math">
                    <m:r>
                      <m:rPr>
                        <m:sty m:val="p"/>
                      </m:rPr>
                      <a:rPr lang="en-US" sz="1600" b="0" i="0" smtClean="0">
                        <a:solidFill>
                          <a:schemeClr val="tx1"/>
                        </a:solidFill>
                        <a:latin typeface="Cambria Math" panose="02040503050406030204" pitchFamily="18" charset="0"/>
                      </a:rPr>
                      <m:t>F</m:t>
                    </m:r>
                    <m:r>
                      <m:rPr>
                        <m:sty m:val="p"/>
                      </m:rPr>
                      <a:rPr lang="en-US" sz="1600">
                        <a:solidFill>
                          <a:schemeClr val="tx1"/>
                        </a:solidFill>
                        <a:latin typeface="Cambria Math" panose="02040503050406030204" pitchFamily="18" charset="0"/>
                      </a:rPr>
                      <m:t>irst</m:t>
                    </m:r>
                    <m:r>
                      <a:rPr lang="en-US" sz="1600">
                        <a:solidFill>
                          <a:schemeClr val="tx1"/>
                        </a:solidFill>
                        <a:latin typeface="Cambria Math" panose="02040503050406030204" pitchFamily="18" charset="0"/>
                      </a:rPr>
                      <m:t> </m:t>
                    </m:r>
                    <m:r>
                      <m:rPr>
                        <m:sty m:val="p"/>
                      </m:rPr>
                      <a:rPr lang="en-US" sz="1600">
                        <a:solidFill>
                          <a:schemeClr val="tx1"/>
                        </a:solidFill>
                        <a:latin typeface="Cambria Math" panose="02040503050406030204" pitchFamily="18" charset="0"/>
                      </a:rPr>
                      <m:t>factorization</m:t>
                    </m:r>
                  </m:oMath>
                </a14:m>
                <a:r>
                  <a:rPr lang="en-US" sz="1600" dirty="0" smtClean="0">
                    <a:solidFill>
                      <a:schemeClr val="tx1"/>
                    </a:solidFill>
                  </a:rPr>
                  <a:t> </a:t>
                </a:r>
                <a:r>
                  <a:rPr lang="en-US" sz="1600" dirty="0" smtClean="0"/>
                  <a:t>:</a:t>
                </a:r>
                <a:r>
                  <a:rPr lang="el-GR" sz="1600" dirty="0">
                    <a:solidFill>
                      <a:srgbClr val="C00000"/>
                    </a:solidFill>
                  </a:rPr>
                  <a:t> </a:t>
                </a:r>
                <a14:m>
                  <m:oMath xmlns:m="http://schemas.openxmlformats.org/officeDocument/2006/math">
                    <m:r>
                      <a:rPr lang="el-GR" sz="1600" i="1">
                        <a:solidFill>
                          <a:srgbClr val="C00000"/>
                        </a:solidFill>
                        <a:latin typeface="Cambria Math"/>
                      </a:rPr>
                      <m:t>𝛷</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𝑥</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1</m:t>
                                </m:r>
                              </m:sup>
                            </m:sSup>
                            <m:r>
                              <a:rPr lang="en-US" sz="1600" i="1">
                                <a:solidFill>
                                  <a:srgbClr val="C00000"/>
                                </a:solidFill>
                                <a:latin typeface="Cambria Math"/>
                              </a:rPr>
                              <m:t>𝑥</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3</m:t>
                        </m:r>
                      </m:sup>
                    </m:sSup>
                    <m:r>
                      <a:rPr lang="en-US" sz="1600">
                        <a:solidFill>
                          <a:srgbClr val="C00000"/>
                        </a:solidFill>
                        <a:latin typeface="Cambria Math"/>
                      </a:rPr>
                      <m:t>)</m:t>
                    </m:r>
                    <m:r>
                      <m:rPr>
                        <m:nor/>
                      </m:rPr>
                      <a:rPr lang="en-US" sz="1600">
                        <a:solidFill>
                          <a:srgbClr val="C00000"/>
                        </a:solidFill>
                        <a:latin typeface="Cambria Math"/>
                      </a:rPr>
                      <m:t>=</m:t>
                    </m:r>
                    <m:r>
                      <m:rPr>
                        <m:sty m:val="p"/>
                      </m:rPr>
                      <a:rPr lang="el-GR" sz="1600" i="1" smtClean="0">
                        <a:solidFill>
                          <a:srgbClr val="C00000"/>
                        </a:solidFill>
                        <a:latin typeface="Cambria Math"/>
                      </a:rPr>
                      <m:t>ϕ</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𝑥</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1</m:t>
                                </m:r>
                              </m:sup>
                            </m:sSup>
                            <m:r>
                              <a:rPr lang="en-US" sz="1600" i="1">
                                <a:solidFill>
                                  <a:srgbClr val="C00000"/>
                                </a:solidFill>
                                <a:latin typeface="Cambria Math"/>
                              </a:rPr>
                              <m:t>𝑥</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3</m:t>
                        </m:r>
                      </m:sup>
                    </m:sSup>
                    <m:r>
                      <a:rPr lang="en-US" sz="1600" i="1">
                        <a:solidFill>
                          <a:srgbClr val="C00000"/>
                        </a:solidFill>
                        <a:latin typeface="Cambria Math"/>
                      </a:rPr>
                      <m:t>)</m:t>
                    </m:r>
                    <m:r>
                      <a:rPr lang="en-US" sz="1600" i="1">
                        <a:solidFill>
                          <a:srgbClr val="C00000"/>
                        </a:solidFill>
                        <a:latin typeface="Cambria Math"/>
                      </a:rPr>
                      <m:t>𝑓</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1</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2</m:t>
                        </m:r>
                      </m:sup>
                    </m:sSup>
                  </m:oMath>
                </a14:m>
                <a:r>
                  <a:rPr lang="en-US" sz="1600" dirty="0" smtClean="0">
                    <a:solidFill>
                      <a:srgbClr val="C00000"/>
                    </a:solidFill>
                    <a:latin typeface="Cambria Math"/>
                  </a:rPr>
                  <a:t>)</a:t>
                </a:r>
              </a:p>
              <a:p>
                <a:pPr algn="l"/>
                <a:r>
                  <a:rPr lang="en-US" sz="1600" dirty="0" smtClean="0">
                    <a:solidFill>
                      <a:srgbClr val="C00000"/>
                    </a:solidFill>
                    <a:latin typeface="Cambria Math"/>
                  </a:rPr>
                  <a:t> </a:t>
                </a:r>
              </a:p>
              <a:p>
                <a:pPr algn="l"/>
                <a:r>
                  <a:rPr lang="en-US" sz="1600" dirty="0" smtClean="0">
                    <a:latin typeface="Cambria Math"/>
                  </a:rPr>
                  <a:t>Where the reduced function </a:t>
                </a:r>
                <a14:m>
                  <m:oMath xmlns:m="http://schemas.openxmlformats.org/officeDocument/2006/math">
                    <m:r>
                      <m:rPr>
                        <m:sty m:val="p"/>
                      </m:rPr>
                      <a:rPr lang="el-GR" sz="1600" i="1">
                        <a:solidFill>
                          <a:srgbClr val="C00000"/>
                        </a:solidFill>
                        <a:latin typeface="Cambria Math"/>
                      </a:rPr>
                      <m:t>ϕ</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𝑥</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1</m:t>
                                </m:r>
                              </m:sup>
                            </m:sSup>
                            <m:r>
                              <a:rPr lang="en-US" sz="1600" i="1">
                                <a:solidFill>
                                  <a:srgbClr val="C00000"/>
                                </a:solidFill>
                                <a:latin typeface="Cambria Math"/>
                              </a:rPr>
                              <m:t>𝑥</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3</m:t>
                        </m:r>
                      </m:sup>
                    </m:sSup>
                    <m:r>
                      <a:rPr lang="en-US" sz="1600" i="1">
                        <a:solidFill>
                          <a:srgbClr val="C00000"/>
                        </a:solidFill>
                        <a:latin typeface="Cambria Math"/>
                      </a:rPr>
                      <m:t>)</m:t>
                    </m:r>
                  </m:oMath>
                </a14:m>
                <a:r>
                  <a:rPr lang="en-US" sz="1600" dirty="0" smtClean="0">
                    <a:latin typeface="Cambria Math"/>
                  </a:rPr>
                  <a:t> satisfies,</a:t>
                </a:r>
              </a:p>
              <a:p>
                <a:pPr algn="l"/>
                <a:endParaRPr lang="en-US" sz="1600" dirty="0" smtClean="0"/>
              </a:p>
              <a:p>
                <a:pPr algn="l"/>
                <a14:m>
                  <m:oMathPara xmlns:m="http://schemas.openxmlformats.org/officeDocument/2006/math">
                    <m:oMathParaPr>
                      <m:jc m:val="centerGroup"/>
                    </m:oMathParaPr>
                    <m:oMath xmlns:m="http://schemas.openxmlformats.org/officeDocument/2006/math">
                      <m:d>
                        <m:dPr>
                          <m:ctrlPr>
                            <a:rPr lang="en-US" sz="1600" i="1">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0</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rPr>
                                <m:t>𝑡</m:t>
                              </m:r>
                            </m:sub>
                          </m:sSub>
                          <m:r>
                            <a:rPr lang="en-US" sz="1600" b="0" i="1" smtClean="0">
                              <a:solidFill>
                                <a:srgbClr val="C00000"/>
                              </a:solidFill>
                              <a:latin typeface="Cambria Math" panose="02040503050406030204" pitchFamily="18" charset="0"/>
                              <a:ea typeface="Cambria Math"/>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b="0" i="1" smtClean="0">
                                  <a:solidFill>
                                    <a:srgbClr val="C00000"/>
                                  </a:solidFill>
                                  <a:latin typeface="Cambria Math" panose="02040503050406030204" pitchFamily="18" charset="0"/>
                                </a:rPr>
                                <m:t>1</m:t>
                              </m:r>
                            </m:sub>
                            <m:sup>
                              <m:r>
                                <a:rPr lang="en-US" sz="1600" b="0" i="1" smtClean="0">
                                  <a:solidFill>
                                    <a:srgbClr val="C00000"/>
                                  </a:solidFill>
                                  <a:latin typeface="Cambria Math" panose="02040503050406030204" pitchFamily="18" charset="0"/>
                                </a:rPr>
                                <m:t>1</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b="0" i="1" smtClean="0">
                                  <a:solidFill>
                                    <a:srgbClr val="C00000"/>
                                  </a:solidFill>
                                  <a:latin typeface="Cambria Math" panose="02040503050406030204" pitchFamily="18" charset="0"/>
                                </a:rPr>
                                <m:t>1</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b="0" i="1" smtClean="0">
                                  <a:solidFill>
                                    <a:srgbClr val="C00000"/>
                                  </a:solidFill>
                                  <a:latin typeface="Cambria Math" panose="02040503050406030204" pitchFamily="18" charset="0"/>
                                  <a:ea typeface="Cambria Math"/>
                                </a:rPr>
                                <m:t>𝑟</m:t>
                              </m:r>
                            </m:sub>
                          </m:sSub>
                          <m:r>
                            <a:rPr lang="en-US" sz="1600" b="0" i="1" smtClean="0">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b="0" i="1" smtClean="0">
                                  <a:solidFill>
                                    <a:srgbClr val="C00000"/>
                                  </a:solidFill>
                                  <a:latin typeface="Cambria Math" panose="02040503050406030204" pitchFamily="18" charset="0"/>
                                </a:rPr>
                                <m:t>2</m:t>
                              </m:r>
                            </m:sub>
                            <m:sup>
                              <m:r>
                                <a:rPr lang="en-US" sz="1600" b="0" i="1" smtClean="0">
                                  <a:solidFill>
                                    <a:srgbClr val="C00000"/>
                                  </a:solidFill>
                                  <a:latin typeface="Cambria Math" panose="02040503050406030204" pitchFamily="18" charset="0"/>
                                </a:rPr>
                                <m:t>2</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b="0" i="1" smtClean="0">
                                  <a:solidFill>
                                    <a:srgbClr val="C00000"/>
                                  </a:solidFill>
                                  <a:latin typeface="Cambria Math" panose="02040503050406030204" pitchFamily="18" charset="0"/>
                                </a:rPr>
                                <m:t>2</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smtClean="0">
                                  <a:solidFill>
                                    <a:srgbClr val="C00000"/>
                                  </a:solidFill>
                                  <a:latin typeface="Cambria Math" panose="02040503050406030204" pitchFamily="18" charset="0"/>
                                </a:rPr>
                                <m:t>ϑ</m:t>
                              </m:r>
                            </m:sub>
                          </m:sSub>
                          <m:r>
                            <a:rPr lang="en-US" sz="1600" b="0" i="1" smtClean="0">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b="0" i="1" smtClean="0">
                                  <a:solidFill>
                                    <a:srgbClr val="C00000"/>
                                  </a:solidFill>
                                  <a:latin typeface="Cambria Math" panose="02040503050406030204" pitchFamily="18" charset="0"/>
                                </a:rPr>
                                <m:t>3</m:t>
                              </m:r>
                            </m:sub>
                            <m:sup>
                              <m:r>
                                <a:rPr lang="en-US" sz="1600" b="0" i="1" smtClean="0">
                                  <a:solidFill>
                                    <a:srgbClr val="C00000"/>
                                  </a:solidFill>
                                  <a:latin typeface="Cambria Math" panose="02040503050406030204" pitchFamily="18" charset="0"/>
                                </a:rPr>
                                <m:t>3</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b="0" i="1" smtClean="0">
                                  <a:solidFill>
                                    <a:srgbClr val="C00000"/>
                                  </a:solidFill>
                                  <a:latin typeface="Cambria Math" panose="02040503050406030204" pitchFamily="18" charset="0"/>
                                </a:rPr>
                                <m:t>3</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smtClean="0">
                                  <a:solidFill>
                                    <a:srgbClr val="C00000"/>
                                  </a:solidFill>
                                  <a:latin typeface="Cambria Math" panose="02040503050406030204" pitchFamily="18" charset="0"/>
                                </a:rPr>
                                <m:t>φ</m:t>
                              </m:r>
                            </m:sub>
                          </m:sSub>
                          <m:r>
                            <a:rPr lang="en-US" sz="1600" b="0" i="1" smtClean="0">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0</m:t>
                              </m:r>
                            </m:sub>
                            <m:sup>
                              <m:r>
                                <a:rPr lang="en-US" sz="1600" b="0" i="1" smtClean="0">
                                  <a:solidFill>
                                    <a:srgbClr val="C00000"/>
                                  </a:solidFill>
                                  <a:latin typeface="Cambria Math" panose="02040503050406030204" pitchFamily="18" charset="0"/>
                                </a:rPr>
                                <m:t>3</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0</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a:solidFill>
                                    <a:srgbClr val="C00000"/>
                                  </a:solidFill>
                                  <a:latin typeface="Cambria Math" panose="02040503050406030204" pitchFamily="18" charset="0"/>
                                </a:rPr>
                                <m:t>φ</m:t>
                              </m:r>
                            </m:sub>
                          </m:sSub>
                          <m:r>
                            <a:rPr lang="en-US" sz="1600" b="0" i="1" smtClean="0">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b="0" i="1" smtClean="0">
                                  <a:solidFill>
                                    <a:srgbClr val="C00000"/>
                                  </a:solidFill>
                                  <a:latin typeface="Cambria Math" panose="02040503050406030204" pitchFamily="18" charset="0"/>
                                </a:rPr>
                                <m:t>3</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0</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rPr>
                                <m:t>𝑡</m:t>
                              </m:r>
                            </m:sub>
                          </m:sSub>
                        </m:e>
                      </m:d>
                      <m:r>
                        <m:rPr>
                          <m:sty m:val="p"/>
                        </m:rPr>
                        <a:rPr lang="el-GR" sz="1600" i="1">
                          <a:solidFill>
                            <a:srgbClr val="C00000"/>
                          </a:solidFill>
                          <a:latin typeface="Cambria Math"/>
                        </a:rPr>
                        <m:t>ϕ</m:t>
                      </m:r>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he-IL"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he-IL" sz="1600" i="1">
                              <a:solidFill>
                                <a:srgbClr val="C00000"/>
                              </a:solidFill>
                              <a:latin typeface="Cambria Math" panose="02040503050406030204" pitchFamily="18" charset="0"/>
                            </a:rPr>
                            <m:t>0</m:t>
                          </m:r>
                        </m:sup>
                      </m:sSup>
                      <m:r>
                        <a:rPr lang="en-US" sz="1600" i="1">
                          <a:solidFill>
                            <a:srgbClr val="C00000"/>
                          </a:solidFill>
                          <a:latin typeface="Cambria Math" panose="02040503050406030204" pitchFamily="18" charset="0"/>
                        </a:rPr>
                        <m:t>𝛽</m:t>
                      </m:r>
                      <m:r>
                        <a:rPr lang="en-US" sz="1600" i="1">
                          <a:solidFill>
                            <a:srgbClr val="C00000"/>
                          </a:solidFill>
                          <a:latin typeface="Cambria Math" panose="02040503050406030204" pitchFamily="18" charset="0"/>
                        </a:rPr>
                        <m:t>𝑀</m:t>
                      </m:r>
                      <m:r>
                        <m:rPr>
                          <m:sty m:val="p"/>
                        </m:rPr>
                        <a:rPr lang="el-GR" sz="1600" i="1">
                          <a:solidFill>
                            <a:srgbClr val="C00000"/>
                          </a:solidFill>
                          <a:latin typeface="Cambria Math"/>
                        </a:rPr>
                        <m:t>ϕ</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0</m:t>
                      </m:r>
                    </m:oMath>
                  </m:oMathPara>
                </a14:m>
                <a:endParaRPr lang="en-US" sz="1600" dirty="0" smtClean="0"/>
              </a:p>
              <a:p>
                <a:pPr algn="l"/>
                <a:endParaRPr lang="en-US" sz="1600" dirty="0"/>
              </a:p>
              <a:p>
                <a:pPr algn="l"/>
                <a:r>
                  <a:rPr lang="en-US" sz="1600" dirty="0" smtClean="0">
                    <a:solidFill>
                      <a:schemeClr val="tx2"/>
                    </a:solidFill>
                  </a:rPr>
                  <a:t> </a:t>
                </a:r>
                <a:r>
                  <a:rPr lang="en-US" sz="1600" dirty="0" smtClean="0">
                    <a:solidFill>
                      <a:schemeClr val="tx1"/>
                    </a:solidFill>
                  </a:rPr>
                  <a:t>From the </a:t>
                </a:r>
                <a:r>
                  <a:rPr lang="en-US" sz="1600" dirty="0" err="1" smtClean="0">
                    <a:solidFill>
                      <a:schemeClr val="tx1"/>
                    </a:solidFill>
                  </a:rPr>
                  <a:t>vierbeins</a:t>
                </a:r>
                <a:r>
                  <a:rPr lang="en-US" sz="1600" dirty="0" smtClean="0">
                    <a:solidFill>
                      <a:schemeClr val="tx1"/>
                    </a:solidFill>
                  </a:rPr>
                  <a:t> listed in the table, the determinant of the metric is </a:t>
                </a:r>
                <a14:m>
                  <m:oMath xmlns:m="http://schemas.openxmlformats.org/officeDocument/2006/math">
                    <m:r>
                      <a:rPr lang="en-US" sz="1600" i="1">
                        <a:solidFill>
                          <a:srgbClr val="C00000"/>
                        </a:solidFill>
                        <a:latin typeface="Cambria Math" panose="02040503050406030204" pitchFamily="18" charset="0"/>
                      </a:rPr>
                      <m:t>𝑔</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𝑟</m:t>
                    </m:r>
                    <m:r>
                      <a:rPr lang="en-US" sz="1600" i="1">
                        <a:solidFill>
                          <a:srgbClr val="C00000"/>
                        </a:solidFill>
                        <a:latin typeface="Cambria Math" panose="02040503050406030204" pitchFamily="18" charset="0"/>
                      </a:rPr>
                      <m:t>,</m:t>
                    </m:r>
                    <m:r>
                      <m:rPr>
                        <m:sty m:val="p"/>
                      </m:rPr>
                      <a:rPr lang="el-GR" sz="1600" i="1">
                        <a:solidFill>
                          <a:srgbClr val="C00000"/>
                        </a:solidFill>
                        <a:latin typeface="Cambria Math" panose="02040503050406030204" pitchFamily="18" charset="0"/>
                      </a:rPr>
                      <m:t>ϑ</m:t>
                    </m:r>
                    <m:r>
                      <a:rPr lang="en-US" sz="1600" i="1">
                        <a:solidFill>
                          <a:srgbClr val="C00000"/>
                        </a:solidFill>
                        <a:latin typeface="Cambria Math" panose="02040503050406030204" pitchFamily="18" charset="0"/>
                      </a:rPr>
                      <m:t>)</m:t>
                    </m:r>
                  </m:oMath>
                </a14:m>
                <a:r>
                  <a:rPr lang="en-US" sz="1600" dirty="0" smtClean="0">
                    <a:solidFill>
                      <a:schemeClr val="tx1"/>
                    </a:solidFill>
                  </a:rPr>
                  <a:t>. This yields,</a:t>
                </a:r>
                <a:endParaRPr lang="en-US" sz="1600" dirty="0" smtClean="0"/>
              </a:p>
              <a:p>
                <a:pPr algn="ctr"/>
                <a14:m>
                  <m:oMath xmlns:m="http://schemas.openxmlformats.org/officeDocument/2006/math">
                    <m:r>
                      <a:rPr lang="en-US" sz="1600" i="1">
                        <a:solidFill>
                          <a:srgbClr val="C00000"/>
                        </a:solidFill>
                        <a:latin typeface="Cambria Math"/>
                      </a:rPr>
                      <m:t>𝑓</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1</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2</m:t>
                        </m:r>
                      </m:sup>
                    </m:sSup>
                  </m:oMath>
                </a14:m>
                <a:r>
                  <a:rPr lang="en-US" sz="1600" dirty="0" smtClean="0">
                    <a:solidFill>
                      <a:srgbClr val="C00000"/>
                    </a:solidFill>
                    <a:latin typeface="Cambria Math"/>
                  </a:rPr>
                  <a:t>)=</a:t>
                </a:r>
                <a:r>
                  <a:rPr lang="en-US" sz="1600" dirty="0">
                    <a:solidFill>
                      <a:srgbClr val="C00000"/>
                    </a:solidFill>
                    <a:ea typeface="Cambria Math" panose="02040503050406030204" pitchFamily="18" charset="0"/>
                  </a:rPr>
                  <a:t> </a:t>
                </a:r>
                <a14:m>
                  <m:oMath xmlns:m="http://schemas.openxmlformats.org/officeDocument/2006/math">
                    <m:r>
                      <a:rPr lang="en-US" sz="1600" i="1">
                        <a:solidFill>
                          <a:srgbClr val="C00000"/>
                        </a:solidFill>
                        <a:latin typeface="Cambria Math" panose="02040503050406030204" pitchFamily="18" charset="0"/>
                        <a:ea typeface="Cambria Math" panose="02040503050406030204" pitchFamily="18" charset="0"/>
                      </a:rPr>
                      <m:t>h</m:t>
                    </m:r>
                    <m:r>
                      <a:rPr lang="en-US" sz="1600" i="1">
                        <a:solidFill>
                          <a:srgbClr val="C00000"/>
                        </a:solidFill>
                        <a:latin typeface="Cambria Math" panose="02040503050406030204" pitchFamily="18" charset="0"/>
                        <a:ea typeface="Cambria Math" panose="02040503050406030204" pitchFamily="18" charset="0"/>
                      </a:rPr>
                      <m:t> </m:t>
                    </m:r>
                    <m:rad>
                      <m:radPr>
                        <m:degHide m:val="on"/>
                        <m:ctrlPr>
                          <a:rPr lang="en-US" sz="1600" b="0" i="1" smtClean="0">
                            <a:solidFill>
                              <a:srgbClr val="C00000"/>
                            </a:solidFill>
                            <a:latin typeface="Cambria Math" panose="02040503050406030204" pitchFamily="18" charset="0"/>
                            <a:ea typeface="Cambria Math" panose="02040503050406030204" pitchFamily="18" charset="0"/>
                          </a:rPr>
                        </m:ctrlPr>
                      </m:radPr>
                      <m:deg/>
                      <m:e>
                        <m:r>
                          <a:rPr lang="en-US" sz="1600" b="0" i="1" smtClean="0">
                            <a:solidFill>
                              <a:srgbClr val="C00000"/>
                            </a:solidFill>
                            <a:latin typeface="Cambria Math" panose="02040503050406030204" pitchFamily="18" charset="0"/>
                            <a:ea typeface="Cambria Math" panose="02040503050406030204" pitchFamily="18" charset="0"/>
                          </a:rPr>
                          <m:t>𝑒</m:t>
                        </m:r>
                      </m:e>
                    </m:rad>
                    <m:r>
                      <a:rPr lang="en-US" sz="1600" i="1" smtClean="0">
                        <a:solidFill>
                          <a:srgbClr val="C00000"/>
                        </a:solidFill>
                        <a:latin typeface="Cambria Math" panose="02040503050406030204" pitchFamily="18" charset="0"/>
                      </a:rPr>
                      <m:t>=</m:t>
                    </m:r>
                    <m:sSup>
                      <m:sSupPr>
                        <m:ctrlPr>
                          <a:rPr lang="en-US" sz="1600" i="1">
                            <a:solidFill>
                              <a:srgbClr val="C00000"/>
                            </a:solidFill>
                            <a:latin typeface="Cambria Math" panose="02040503050406030204" pitchFamily="18" charset="0"/>
                          </a:rPr>
                        </m:ctrlPr>
                      </m:sSupPr>
                      <m:e>
                        <m:d>
                          <m:dPr>
                            <m:ctrlPr>
                              <a:rPr lang="en-US" sz="1600" i="1">
                                <a:solidFill>
                                  <a:srgbClr val="C00000"/>
                                </a:solidFill>
                                <a:latin typeface="Cambria Math" panose="02040503050406030204" pitchFamily="18" charset="0"/>
                              </a:rPr>
                            </m:ctrlPr>
                          </m:dPr>
                          <m:e>
                            <m:f>
                              <m:fPr>
                                <m:ctrlPr>
                                  <a:rPr lang="en-US" sz="1600" i="1">
                                    <a:solidFill>
                                      <a:srgbClr val="C00000"/>
                                    </a:solidFill>
                                    <a:latin typeface="Cambria Math" panose="02040503050406030204" pitchFamily="18" charset="0"/>
                                  </a:rPr>
                                </m:ctrlPr>
                              </m:fPr>
                              <m:num>
                                <m:r>
                                  <a:rPr lang="en-US" sz="1600" i="1">
                                    <a:solidFill>
                                      <a:srgbClr val="C00000"/>
                                    </a:solidFill>
                                    <a:latin typeface="Cambria Math" panose="02040503050406030204" pitchFamily="18" charset="0"/>
                                    <a:ea typeface="Cambria Math" panose="02040503050406030204" pitchFamily="18" charset="0"/>
                                  </a:rPr>
                                  <m:t>√∆</m:t>
                                </m:r>
                              </m:num>
                              <m:den>
                                <m:r>
                                  <m:rPr>
                                    <m:sty m:val="p"/>
                                  </m:rPr>
                                  <a:rPr lang="el-GR" sz="1600" i="1">
                                    <a:solidFill>
                                      <a:srgbClr val="C00000"/>
                                    </a:solidFill>
                                    <a:latin typeface="Cambria Math" panose="02040503050406030204" pitchFamily="18" charset="0"/>
                                  </a:rPr>
                                  <m:t>ρ</m:t>
                                </m:r>
                              </m:den>
                            </m:f>
                          </m:e>
                        </m:d>
                      </m:e>
                      <m:sup>
                        <m:r>
                          <a:rPr lang="en-US" sz="1600" i="1">
                            <a:solidFill>
                              <a:srgbClr val="C00000"/>
                            </a:solidFill>
                            <a:latin typeface="Cambria Math" panose="02040503050406030204" pitchFamily="18" charset="0"/>
                          </a:rPr>
                          <m:t>1</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2</m:t>
                        </m:r>
                      </m:sup>
                    </m:sSup>
                    <m:r>
                      <m:rPr>
                        <m:sty m:val="p"/>
                      </m:rPr>
                      <a:rPr lang="el-GR" sz="1600" i="1">
                        <a:solidFill>
                          <a:srgbClr val="C00000"/>
                        </a:solidFill>
                        <a:latin typeface="Cambria Math" panose="02040503050406030204" pitchFamily="18" charset="0"/>
                      </a:rPr>
                      <m:t>ρ</m:t>
                    </m:r>
                    <m:sSup>
                      <m:sSupPr>
                        <m:ctrlPr>
                          <a:rPr lang="el-GR" sz="1600" i="1">
                            <a:solidFill>
                              <a:srgbClr val="C00000"/>
                            </a:solidFill>
                            <a:latin typeface="Cambria Math" panose="02040503050406030204" pitchFamily="18" charset="0"/>
                          </a:rPr>
                        </m:ctrlPr>
                      </m:sSupPr>
                      <m:e>
                        <m:r>
                          <m:rPr>
                            <m:sty m:val="p"/>
                          </m:rPr>
                          <a:rPr lang="en-US" sz="1600">
                            <a:solidFill>
                              <a:srgbClr val="C00000"/>
                            </a:solidFill>
                            <a:latin typeface="Cambria Math" panose="02040503050406030204" pitchFamily="18" charset="0"/>
                          </a:rPr>
                          <m:t>sin</m:t>
                        </m:r>
                      </m:e>
                      <m:sup>
                        <m:r>
                          <a:rPr lang="en-US" sz="1600" i="1">
                            <a:solidFill>
                              <a:srgbClr val="C00000"/>
                            </a:solidFill>
                            <a:latin typeface="Cambria Math" panose="02040503050406030204" pitchFamily="18" charset="0"/>
                          </a:rPr>
                          <m:t>1</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2</m:t>
                        </m:r>
                      </m:sup>
                    </m:sSup>
                  </m:oMath>
                </a14:m>
                <a:endParaRPr lang="en-US" sz="1600" dirty="0">
                  <a:solidFill>
                    <a:schemeClr val="tx2"/>
                  </a:solidFill>
                </a:endParaRPr>
              </a:p>
              <a:p>
                <a:pPr algn="l"/>
                <a14:m>
                  <m:oMath xmlns:m="http://schemas.openxmlformats.org/officeDocument/2006/math">
                    <m:r>
                      <m:rPr>
                        <m:sty m:val="p"/>
                      </m:rPr>
                      <a:rPr lang="en-US" sz="1600" b="0" i="0" smtClean="0">
                        <a:solidFill>
                          <a:schemeClr val="tx1"/>
                        </a:solidFill>
                        <a:latin typeface="Cambria Math" panose="02040503050406030204" pitchFamily="18" charset="0"/>
                      </a:rPr>
                      <m:t>Second</m:t>
                    </m:r>
                    <m:r>
                      <a:rPr lang="en-US" sz="1600">
                        <a:solidFill>
                          <a:schemeClr val="tx1"/>
                        </a:solidFill>
                        <a:latin typeface="Cambria Math" panose="02040503050406030204" pitchFamily="18" charset="0"/>
                      </a:rPr>
                      <m:t> </m:t>
                    </m:r>
                    <m:r>
                      <m:rPr>
                        <m:sty m:val="p"/>
                      </m:rPr>
                      <a:rPr lang="en-US" sz="1600">
                        <a:solidFill>
                          <a:schemeClr val="tx1"/>
                        </a:solidFill>
                        <a:latin typeface="Cambria Math" panose="02040503050406030204" pitchFamily="18" charset="0"/>
                      </a:rPr>
                      <m:t>factorization</m:t>
                    </m:r>
                  </m:oMath>
                </a14:m>
                <a:r>
                  <a:rPr lang="en-US" sz="1600" dirty="0">
                    <a:solidFill>
                      <a:schemeClr val="tx1"/>
                    </a:solidFill>
                  </a:rPr>
                  <a:t> </a:t>
                </a:r>
                <a:r>
                  <a:rPr lang="en-US" sz="1600" dirty="0"/>
                  <a:t>:</a:t>
                </a:r>
                <a14:m>
                  <m:oMath xmlns:m="http://schemas.openxmlformats.org/officeDocument/2006/math">
                    <m:r>
                      <m:rPr>
                        <m:sty m:val="p"/>
                      </m:rPr>
                      <a:rPr lang="el-GR" sz="1600" i="1">
                        <a:solidFill>
                          <a:srgbClr val="C00000"/>
                        </a:solidFill>
                        <a:latin typeface="Cambria Math"/>
                      </a:rPr>
                      <m:t>ϕ</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𝑥</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1</m:t>
                                </m:r>
                              </m:sup>
                            </m:sSup>
                            <m:r>
                              <a:rPr lang="en-US" sz="1600" i="1">
                                <a:solidFill>
                                  <a:srgbClr val="C00000"/>
                                </a:solidFill>
                                <a:latin typeface="Cambria Math"/>
                              </a:rPr>
                              <m:t>𝑥</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3</m:t>
                        </m:r>
                      </m:sup>
                    </m:sSup>
                    <m:r>
                      <a:rPr lang="en-US" sz="1600">
                        <a:solidFill>
                          <a:srgbClr val="C00000"/>
                        </a:solidFill>
                        <a:latin typeface="Cambria Math"/>
                      </a:rPr>
                      <m:t>)</m:t>
                    </m:r>
                    <m:r>
                      <m:rPr>
                        <m:nor/>
                      </m:rPr>
                      <a:rPr lang="en-US" sz="1600">
                        <a:solidFill>
                          <a:srgbClr val="C00000"/>
                        </a:solidFill>
                        <a:latin typeface="Cambria Math"/>
                      </a:rPr>
                      <m:t>=</m:t>
                    </m:r>
                    <m:r>
                      <a:rPr lang="en-US" sz="1600" i="1">
                        <a:solidFill>
                          <a:srgbClr val="C00000"/>
                        </a:solidFill>
                        <a:latin typeface="Cambria Math" panose="02040503050406030204" pitchFamily="18" charset="0"/>
                      </a:rPr>
                      <m:t>𝛹</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𝑥</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1</m:t>
                                </m:r>
                              </m:sup>
                            </m:sSup>
                            <m:r>
                              <a:rPr lang="en-US" sz="1600" i="1">
                                <a:solidFill>
                                  <a:srgbClr val="C00000"/>
                                </a:solidFill>
                                <a:latin typeface="Cambria Math"/>
                              </a:rPr>
                              <m:t>𝑥</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panose="02040503050406030204" pitchFamily="18" charset="0"/>
                          </a:rPr>
                          <m:t>3</m:t>
                        </m:r>
                      </m:sup>
                    </m:sSup>
                    <m:r>
                      <a:rPr lang="en-US" sz="1600" i="1">
                        <a:solidFill>
                          <a:srgbClr val="C00000"/>
                        </a:solidFill>
                        <a:latin typeface="Cambria Math"/>
                      </a:rPr>
                      <m:t>)</m:t>
                    </m:r>
                    <m:r>
                      <a:rPr lang="en-US" sz="1600" b="0" i="1" smtClean="0">
                        <a:solidFill>
                          <a:srgbClr val="C00000"/>
                        </a:solidFill>
                        <a:latin typeface="Cambria Math" panose="02040503050406030204" pitchFamily="18" charset="0"/>
                      </a:rPr>
                      <m:t>𝑔</m:t>
                    </m:r>
                    <m:sSup>
                      <m:sSupPr>
                        <m:ctrlPr>
                          <a:rPr lang="el-GR" sz="1600" i="1">
                            <a:solidFill>
                              <a:srgbClr val="C00000"/>
                            </a:solidFill>
                            <a:latin typeface="Cambria Math" panose="02040503050406030204" pitchFamily="18" charset="0"/>
                          </a:rPr>
                        </m:ctrlPr>
                      </m:sSupPr>
                      <m:e>
                        <m:sSup>
                          <m:sSupPr>
                            <m:ctrlPr>
                              <a:rPr lang="el-GR" sz="1600" i="1">
                                <a:solidFill>
                                  <a:srgbClr val="C00000"/>
                                </a:solidFill>
                                <a:latin typeface="Cambria Math" panose="02040503050406030204" pitchFamily="18" charset="0"/>
                              </a:rPr>
                            </m:ctrlPr>
                          </m:sSupPr>
                          <m:e>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1</m:t>
                            </m:r>
                          </m:sup>
                        </m:sSup>
                        <m:r>
                          <a:rPr lang="en-US" sz="1600" i="1">
                            <a:solidFill>
                              <a:srgbClr val="C00000"/>
                            </a:solidFill>
                            <a:latin typeface="Cambria Math"/>
                          </a:rPr>
                          <m:t>,</m:t>
                        </m:r>
                        <m:r>
                          <a:rPr lang="en-US" sz="1600" i="1">
                            <a:solidFill>
                              <a:srgbClr val="C00000"/>
                            </a:solidFill>
                            <a:latin typeface="Cambria Math"/>
                          </a:rPr>
                          <m:t>𝑥</m:t>
                        </m:r>
                      </m:e>
                      <m:sup>
                        <m:r>
                          <a:rPr lang="en-US" sz="1600" i="1">
                            <a:solidFill>
                              <a:srgbClr val="C00000"/>
                            </a:solidFill>
                            <a:latin typeface="Cambria Math"/>
                          </a:rPr>
                          <m:t>2</m:t>
                        </m:r>
                      </m:sup>
                    </m:sSup>
                  </m:oMath>
                </a14:m>
                <a:r>
                  <a:rPr lang="en-US" sz="1600" dirty="0" smtClean="0">
                    <a:solidFill>
                      <a:srgbClr val="C00000"/>
                    </a:solidFill>
                    <a:latin typeface="Cambria Math"/>
                  </a:rPr>
                  <a:t>)</a:t>
                </a:r>
                <a:endParaRPr lang="en-US" sz="1600" dirty="0" smtClean="0"/>
              </a:p>
              <a:p>
                <a:pPr algn="l"/>
                <a:endParaRPr lang="en-US" sz="1600" dirty="0" smtClean="0"/>
              </a:p>
              <a:p>
                <a:pPr algn="l"/>
                <a:r>
                  <a:rPr lang="en-US" sz="1600" dirty="0" smtClean="0"/>
                  <a:t>Assuming  that,</a:t>
                </a:r>
              </a:p>
              <a:p>
                <a:pPr algn="ctr"/>
                <a:r>
                  <a:rPr lang="en-US" sz="1600" dirty="0" smtClean="0">
                    <a:solidFill>
                      <a:srgbClr val="C00000"/>
                    </a:solidFill>
                  </a:rPr>
                  <a:t>[</a:t>
                </a:r>
                <a14:m>
                  <m:oMath xmlns:m="http://schemas.openxmlformats.org/officeDocument/2006/math">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0</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rPr>
                          <m:t>𝑡</m:t>
                        </m:r>
                      </m:sub>
                    </m:sSub>
                    <m:r>
                      <a:rPr lang="en-US" sz="1600" i="1">
                        <a:solidFill>
                          <a:srgbClr val="C00000"/>
                        </a:solidFill>
                        <a:latin typeface="Cambria Math" panose="02040503050406030204" pitchFamily="18" charset="0"/>
                        <a:ea typeface="Cambria Math"/>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1</m:t>
                        </m:r>
                      </m:sub>
                      <m:sup>
                        <m:r>
                          <a:rPr lang="en-US" sz="1600" i="1">
                            <a:solidFill>
                              <a:srgbClr val="C00000"/>
                            </a:solidFill>
                            <a:latin typeface="Cambria Math" panose="02040503050406030204" pitchFamily="18" charset="0"/>
                          </a:rPr>
                          <m:t>1</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1</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ea typeface="Cambria Math"/>
                          </a:rPr>
                          <m:t>𝑟</m:t>
                        </m:r>
                      </m:sub>
                    </m:sSub>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2</m:t>
                        </m:r>
                      </m:sub>
                      <m:sup>
                        <m:r>
                          <a:rPr lang="en-US" sz="1600" i="1">
                            <a:solidFill>
                              <a:srgbClr val="C00000"/>
                            </a:solidFill>
                            <a:latin typeface="Cambria Math" panose="02040503050406030204" pitchFamily="18" charset="0"/>
                          </a:rPr>
                          <m:t>2</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2</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a:solidFill>
                              <a:srgbClr val="C00000"/>
                            </a:solidFill>
                            <a:latin typeface="Cambria Math" panose="02040503050406030204" pitchFamily="18" charset="0"/>
                          </a:rPr>
                          <m:t>ϑ</m:t>
                        </m:r>
                      </m:sub>
                    </m:sSub>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3</m:t>
                        </m:r>
                      </m:sub>
                      <m:sup>
                        <m:r>
                          <a:rPr lang="en-US" sz="1600" i="1">
                            <a:solidFill>
                              <a:srgbClr val="C00000"/>
                            </a:solidFill>
                            <a:latin typeface="Cambria Math" panose="02040503050406030204" pitchFamily="18" charset="0"/>
                          </a:rPr>
                          <m:t>3</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3</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a:solidFill>
                              <a:srgbClr val="C00000"/>
                            </a:solidFill>
                            <a:latin typeface="Cambria Math" panose="02040503050406030204" pitchFamily="18" charset="0"/>
                          </a:rPr>
                          <m:t>φ</m:t>
                        </m:r>
                      </m:sub>
                    </m:sSub>
                    <m:r>
                      <a:rPr lang="el-GR" sz="1600" i="1" smtClean="0">
                        <a:solidFill>
                          <a:srgbClr val="C00000"/>
                        </a:solidFill>
                        <a:latin typeface="Cambria Math"/>
                      </a:rPr>
                      <m:t> </m:t>
                    </m:r>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he-IL"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he-IL" sz="1600" i="1">
                            <a:solidFill>
                              <a:srgbClr val="C00000"/>
                            </a:solidFill>
                            <a:latin typeface="Cambria Math" panose="02040503050406030204" pitchFamily="18" charset="0"/>
                          </a:rPr>
                          <m:t>0</m:t>
                        </m:r>
                      </m:sup>
                    </m:sSup>
                    <m:r>
                      <a:rPr lang="en-US" sz="1600" i="1">
                        <a:solidFill>
                          <a:srgbClr val="C00000"/>
                        </a:solidFill>
                        <a:latin typeface="Cambria Math" panose="02040503050406030204" pitchFamily="18" charset="0"/>
                      </a:rPr>
                      <m:t>𝛽</m:t>
                    </m:r>
                    <m:r>
                      <a:rPr lang="en-US" sz="1600" i="1">
                        <a:solidFill>
                          <a:srgbClr val="C00000"/>
                        </a:solidFill>
                        <a:latin typeface="Cambria Math" panose="02040503050406030204" pitchFamily="18" charset="0"/>
                      </a:rPr>
                      <m:t>𝑀</m:t>
                    </m:r>
                    <m:r>
                      <a:rPr lang="en-US" sz="1600" b="0" i="1" smtClean="0">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𝛹</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0</m:t>
                    </m:r>
                  </m:oMath>
                </a14:m>
                <a:endParaRPr lang="en-US" sz="1600" dirty="0" smtClean="0"/>
              </a:p>
              <a:p>
                <a:pPr algn="l"/>
                <a:r>
                  <a:rPr lang="en-US" sz="1600" dirty="0" smtClean="0"/>
                  <a:t>Then taking </a:t>
                </a:r>
                <a14:m>
                  <m:oMath xmlns:m="http://schemas.openxmlformats.org/officeDocument/2006/math">
                    <m:r>
                      <a:rPr lang="el-GR" sz="1600" i="1" smtClean="0">
                        <a:solidFill>
                          <a:srgbClr val="C00000"/>
                        </a:solidFill>
                        <a:latin typeface="Cambria Math" panose="02040503050406030204" pitchFamily="18" charset="0"/>
                        <a:ea typeface="Cambria Math" panose="02040503050406030204" pitchFamily="18" charset="0"/>
                      </a:rPr>
                      <m:t>~</m:t>
                    </m:r>
                    <m:sSup>
                      <m:sSupPr>
                        <m:ctrlPr>
                          <a:rPr lang="en-US" sz="1600" i="1" smtClean="0">
                            <a:solidFill>
                              <a:srgbClr val="C00000"/>
                            </a:solidFill>
                            <a:latin typeface="Cambria Math" panose="02040503050406030204" pitchFamily="18" charset="0"/>
                            <a:ea typeface="Cambria Math" panose="02040503050406030204" pitchFamily="18" charset="0"/>
                          </a:rPr>
                        </m:ctrlPr>
                      </m:sSupPr>
                      <m:e>
                        <m:r>
                          <a:rPr lang="en-US" sz="1600" i="1" smtClean="0">
                            <a:solidFill>
                              <a:srgbClr val="C00000"/>
                            </a:solidFill>
                            <a:latin typeface="Cambria Math" panose="02040503050406030204" pitchFamily="18" charset="0"/>
                            <a:ea typeface="Cambria Math" panose="02040503050406030204" pitchFamily="18" charset="0"/>
                          </a:rPr>
                          <m:t>𝑒</m:t>
                        </m:r>
                      </m:e>
                      <m:sup>
                        <m:r>
                          <a:rPr lang="en-US" sz="1600" i="1" smtClean="0">
                            <a:solidFill>
                              <a:srgbClr val="C00000"/>
                            </a:solidFill>
                            <a:latin typeface="Cambria Math" panose="02040503050406030204" pitchFamily="18" charset="0"/>
                            <a:ea typeface="Cambria Math" panose="02040503050406030204" pitchFamily="18" charset="0"/>
                          </a:rPr>
                          <m:t>−</m:t>
                        </m:r>
                        <m:r>
                          <a:rPr lang="en-US" sz="1600" i="1" smtClean="0">
                            <a:solidFill>
                              <a:srgbClr val="C00000"/>
                            </a:solidFill>
                            <a:latin typeface="Cambria Math" panose="02040503050406030204" pitchFamily="18" charset="0"/>
                            <a:ea typeface="Cambria Math" panose="02040503050406030204" pitchFamily="18" charset="0"/>
                          </a:rPr>
                          <m:t>𝑖</m:t>
                        </m:r>
                        <m:r>
                          <a:rPr lang="el-GR" sz="1600" i="1" smtClean="0">
                            <a:solidFill>
                              <a:srgbClr val="C00000"/>
                            </a:solidFill>
                            <a:latin typeface="Cambria Math" panose="02040503050406030204" pitchFamily="18" charset="0"/>
                            <a:ea typeface="Cambria Math" panose="02040503050406030204" pitchFamily="18" charset="0"/>
                          </a:rPr>
                          <m:t>𝜔</m:t>
                        </m:r>
                        <m:r>
                          <a:rPr lang="en-US" sz="1600" i="1" smtClean="0">
                            <a:solidFill>
                              <a:srgbClr val="C00000"/>
                            </a:solidFill>
                            <a:latin typeface="Cambria Math" panose="02040503050406030204" pitchFamily="18" charset="0"/>
                            <a:ea typeface="Cambria Math" panose="02040503050406030204" pitchFamily="18" charset="0"/>
                          </a:rPr>
                          <m:t>𝑡</m:t>
                        </m:r>
                        <m:r>
                          <a:rPr lang="en-US" sz="1600" i="1">
                            <a:solidFill>
                              <a:srgbClr val="C00000"/>
                            </a:solidFill>
                            <a:latin typeface="Cambria Math" panose="02040503050406030204" pitchFamily="18" charset="0"/>
                            <a:ea typeface="Cambria Math" panose="02040503050406030204" pitchFamily="18" charset="0"/>
                          </a:rPr>
                          <m:t>+</m:t>
                        </m:r>
                        <m:r>
                          <a:rPr lang="en-US" sz="1600" i="1">
                            <a:solidFill>
                              <a:srgbClr val="C00000"/>
                            </a:solidFill>
                            <a:latin typeface="Cambria Math" panose="02040503050406030204" pitchFamily="18" charset="0"/>
                            <a:ea typeface="Cambria Math" panose="02040503050406030204" pitchFamily="18" charset="0"/>
                          </a:rPr>
                          <m:t>𝑖𝑚</m:t>
                        </m:r>
                        <m:r>
                          <m:rPr>
                            <m:sty m:val="p"/>
                          </m:rPr>
                          <a:rPr lang="el-GR" sz="1600" i="1">
                            <a:solidFill>
                              <a:srgbClr val="C00000"/>
                            </a:solidFill>
                            <a:latin typeface="Cambria Math" panose="02040503050406030204" pitchFamily="18" charset="0"/>
                            <a:ea typeface="Cambria Math" panose="02040503050406030204" pitchFamily="18" charset="0"/>
                          </a:rPr>
                          <m:t>φ</m:t>
                        </m:r>
                      </m:sup>
                    </m:sSup>
                  </m:oMath>
                </a14:m>
                <a:r>
                  <a:rPr lang="en-US" sz="1600" dirty="0" smtClean="0"/>
                  <a:t>, gives,</a:t>
                </a:r>
              </a:p>
              <a:p>
                <a:pPr algn="l"/>
                <a:endParaRPr lang="he-IL" sz="1600" dirty="0" smtClean="0"/>
              </a:p>
              <a:p>
                <a:pPr algn="ctr"/>
                <a14:m>
                  <m:oMathPara xmlns:m="http://schemas.openxmlformats.org/officeDocument/2006/math">
                    <m:oMathParaPr>
                      <m:jc m:val="centerGroup"/>
                    </m:oMathParaPr>
                    <m:oMath xmlns:m="http://schemas.openxmlformats.org/officeDocument/2006/math">
                      <m:sSubSup>
                        <m:sSubSupPr>
                          <m:ctrlPr>
                            <a:rPr lang="el-GR" sz="1600" i="1" smtClean="0">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1</m:t>
                          </m:r>
                        </m:sub>
                        <m:sup>
                          <m:r>
                            <a:rPr lang="en-US" sz="1600" i="1">
                              <a:solidFill>
                                <a:srgbClr val="C00000"/>
                              </a:solidFill>
                              <a:latin typeface="Cambria Math" panose="02040503050406030204" pitchFamily="18" charset="0"/>
                            </a:rPr>
                            <m:t>1</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1</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ea typeface="Cambria Math"/>
                            </a:rPr>
                            <m:t>𝑟</m:t>
                          </m:r>
                        </m:sub>
                      </m:sSub>
                      <m:r>
                        <a:rPr lang="en-US" sz="1600" b="0" i="1" smtClean="0">
                          <a:solidFill>
                            <a:srgbClr val="C00000"/>
                          </a:solidFill>
                          <a:latin typeface="Cambria Math" panose="02040503050406030204" pitchFamily="18" charset="0"/>
                          <a:ea typeface="Cambria Math"/>
                        </a:rPr>
                        <m:t>𝑙𝑛𝑔</m:t>
                      </m:r>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2</m:t>
                          </m:r>
                        </m:sub>
                        <m:sup>
                          <m:r>
                            <a:rPr lang="en-US" sz="1600" i="1">
                              <a:solidFill>
                                <a:srgbClr val="C00000"/>
                              </a:solidFill>
                              <a:latin typeface="Cambria Math" panose="02040503050406030204" pitchFamily="18" charset="0"/>
                            </a:rPr>
                            <m:t>2</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2</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a:solidFill>
                                <a:srgbClr val="C00000"/>
                              </a:solidFill>
                              <a:latin typeface="Cambria Math" panose="02040503050406030204" pitchFamily="18" charset="0"/>
                            </a:rPr>
                            <m:t>ϑ</m:t>
                          </m:r>
                        </m:sub>
                      </m:sSub>
                      <m:r>
                        <a:rPr lang="en-US" sz="1600" b="0" i="1" smtClean="0">
                          <a:solidFill>
                            <a:srgbClr val="C00000"/>
                          </a:solidFill>
                          <a:latin typeface="Cambria Math" panose="02040503050406030204" pitchFamily="18" charset="0"/>
                        </a:rPr>
                        <m:t>𝑙𝑛𝑔</m:t>
                      </m:r>
                      <m:r>
                        <a:rPr lang="he-IL"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he-IL" sz="1600" i="1">
                              <a:solidFill>
                                <a:srgbClr val="C00000"/>
                              </a:solidFill>
                              <a:latin typeface="Cambria Math" panose="02040503050406030204" pitchFamily="18" charset="0"/>
                            </a:rPr>
                            <m:t>3</m:t>
                          </m:r>
                        </m:sub>
                        <m:sup>
                          <m:r>
                            <a:rPr lang="he-IL"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he-IL" sz="1600" i="1">
                              <a:solidFill>
                                <a:srgbClr val="C00000"/>
                              </a:solidFill>
                              <a:latin typeface="Cambria Math" panose="02040503050406030204" pitchFamily="18" charset="0"/>
                            </a:rPr>
                            <m:t>3</m:t>
                          </m:r>
                        </m:sup>
                      </m:sSup>
                      <m:r>
                        <a:rPr lang="en-US" sz="1600" i="1">
                          <a:solidFill>
                            <a:srgbClr val="C00000"/>
                          </a:solidFill>
                          <a:latin typeface="Cambria Math" panose="02040503050406030204" pitchFamily="18" charset="0"/>
                        </a:rPr>
                        <m:t>𝛽</m:t>
                      </m:r>
                      <m:r>
                        <a:rPr lang="en-US" sz="1600" i="1">
                          <a:solidFill>
                            <a:srgbClr val="C00000"/>
                          </a:solidFill>
                          <a:latin typeface="Cambria Math" panose="02040503050406030204" pitchFamily="18" charset="0"/>
                        </a:rPr>
                        <m:t>𝑀</m:t>
                      </m:r>
                      <m:r>
                        <m:rPr>
                          <m:nor/>
                        </m:rPr>
                        <a:rPr lang="en-US" sz="1600" dirty="0">
                          <a:solidFill>
                            <a:srgbClr val="C00000"/>
                          </a:solidFill>
                          <a:latin typeface="Cambria Math"/>
                        </a:rPr>
                        <m:t>=</m:t>
                      </m:r>
                      <m:r>
                        <a:rPr lang="en-US" sz="1600">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ea typeface="Cambria Math"/>
                            </a:rPr>
                            <m:t>𝑖𝑚</m:t>
                          </m:r>
                          <m:r>
                            <a:rPr lang="en-US" sz="1600" i="1">
                              <a:solidFill>
                                <a:srgbClr val="C00000"/>
                              </a:solidFill>
                              <a:latin typeface="Cambria Math"/>
                            </a:rPr>
                            <m:t>𝐸</m:t>
                          </m:r>
                        </m:e>
                        <m:sub>
                          <m:r>
                            <a:rPr lang="en-US"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3</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0</m:t>
                          </m:r>
                        </m:sup>
                      </m:sSup>
                      <m:r>
                        <a:rPr lang="en-US" sz="1600" i="1">
                          <a:solidFill>
                            <a:srgbClr val="C00000"/>
                          </a:solidFill>
                          <a:latin typeface="Cambria Math" panose="02040503050406030204" pitchFamily="18" charset="0"/>
                        </a:rPr>
                        <m:t>+</m:t>
                      </m:r>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ea typeface="Cambria Math"/>
                            </a:rPr>
                            <m:t>𝑖</m:t>
                          </m:r>
                          <m:r>
                            <m:rPr>
                              <m:sty m:val="p"/>
                            </m:rPr>
                            <a:rPr lang="el-GR" sz="1600" i="1">
                              <a:solidFill>
                                <a:srgbClr val="C00000"/>
                              </a:solidFill>
                              <a:latin typeface="Cambria Math" panose="02040503050406030204" pitchFamily="18" charset="0"/>
                              <a:ea typeface="Cambria Math"/>
                            </a:rPr>
                            <m:t>ω</m:t>
                          </m:r>
                          <m:r>
                            <a:rPr lang="en-US" sz="1600" i="1">
                              <a:solidFill>
                                <a:srgbClr val="C00000"/>
                              </a:solidFill>
                              <a:latin typeface="Cambria Math"/>
                            </a:rPr>
                            <m:t>𝐸</m:t>
                          </m:r>
                        </m:e>
                        <m:sub>
                          <m:r>
                            <a:rPr lang="en-US" sz="1600" i="1">
                              <a:solidFill>
                                <a:srgbClr val="C00000"/>
                              </a:solidFill>
                              <a:latin typeface="Cambria Math" panose="02040503050406030204" pitchFamily="18" charset="0"/>
                            </a:rPr>
                            <m:t>3</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3</m:t>
                          </m:r>
                        </m:sup>
                      </m:sSup>
                    </m:oMath>
                  </m:oMathPara>
                </a14:m>
                <a:endParaRPr lang="en-US" sz="1600" dirty="0" smtClean="0">
                  <a:solidFill>
                    <a:schemeClr val="tx1"/>
                  </a:solidFill>
                </a:endParaRPr>
              </a:p>
              <a:p>
                <a:pPr algn="l"/>
                <a:r>
                  <a:rPr lang="en-US" sz="1600" dirty="0" smtClean="0">
                    <a:solidFill>
                      <a:schemeClr val="tx1"/>
                    </a:solidFill>
                  </a:rPr>
                  <a:t>Square the left side &amp; the right of the above and take their traces,</a:t>
                </a:r>
              </a:p>
              <a:p>
                <a:pPr algn="ctr"/>
                <a14:m>
                  <m:oMath xmlns:m="http://schemas.openxmlformats.org/officeDocument/2006/math">
                    <m:sSup>
                      <m:sSupPr>
                        <m:ctrlPr>
                          <a:rPr lang="en-US" sz="1600" i="1" smtClean="0">
                            <a:solidFill>
                              <a:srgbClr val="C00000"/>
                            </a:solidFill>
                            <a:latin typeface="Cambria Math" panose="02040503050406030204" pitchFamily="18" charset="0"/>
                          </a:rPr>
                        </m:ctrlPr>
                      </m:sSupPr>
                      <m:e>
                        <m:d>
                          <m:dPr>
                            <m:begChr m:val="["/>
                            <m:endChr m:val="]"/>
                            <m:ctrlPr>
                              <a:rPr lang="en-US" sz="1600" i="1" smtClean="0">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1</m:t>
                                </m:r>
                              </m:sub>
                              <m:sup>
                                <m:r>
                                  <a:rPr lang="en-US" sz="1600" i="1">
                                    <a:solidFill>
                                      <a:srgbClr val="C00000"/>
                                    </a:solidFill>
                                    <a:latin typeface="Cambria Math" panose="02040503050406030204" pitchFamily="18" charset="0"/>
                                  </a:rPr>
                                  <m:t>1</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1</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a:rPr lang="en-US" sz="1600" i="1">
                                    <a:solidFill>
                                      <a:srgbClr val="C00000"/>
                                    </a:solidFill>
                                    <a:latin typeface="Cambria Math" panose="02040503050406030204" pitchFamily="18" charset="0"/>
                                    <a:ea typeface="Cambria Math"/>
                                  </a:rPr>
                                  <m:t>𝑟</m:t>
                                </m:r>
                              </m:sub>
                            </m:sSub>
                            <m:r>
                              <a:rPr lang="en-US" sz="1600" i="1">
                                <a:solidFill>
                                  <a:srgbClr val="C00000"/>
                                </a:solidFill>
                                <a:latin typeface="Cambria Math" panose="02040503050406030204" pitchFamily="18" charset="0"/>
                                <a:ea typeface="Cambria Math"/>
                              </a:rPr>
                              <m:t>𝑙𝑛𝑔</m:t>
                            </m:r>
                          </m:e>
                        </m:d>
                      </m:e>
                      <m:sup>
                        <m:r>
                          <a:rPr lang="en-US" sz="1600" b="0" i="1" smtClean="0">
                            <a:solidFill>
                              <a:srgbClr val="C00000"/>
                            </a:solidFill>
                            <a:latin typeface="Cambria Math" panose="02040503050406030204" pitchFamily="18" charset="0"/>
                          </a:rPr>
                          <m:t>2</m:t>
                        </m:r>
                      </m:sup>
                    </m:sSup>
                  </m:oMath>
                </a14:m>
                <a:r>
                  <a:rPr lang="en-US" sz="1600" dirty="0" smtClean="0">
                    <a:solidFill>
                      <a:srgbClr val="C00000"/>
                    </a:solidFill>
                  </a:rPr>
                  <a:t>+</a:t>
                </a:r>
                <a14:m>
                  <m:oMath xmlns:m="http://schemas.openxmlformats.org/officeDocument/2006/math">
                    <m:sSup>
                      <m:sSupPr>
                        <m:ctrlPr>
                          <a:rPr lang="en-US" sz="1600" i="1">
                            <a:solidFill>
                              <a:srgbClr val="C00000"/>
                            </a:solidFill>
                            <a:latin typeface="Cambria Math" panose="02040503050406030204" pitchFamily="18" charset="0"/>
                          </a:rPr>
                        </m:ctrlPr>
                      </m:sSupPr>
                      <m:e>
                        <m:d>
                          <m:dPr>
                            <m:begChr m:val="["/>
                            <m:endChr m:val="]"/>
                            <m:ctrlPr>
                              <a:rPr lang="en-US" sz="1600" i="1">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en-US" sz="1600" i="1">
                                    <a:solidFill>
                                      <a:srgbClr val="C00000"/>
                                    </a:solidFill>
                                    <a:latin typeface="Cambria Math" panose="02040503050406030204" pitchFamily="18" charset="0"/>
                                  </a:rPr>
                                  <m:t>2</m:t>
                                </m:r>
                              </m:sub>
                              <m:sup>
                                <m:r>
                                  <a:rPr lang="en-US" sz="1600" i="1">
                                    <a:solidFill>
                                      <a:srgbClr val="C00000"/>
                                    </a:solidFill>
                                    <a:latin typeface="Cambria Math" panose="02040503050406030204" pitchFamily="18" charset="0"/>
                                  </a:rPr>
                                  <m:t>2</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2</m:t>
                                </m:r>
                              </m:sup>
                            </m:sSup>
                            <m:sSub>
                              <m:sSubPr>
                                <m:ctrlPr>
                                  <a:rPr lang="el-GR" sz="1600" i="1">
                                    <a:solidFill>
                                      <a:srgbClr val="C00000"/>
                                    </a:solidFill>
                                    <a:latin typeface="Cambria Math" panose="02040503050406030204" pitchFamily="18" charset="0"/>
                                  </a:rPr>
                                </m:ctrlPr>
                              </m:sSubPr>
                              <m:e>
                                <m:r>
                                  <a:rPr lang="el-GR" sz="1600" i="1">
                                    <a:solidFill>
                                      <a:srgbClr val="C00000"/>
                                    </a:solidFill>
                                    <a:latin typeface="Cambria Math"/>
                                    <a:ea typeface="Cambria Math"/>
                                  </a:rPr>
                                  <m:t>𝜕</m:t>
                                </m:r>
                              </m:e>
                              <m:sub>
                                <m:r>
                                  <m:rPr>
                                    <m:sty m:val="p"/>
                                  </m:rPr>
                                  <a:rPr lang="el-GR" sz="1600" i="1">
                                    <a:solidFill>
                                      <a:srgbClr val="C00000"/>
                                    </a:solidFill>
                                    <a:latin typeface="Cambria Math" panose="02040503050406030204" pitchFamily="18" charset="0"/>
                                  </a:rPr>
                                  <m:t>ϑ</m:t>
                                </m:r>
                              </m:sub>
                            </m:sSub>
                            <m:r>
                              <a:rPr lang="en-US" sz="1600" i="1">
                                <a:solidFill>
                                  <a:srgbClr val="C00000"/>
                                </a:solidFill>
                                <a:latin typeface="Cambria Math" panose="02040503050406030204" pitchFamily="18" charset="0"/>
                              </a:rPr>
                              <m:t>𝑙𝑛𝑔</m:t>
                            </m:r>
                          </m:e>
                        </m:d>
                      </m:e>
                      <m:sup>
                        <m:r>
                          <a:rPr lang="en-US" sz="1600" b="0" i="1" smtClean="0">
                            <a:solidFill>
                              <a:srgbClr val="C00000"/>
                            </a:solidFill>
                            <a:latin typeface="Cambria Math" panose="02040503050406030204" pitchFamily="18" charset="0"/>
                          </a:rPr>
                          <m:t>2</m:t>
                        </m:r>
                      </m:sup>
                    </m:sSup>
                  </m:oMath>
                </a14:m>
                <a:r>
                  <a:rPr lang="en-US" sz="1600" dirty="0">
                    <a:solidFill>
                      <a:srgbClr val="C00000"/>
                    </a:solidFill>
                  </a:rPr>
                  <a:t>+</a:t>
                </a:r>
                <a14:m>
                  <m:oMath xmlns:m="http://schemas.openxmlformats.org/officeDocument/2006/math">
                    <m:sSup>
                      <m:sSupPr>
                        <m:ctrlPr>
                          <a:rPr lang="en-US" sz="1600" i="1">
                            <a:solidFill>
                              <a:srgbClr val="C00000"/>
                            </a:solidFill>
                            <a:latin typeface="Cambria Math" panose="02040503050406030204" pitchFamily="18" charset="0"/>
                          </a:rPr>
                        </m:ctrlPr>
                      </m:sSupPr>
                      <m:e>
                        <m:d>
                          <m:dPr>
                            <m:begChr m:val="["/>
                            <m:endChr m:val="]"/>
                            <m:ctrlPr>
                              <a:rPr lang="en-US" sz="1600" i="1">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a:rPr>
                                  <m:t>𝐸</m:t>
                                </m:r>
                              </m:e>
                              <m:sub>
                                <m:r>
                                  <a:rPr lang="he-IL" sz="1600" i="1">
                                    <a:solidFill>
                                      <a:srgbClr val="C00000"/>
                                    </a:solidFill>
                                    <a:latin typeface="Cambria Math" panose="02040503050406030204" pitchFamily="18" charset="0"/>
                                  </a:rPr>
                                  <m:t>3</m:t>
                                </m:r>
                              </m:sub>
                              <m:sup>
                                <m:r>
                                  <a:rPr lang="he-IL"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he-IL" sz="1600" i="1">
                                    <a:solidFill>
                                      <a:srgbClr val="C00000"/>
                                    </a:solidFill>
                                    <a:latin typeface="Cambria Math" panose="02040503050406030204" pitchFamily="18" charset="0"/>
                                  </a:rPr>
                                  <m:t>3</m:t>
                                </m:r>
                              </m:sup>
                            </m:sSup>
                            <m:r>
                              <a:rPr lang="en-US" sz="1600" i="1">
                                <a:solidFill>
                                  <a:srgbClr val="C00000"/>
                                </a:solidFill>
                                <a:latin typeface="Cambria Math" panose="02040503050406030204" pitchFamily="18" charset="0"/>
                              </a:rPr>
                              <m:t>𝛽</m:t>
                            </m:r>
                            <m:r>
                              <a:rPr lang="en-US" sz="1600" i="1">
                                <a:solidFill>
                                  <a:srgbClr val="C00000"/>
                                </a:solidFill>
                                <a:latin typeface="Cambria Math" panose="02040503050406030204" pitchFamily="18" charset="0"/>
                              </a:rPr>
                              <m:t>𝑀</m:t>
                            </m:r>
                          </m:e>
                        </m:d>
                      </m:e>
                      <m:sup>
                        <m:r>
                          <a:rPr lang="en-US" sz="1600" b="0" i="1" smtClean="0">
                            <a:solidFill>
                              <a:srgbClr val="C00000"/>
                            </a:solidFill>
                            <a:latin typeface="Cambria Math" panose="02040503050406030204" pitchFamily="18" charset="0"/>
                          </a:rPr>
                          <m:t>2</m:t>
                        </m:r>
                      </m:sup>
                    </m:sSup>
                  </m:oMath>
                </a14:m>
                <a:r>
                  <a:rPr lang="en-US" sz="1600" dirty="0">
                    <a:solidFill>
                      <a:srgbClr val="C00000"/>
                    </a:solidFill>
                  </a:rPr>
                  <a:t> </a:t>
                </a:r>
                <a14:m>
                  <m:oMath xmlns:m="http://schemas.openxmlformats.org/officeDocument/2006/math">
                    <m:r>
                      <m:rPr>
                        <m:nor/>
                      </m:rPr>
                      <a:rPr lang="en-US" sz="1600" dirty="0">
                        <a:solidFill>
                          <a:srgbClr val="C00000"/>
                        </a:solidFill>
                        <a:latin typeface="Cambria Math"/>
                      </a:rPr>
                      <m:t>=</m:t>
                    </m:r>
                    <m:r>
                      <a:rPr lang="en-US" sz="1600">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 </m:t>
                    </m:r>
                    <m:sSup>
                      <m:sSupPr>
                        <m:ctrlPr>
                          <a:rPr lang="en-US" sz="1600" i="1">
                            <a:solidFill>
                              <a:srgbClr val="C00000"/>
                            </a:solidFill>
                            <a:latin typeface="Cambria Math" panose="02040503050406030204" pitchFamily="18" charset="0"/>
                          </a:rPr>
                        </m:ctrlPr>
                      </m:sSupPr>
                      <m:e>
                        <m:d>
                          <m:dPr>
                            <m:begChr m:val="["/>
                            <m:endChr m:val="]"/>
                            <m:ctrlPr>
                              <a:rPr lang="en-US" sz="1600" i="1">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ea typeface="Cambria Math"/>
                                  </a:rPr>
                                  <m:t>𝑚</m:t>
                                </m:r>
                                <m:r>
                                  <a:rPr lang="en-US" sz="1600" i="1">
                                    <a:solidFill>
                                      <a:srgbClr val="C00000"/>
                                    </a:solidFill>
                                    <a:latin typeface="Cambria Math"/>
                                  </a:rPr>
                                  <m:t>𝐸</m:t>
                                </m:r>
                              </m:e>
                              <m:sub>
                                <m:r>
                                  <a:rPr lang="en-US"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3</m:t>
                                </m:r>
                              </m:sup>
                            </m:sSubSup>
                          </m:e>
                        </m:d>
                      </m:e>
                      <m:sup>
                        <m:r>
                          <a:rPr lang="en-US" sz="1600" b="0" i="1" smtClean="0">
                            <a:solidFill>
                              <a:srgbClr val="C00000"/>
                            </a:solidFill>
                            <a:latin typeface="Cambria Math" panose="02040503050406030204" pitchFamily="18" charset="0"/>
                          </a:rPr>
                          <m:t>2</m:t>
                        </m:r>
                      </m:sup>
                    </m:sSup>
                  </m:oMath>
                </a14:m>
                <a:r>
                  <a:rPr lang="en-US" sz="1600" dirty="0">
                    <a:solidFill>
                      <a:srgbClr val="C00000"/>
                    </a:solidFill>
                  </a:rPr>
                  <a:t> </a:t>
                </a:r>
                <a14:m>
                  <m:oMath xmlns:m="http://schemas.openxmlformats.org/officeDocument/2006/math">
                    <m:r>
                      <a:rPr lang="en-US" sz="1600">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 </m:t>
                    </m:r>
                    <m:sSup>
                      <m:sSupPr>
                        <m:ctrlPr>
                          <a:rPr lang="en-US" sz="1600" i="1">
                            <a:solidFill>
                              <a:srgbClr val="C00000"/>
                            </a:solidFill>
                            <a:latin typeface="Cambria Math" panose="02040503050406030204" pitchFamily="18" charset="0"/>
                          </a:rPr>
                        </m:ctrlPr>
                      </m:sSupPr>
                      <m:e>
                        <m:d>
                          <m:dPr>
                            <m:begChr m:val="["/>
                            <m:endChr m:val="]"/>
                            <m:ctrlPr>
                              <a:rPr lang="en-US" sz="1600" i="1">
                                <a:solidFill>
                                  <a:srgbClr val="C00000"/>
                                </a:solidFill>
                                <a:latin typeface="Cambria Math" panose="02040503050406030204" pitchFamily="18" charset="0"/>
                              </a:rPr>
                            </m:ctrlPr>
                          </m:dPr>
                          <m:e>
                            <m:sSubSup>
                              <m:sSubSupPr>
                                <m:ctrlPr>
                                  <a:rPr lang="el-GR" sz="1600" i="1">
                                    <a:solidFill>
                                      <a:srgbClr val="C00000"/>
                                    </a:solidFill>
                                    <a:latin typeface="Cambria Math" panose="02040503050406030204" pitchFamily="18" charset="0"/>
                                  </a:rPr>
                                </m:ctrlPr>
                              </m:sSubSupPr>
                              <m:e>
                                <m:r>
                                  <m:rPr>
                                    <m:sty m:val="p"/>
                                  </m:rPr>
                                  <a:rPr lang="el-GR" sz="1600" i="1">
                                    <a:solidFill>
                                      <a:srgbClr val="C00000"/>
                                    </a:solidFill>
                                    <a:latin typeface="Cambria Math" panose="02040503050406030204" pitchFamily="18" charset="0"/>
                                    <a:ea typeface="Cambria Math"/>
                                  </a:rPr>
                                  <m:t>ω</m:t>
                                </m:r>
                                <m:r>
                                  <a:rPr lang="en-US" sz="1600" i="1">
                                    <a:solidFill>
                                      <a:srgbClr val="C00000"/>
                                    </a:solidFill>
                                    <a:latin typeface="Cambria Math"/>
                                  </a:rPr>
                                  <m:t>𝐸</m:t>
                                </m:r>
                              </m:e>
                              <m:sub>
                                <m:r>
                                  <a:rPr lang="en-US" sz="1600" i="1">
                                    <a:solidFill>
                                      <a:srgbClr val="C00000"/>
                                    </a:solidFill>
                                    <a:latin typeface="Cambria Math" panose="02040503050406030204" pitchFamily="18" charset="0"/>
                                  </a:rPr>
                                  <m:t>3</m:t>
                                </m:r>
                              </m:sub>
                              <m:sup>
                                <m:r>
                                  <a:rPr lang="en-US" sz="1600" i="1">
                                    <a:solidFill>
                                      <a:srgbClr val="C00000"/>
                                    </a:solidFill>
                                    <a:latin typeface="Cambria Math" panose="02040503050406030204" pitchFamily="18" charset="0"/>
                                  </a:rPr>
                                  <m:t>0</m:t>
                                </m:r>
                              </m:sup>
                            </m:sSubSup>
                            <m:sSup>
                              <m:sSupPr>
                                <m:ctrlPr>
                                  <a:rPr lang="el-GR" sz="1600" i="1">
                                    <a:solidFill>
                                      <a:srgbClr val="C00000"/>
                                    </a:solidFill>
                                    <a:latin typeface="Cambria Math" panose="02040503050406030204" pitchFamily="18" charset="0"/>
                                  </a:rPr>
                                </m:ctrlPr>
                              </m:sSupPr>
                              <m:e>
                                <m:r>
                                  <a:rPr lang="el-GR" sz="1600" i="1">
                                    <a:solidFill>
                                      <a:srgbClr val="C00000"/>
                                    </a:solidFill>
                                    <a:latin typeface="Cambria Math"/>
                                  </a:rPr>
                                  <m:t>𝛾</m:t>
                                </m:r>
                              </m:e>
                              <m:sup>
                                <m:r>
                                  <a:rPr lang="en-US" sz="1600" i="1">
                                    <a:solidFill>
                                      <a:srgbClr val="C00000"/>
                                    </a:solidFill>
                                    <a:latin typeface="Cambria Math" panose="02040503050406030204" pitchFamily="18" charset="0"/>
                                  </a:rPr>
                                  <m:t>3</m:t>
                                </m:r>
                              </m:sup>
                            </m:sSup>
                          </m:e>
                        </m:d>
                      </m:e>
                      <m:sup>
                        <m:r>
                          <a:rPr lang="en-US" sz="1600" b="0" i="1" smtClean="0">
                            <a:solidFill>
                              <a:srgbClr val="C00000"/>
                            </a:solidFill>
                            <a:latin typeface="Cambria Math" panose="02040503050406030204" pitchFamily="18" charset="0"/>
                          </a:rPr>
                          <m:t>2</m:t>
                        </m:r>
                      </m:sup>
                    </m:sSup>
                  </m:oMath>
                </a14:m>
                <a:r>
                  <a:rPr lang="en-US" sz="1600" dirty="0" smtClean="0">
                    <a:solidFill>
                      <a:srgbClr val="C00000"/>
                    </a:solidFill>
                  </a:rPr>
                  <a:t>.</a:t>
                </a:r>
              </a:p>
              <a:p>
                <a:pPr algn="l"/>
                <a:r>
                  <a:rPr lang="en-US" sz="1600" i="1" dirty="0" smtClean="0"/>
                  <a:t>i.e.,</a:t>
                </a:r>
                <a:endParaRPr lang="en-US" sz="1600" dirty="0"/>
              </a:p>
              <a:p>
                <a:pPr algn="l"/>
                <a14:m>
                  <m:oMathPara xmlns:m="http://schemas.openxmlformats.org/officeDocument/2006/math">
                    <m:oMathParaPr>
                      <m:jc m:val="center"/>
                    </m:oMathParaPr>
                    <m:oMath xmlns:m="http://schemas.openxmlformats.org/officeDocument/2006/math">
                      <m:sSup>
                        <m:sSupPr>
                          <m:ctrlPr>
                            <a:rPr lang="en-US" sz="1600" i="1">
                              <a:solidFill>
                                <a:srgbClr val="002060"/>
                              </a:solidFill>
                              <a:latin typeface="Cambria Math" panose="02040503050406030204" pitchFamily="18" charset="0"/>
                            </a:rPr>
                          </m:ctrlPr>
                        </m:sSupPr>
                        <m:e>
                          <m:r>
                            <a:rPr lang="en-US" sz="1600" i="1">
                              <a:solidFill>
                                <a:srgbClr val="002060"/>
                              </a:solidFill>
                              <a:latin typeface="Cambria Math" panose="02040503050406030204" pitchFamily="18" charset="0"/>
                            </a:rPr>
                            <m:t>[</m:t>
                          </m:r>
                          <m:f>
                            <m:fPr>
                              <m:ctrlPr>
                                <a:rPr lang="en-US" sz="1600" i="1">
                                  <a:solidFill>
                                    <a:srgbClr val="002060"/>
                                  </a:solidFill>
                                  <a:latin typeface="Cambria Math" panose="02040503050406030204" pitchFamily="18" charset="0"/>
                                </a:rPr>
                              </m:ctrlPr>
                            </m:fPr>
                            <m:num>
                              <m:r>
                                <a:rPr lang="en-US" sz="1600" i="1">
                                  <a:solidFill>
                                    <a:srgbClr val="002060"/>
                                  </a:solidFill>
                                  <a:latin typeface="Cambria Math" panose="02040503050406030204" pitchFamily="18" charset="0"/>
                                  <a:ea typeface="Cambria Math" panose="02040503050406030204" pitchFamily="18" charset="0"/>
                                </a:rPr>
                                <m:t>√∆</m:t>
                              </m:r>
                            </m:num>
                            <m:den>
                              <m:r>
                                <m:rPr>
                                  <m:nor/>
                                </m:rPr>
                                <a:rPr lang="el-GR" sz="1600" dirty="0"/>
                                <m:t>ρ</m:t>
                              </m:r>
                              <m:r>
                                <m:rPr>
                                  <m:nor/>
                                </m:rPr>
                                <a:rPr lang="en-US" sz="1600" dirty="0">
                                  <a:solidFill>
                                    <a:srgbClr val="7030A0"/>
                                  </a:solidFill>
                                  <a:latin typeface="Cambria Math"/>
                                </a:rPr>
                                <m:t> </m:t>
                              </m:r>
                            </m:den>
                          </m:f>
                          <m:sSub>
                            <m:sSubPr>
                              <m:ctrlPr>
                                <a:rPr lang="el-GR" sz="1600" i="1">
                                  <a:solidFill>
                                    <a:srgbClr val="002060"/>
                                  </a:solidFill>
                                  <a:latin typeface="Cambria Math" panose="02040503050406030204" pitchFamily="18" charset="0"/>
                                </a:rPr>
                              </m:ctrlPr>
                            </m:sSubPr>
                            <m:e>
                              <m:r>
                                <a:rPr lang="el-GR" sz="1600" i="1">
                                  <a:solidFill>
                                    <a:srgbClr val="002060"/>
                                  </a:solidFill>
                                  <a:latin typeface="Cambria Math"/>
                                  <a:ea typeface="Cambria Math"/>
                                </a:rPr>
                                <m:t>𝜕</m:t>
                              </m:r>
                            </m:e>
                            <m:sub>
                              <m:r>
                                <a:rPr lang="en-US" sz="1600" i="1">
                                  <a:solidFill>
                                    <a:srgbClr val="002060"/>
                                  </a:solidFill>
                                  <a:latin typeface="Cambria Math" panose="02040503050406030204" pitchFamily="18" charset="0"/>
                                </a:rPr>
                                <m:t>𝑟</m:t>
                              </m:r>
                            </m:sub>
                          </m:sSub>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ea typeface="Cambria Math"/>
                                </a:rPr>
                                <m:t>𝑙𝑛</m:t>
                              </m:r>
                              <m:r>
                                <a:rPr lang="en-US" sz="1600" b="0" i="1" smtClean="0">
                                  <a:solidFill>
                                    <a:srgbClr val="002060"/>
                                  </a:solidFill>
                                  <a:latin typeface="Cambria Math" panose="02040503050406030204" pitchFamily="18" charset="0"/>
                                </a:rPr>
                                <m:t>𝑔</m:t>
                              </m:r>
                            </m:e>
                          </m:d>
                          <m:r>
                            <a:rPr lang="en-US" sz="1600" i="1">
                              <a:solidFill>
                                <a:srgbClr val="00206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r>
                        <m:rPr>
                          <m:nor/>
                        </m:rPr>
                        <a:rPr lang="en-US" sz="1600" dirty="0">
                          <a:solidFill>
                            <a:srgbClr val="7030A0"/>
                          </a:solidFill>
                          <a:latin typeface="Cambria Math"/>
                        </a:rPr>
                        <m:t>+</m:t>
                      </m:r>
                      <m:sSup>
                        <m:sSupPr>
                          <m:ctrlPr>
                            <a:rPr lang="en-US" sz="1600" i="1">
                              <a:solidFill>
                                <a:srgbClr val="002060"/>
                              </a:solidFill>
                              <a:latin typeface="Cambria Math" panose="02040503050406030204" pitchFamily="18" charset="0"/>
                            </a:rPr>
                          </m:ctrlPr>
                        </m:sSupPr>
                        <m:e>
                          <m:r>
                            <a:rPr lang="en-US" sz="1600" i="1">
                              <a:solidFill>
                                <a:srgbClr val="002060"/>
                              </a:solidFill>
                              <a:latin typeface="Cambria Math" panose="02040503050406030204" pitchFamily="18" charset="0"/>
                            </a:rPr>
                            <m:t>[</m:t>
                          </m:r>
                          <m:sSub>
                            <m:sSubPr>
                              <m:ctrlPr>
                                <a:rPr lang="el-GR" sz="1600" i="1">
                                  <a:solidFill>
                                    <a:srgbClr val="002060"/>
                                  </a:solidFill>
                                  <a:latin typeface="Cambria Math" panose="02040503050406030204" pitchFamily="18" charset="0"/>
                                </a:rPr>
                              </m:ctrlPr>
                            </m:sSubPr>
                            <m:e>
                              <m:f>
                                <m:fPr>
                                  <m:ctrlPr>
                                    <a:rPr lang="en-US" sz="1600" i="1">
                                      <a:solidFill>
                                        <a:srgbClr val="002060"/>
                                      </a:solidFill>
                                      <a:latin typeface="Cambria Math" panose="02040503050406030204" pitchFamily="18" charset="0"/>
                                    </a:rPr>
                                  </m:ctrlPr>
                                </m:fPr>
                                <m:num>
                                  <m:r>
                                    <a:rPr lang="en-US" sz="1600" b="0" i="1" smtClean="0">
                                      <a:solidFill>
                                        <a:srgbClr val="002060"/>
                                      </a:solidFill>
                                      <a:latin typeface="Cambria Math" panose="02040503050406030204" pitchFamily="18" charset="0"/>
                                      <a:ea typeface="Cambria Math" panose="02040503050406030204" pitchFamily="18" charset="0"/>
                                    </a:rPr>
                                    <m:t>1</m:t>
                                  </m:r>
                                </m:num>
                                <m:den>
                                  <m:r>
                                    <m:rPr>
                                      <m:nor/>
                                    </m:rPr>
                                    <a:rPr lang="el-GR" sz="1600" dirty="0"/>
                                    <m:t>ρ</m:t>
                                  </m:r>
                                  <m:r>
                                    <m:rPr>
                                      <m:nor/>
                                    </m:rPr>
                                    <a:rPr lang="en-US" sz="1600" dirty="0">
                                      <a:solidFill>
                                        <a:srgbClr val="7030A0"/>
                                      </a:solidFill>
                                      <a:latin typeface="Cambria Math"/>
                                    </a:rPr>
                                    <m:t> </m:t>
                                  </m:r>
                                </m:den>
                              </m:f>
                              <m:r>
                                <a:rPr lang="el-GR" sz="1600" i="1">
                                  <a:solidFill>
                                    <a:srgbClr val="002060"/>
                                  </a:solidFill>
                                  <a:latin typeface="Cambria Math"/>
                                  <a:ea typeface="Cambria Math"/>
                                </a:rPr>
                                <m:t>𝜕</m:t>
                              </m:r>
                            </m:e>
                            <m:sub>
                              <m:r>
                                <m:rPr>
                                  <m:sty m:val="p"/>
                                </m:rPr>
                                <a:rPr lang="el-GR" sz="1600" i="1">
                                  <a:solidFill>
                                    <a:srgbClr val="002060"/>
                                  </a:solidFill>
                                  <a:latin typeface="Cambria Math" panose="02040503050406030204" pitchFamily="18" charset="0"/>
                                </a:rPr>
                                <m:t>ϑ</m:t>
                              </m:r>
                            </m:sub>
                          </m:sSub>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ea typeface="Cambria Math"/>
                                </a:rPr>
                                <m:t>𝑙𝑛</m:t>
                              </m:r>
                              <m:r>
                                <a:rPr lang="en-US" sz="1600" b="0" i="1" smtClean="0">
                                  <a:solidFill>
                                    <a:srgbClr val="002060"/>
                                  </a:solidFill>
                                  <a:latin typeface="Cambria Math" panose="02040503050406030204" pitchFamily="18" charset="0"/>
                                </a:rPr>
                                <m:t>𝑔</m:t>
                              </m:r>
                            </m:e>
                          </m:d>
                          <m:r>
                            <a:rPr lang="en-US" sz="1600" i="1">
                              <a:solidFill>
                                <a:srgbClr val="00206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r>
                        <a:rPr lang="en-US" sz="1600" b="0" i="1" smtClean="0">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m:t>
                      </m:r>
                      <m:sSup>
                        <m:sSupPr>
                          <m:ctrlPr>
                            <a:rPr lang="en-US" sz="1600" i="1">
                              <a:solidFill>
                                <a:srgbClr val="002060"/>
                              </a:solidFill>
                              <a:latin typeface="Cambria Math" panose="02040503050406030204" pitchFamily="18" charset="0"/>
                            </a:rPr>
                          </m:ctrlPr>
                        </m:sSupPr>
                        <m:e>
                          <m:r>
                            <a:rPr lang="en-US" sz="1600" i="1">
                              <a:solidFill>
                                <a:srgbClr val="00B050"/>
                              </a:solidFill>
                              <a:latin typeface="Cambria Math" panose="02040503050406030204" pitchFamily="18" charset="0"/>
                            </a:rPr>
                            <m:t>𝑚</m:t>
                          </m:r>
                          <m:f>
                            <m:fPr>
                              <m:ctrlPr>
                                <a:rPr lang="en-US" sz="1600" i="1">
                                  <a:solidFill>
                                    <a:srgbClr val="002060"/>
                                  </a:solidFill>
                                  <a:latin typeface="Cambria Math" panose="02040503050406030204" pitchFamily="18" charset="0"/>
                                </a:rPr>
                              </m:ctrlPr>
                            </m:fPr>
                            <m:num>
                              <m:r>
                                <a:rPr lang="en-US" sz="1600" i="1">
                                  <a:solidFill>
                                    <a:srgbClr val="002060"/>
                                  </a:solidFill>
                                  <a:latin typeface="Cambria Math" panose="02040503050406030204" pitchFamily="18" charset="0"/>
                                </a:rPr>
                                <m:t>𝑎</m:t>
                              </m:r>
                            </m:num>
                            <m:den>
                              <m:r>
                                <m:rPr>
                                  <m:nor/>
                                </m:rPr>
                                <a:rPr lang="el-GR" sz="1600" dirty="0"/>
                                <m:t>ρ</m:t>
                              </m:r>
                              <m:r>
                                <m:rPr>
                                  <m:nor/>
                                </m:rPr>
                                <a:rPr lang="en-US" sz="1600" dirty="0">
                                  <a:solidFill>
                                    <a:srgbClr val="7030A0"/>
                                  </a:solidFill>
                                  <a:latin typeface="Cambria Math"/>
                                </a:rPr>
                                <m:t> </m:t>
                              </m:r>
                              <m:r>
                                <a:rPr lang="en-US" sz="1600" i="1">
                                  <a:solidFill>
                                    <a:srgbClr val="002060"/>
                                  </a:solidFill>
                                  <a:latin typeface="Cambria Math" panose="02040503050406030204" pitchFamily="18" charset="0"/>
                                  <a:ea typeface="Cambria Math" panose="02040503050406030204" pitchFamily="18" charset="0"/>
                                </a:rPr>
                                <m:t>√∆</m:t>
                              </m:r>
                            </m:den>
                          </m:f>
                          <m:r>
                            <a:rPr lang="en-US" sz="1600" i="1">
                              <a:solidFill>
                                <a:srgbClr val="00B05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r>
                        <a:rPr lang="en-US" sz="1600" i="1">
                          <a:solidFill>
                            <a:srgbClr val="C00000"/>
                          </a:solidFill>
                          <a:latin typeface="Cambria Math" panose="02040503050406030204" pitchFamily="18" charset="0"/>
                        </a:rPr>
                        <m:t>−</m:t>
                      </m:r>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rPr>
                            <m:t>[</m:t>
                          </m:r>
                          <m:f>
                            <m:fPr>
                              <m:ctrlPr>
                                <a:rPr lang="en-US" sz="1600" i="1">
                                  <a:solidFill>
                                    <a:srgbClr val="C00000"/>
                                  </a:solidFill>
                                  <a:latin typeface="Cambria Math" panose="02040503050406030204" pitchFamily="18" charset="0"/>
                                </a:rPr>
                              </m:ctrlPr>
                            </m:fPr>
                            <m:num>
                              <m:r>
                                <a:rPr lang="en-US" sz="1600" i="1">
                                  <a:solidFill>
                                    <a:srgbClr val="C00000"/>
                                  </a:solidFill>
                                  <a:latin typeface="Cambria Math" panose="02040503050406030204" pitchFamily="18" charset="0"/>
                                </a:rPr>
                                <m:t>𝑎</m:t>
                              </m:r>
                            </m:num>
                            <m:den>
                              <m:r>
                                <m:rPr>
                                  <m:nor/>
                                </m:rPr>
                                <a:rPr lang="el-GR" sz="1600" dirty="0"/>
                                <m:t>ρ</m:t>
                              </m:r>
                            </m:den>
                          </m:f>
                          <m:func>
                            <m:funcPr>
                              <m:ctrlPr>
                                <a:rPr lang="en-US" sz="1600" i="1">
                                  <a:solidFill>
                                    <a:srgbClr val="C00000"/>
                                  </a:solidFill>
                                  <a:latin typeface="Cambria Math" panose="02040503050406030204" pitchFamily="18" charset="0"/>
                                </a:rPr>
                              </m:ctrlPr>
                            </m:funcPr>
                            <m:fName>
                              <m:r>
                                <m:rPr>
                                  <m:sty m:val="p"/>
                                </m:rPr>
                                <a:rPr lang="en-US" sz="1600">
                                  <a:solidFill>
                                    <a:srgbClr val="C00000"/>
                                  </a:solidFill>
                                  <a:latin typeface="Cambria Math" panose="02040503050406030204" pitchFamily="18" charset="0"/>
                                </a:rPr>
                                <m:t>sin</m:t>
                              </m:r>
                            </m:fName>
                            <m:e>
                              <m:r>
                                <m:rPr>
                                  <m:sty m:val="p"/>
                                </m:rPr>
                                <a:rPr lang="el-GR" sz="1600" i="1">
                                  <a:solidFill>
                                    <a:srgbClr val="C00000"/>
                                  </a:solidFill>
                                  <a:latin typeface="Cambria Math" panose="02040503050406030204" pitchFamily="18" charset="0"/>
                                </a:rPr>
                                <m:t>ϑ</m:t>
                              </m:r>
                            </m:e>
                          </m:func>
                          <m:r>
                            <a:rPr lang="en-US" sz="1600" i="1">
                              <a:solidFill>
                                <a:srgbClr val="C00000"/>
                              </a:solidFill>
                              <a:latin typeface="Cambria Math" panose="02040503050406030204" pitchFamily="18" charset="0"/>
                            </a:rPr>
                            <m:t>]</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panose="02040503050406030204" pitchFamily="18" charset="0"/>
                        </a:rPr>
                        <m:t>(</m:t>
                      </m:r>
                      <m:sSup>
                        <m:sSupPr>
                          <m:ctrlPr>
                            <a:rPr lang="en-US" sz="1600" i="1">
                              <a:solidFill>
                                <a:srgbClr val="C00000"/>
                              </a:solidFill>
                              <a:latin typeface="Cambria Math" panose="02040503050406030204" pitchFamily="18" charset="0"/>
                            </a:rPr>
                          </m:ctrlPr>
                        </m:sSupPr>
                        <m:e>
                          <m:r>
                            <m:rPr>
                              <m:sty m:val="p"/>
                            </m:rPr>
                            <a:rPr lang="el-GR" sz="1600" i="1">
                              <a:solidFill>
                                <a:srgbClr val="FFC000"/>
                              </a:solidFill>
                              <a:latin typeface="Cambria Math" panose="02040503050406030204" pitchFamily="18" charset="0"/>
                              <a:ea typeface="Cambria Math"/>
                            </a:rPr>
                            <m:t>ω</m:t>
                          </m:r>
                        </m:e>
                        <m:sup>
                          <m:r>
                            <a:rPr lang="en-US" sz="1600" i="1">
                              <a:solidFill>
                                <a:srgbClr val="C00000"/>
                              </a:solidFill>
                              <a:latin typeface="Cambria Math" panose="02040503050406030204" pitchFamily="18" charset="0"/>
                            </a:rPr>
                            <m:t>2</m:t>
                          </m:r>
                        </m:sup>
                      </m:sSup>
                      <m:r>
                        <a:rPr lang="en-US" sz="1600" i="1">
                          <a:solidFill>
                            <a:srgbClr val="FFC000"/>
                          </a:solidFill>
                          <a:latin typeface="Cambria Math" panose="02040503050406030204" pitchFamily="18" charset="0"/>
                          <a:ea typeface="Cambria Math"/>
                        </a:rPr>
                        <m:t>+</m:t>
                      </m:r>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rPr>
                            <m:t>𝑀</m:t>
                          </m:r>
                        </m:e>
                        <m:sup>
                          <m:r>
                            <a:rPr lang="en-US" sz="1600" i="1">
                              <a:solidFill>
                                <a:srgbClr val="C00000"/>
                              </a:solidFill>
                              <a:latin typeface="Cambria Math" panose="02040503050406030204" pitchFamily="18" charset="0"/>
                            </a:rPr>
                            <m:t>2</m:t>
                          </m:r>
                        </m:sup>
                      </m:sSup>
                      <m:r>
                        <a:rPr lang="en-US" sz="1600" i="1">
                          <a:solidFill>
                            <a:srgbClr val="C00000"/>
                          </a:solidFill>
                          <a:latin typeface="Cambria Math" panose="02040503050406030204" pitchFamily="18" charset="0"/>
                        </a:rPr>
                        <m:t>)</m:t>
                      </m:r>
                    </m:oMath>
                  </m:oMathPara>
                </a14:m>
                <a:endParaRPr lang="en-US" sz="1600" dirty="0" smtClean="0">
                  <a:solidFill>
                    <a:schemeClr val="tx1"/>
                  </a:solidFill>
                </a:endParaRPr>
              </a:p>
              <a:p>
                <a:pPr algn="l"/>
                <a:endParaRPr lang="en-US"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323528" y="332656"/>
                <a:ext cx="8424936" cy="6368795"/>
              </a:xfrm>
              <a:prstGeom prst="rect">
                <a:avLst/>
              </a:prstGeom>
              <a:blipFill>
                <a:blip r:embed="rId2"/>
                <a:stretch>
                  <a:fillRect l="-1013" t="-766"/>
                </a:stretch>
              </a:blipFill>
            </p:spPr>
            <p:txBody>
              <a:bodyPr/>
              <a:lstStyle/>
              <a:p>
                <a:r>
                  <a:rPr lang="en-US">
                    <a:noFill/>
                  </a:rPr>
                  <a:t> </a:t>
                </a:r>
              </a:p>
            </p:txBody>
          </p:sp>
        </mc:Fallback>
      </mc:AlternateContent>
    </p:spTree>
    <p:extLst>
      <p:ext uri="{BB962C8B-B14F-4D97-AF65-F5344CB8AC3E}">
        <p14:creationId xmlns:p14="http://schemas.microsoft.com/office/powerpoint/2010/main" val="115723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39552" y="476672"/>
                <a:ext cx="8280920" cy="596830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1</m:t>
                                  </m:r>
                                </m:sup>
                              </m:sSubSup>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a:rPr lang="en-US" i="1">
                                      <a:solidFill>
                                        <a:schemeClr val="tx1"/>
                                      </a:solidFill>
                                      <a:latin typeface="Cambria Math" panose="02040503050406030204" pitchFamily="18" charset="0"/>
                                      <a:ea typeface="Cambria Math"/>
                                    </a:rPr>
                                    <m:t>𝑟</m:t>
                                  </m:r>
                                </m:sub>
                              </m:sSub>
                              <m:r>
                                <a:rPr lang="en-US" i="1">
                                  <a:solidFill>
                                    <a:schemeClr val="tx1"/>
                                  </a:solidFill>
                                  <a:latin typeface="Cambria Math" panose="02040503050406030204" pitchFamily="18" charset="0"/>
                                  <a:ea typeface="Cambria Math"/>
                                </a:rPr>
                                <m:t>𝑙𝑛𝑔</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2</m:t>
                                  </m:r>
                                </m:sup>
                              </m:sSubSup>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m:rPr>
                                      <m:sty m:val="p"/>
                                    </m:rPr>
                                    <a:rPr lang="el-GR" i="1" smtClean="0">
                                      <a:solidFill>
                                        <a:schemeClr val="tx1"/>
                                      </a:solidFill>
                                      <a:latin typeface="Cambria Math" panose="02040503050406030204" pitchFamily="18" charset="0"/>
                                      <a:ea typeface="Cambria Math"/>
                                    </a:rPr>
                                    <m:t>ϑ</m:t>
                                  </m:r>
                                </m:sub>
                              </m:sSub>
                              <m:r>
                                <a:rPr lang="en-US" i="1">
                                  <a:solidFill>
                                    <a:schemeClr val="tx1"/>
                                  </a:solidFill>
                                  <a:latin typeface="Cambria Math" panose="02040503050406030204" pitchFamily="18" charset="0"/>
                                  <a:ea typeface="Cambria Math"/>
                                </a:rPr>
                                <m:t>𝑙𝑛𝑔</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he-IL" i="1">
                                      <a:solidFill>
                                        <a:schemeClr val="tx1"/>
                                      </a:solidFill>
                                      <a:latin typeface="Cambria Math" panose="02040503050406030204" pitchFamily="18" charset="0"/>
                                    </a:rPr>
                                    <m:t>3</m:t>
                                  </m:r>
                                </m:sub>
                                <m:sup>
                                  <m:r>
                                    <a:rPr lang="he-IL" i="1">
                                      <a:solidFill>
                                        <a:schemeClr val="tx1"/>
                                      </a:solidFill>
                                      <a:latin typeface="Cambria Math" panose="02040503050406030204" pitchFamily="18" charset="0"/>
                                    </a:rPr>
                                    <m:t>0</m:t>
                                  </m:r>
                                </m:sup>
                              </m:sSubSup>
                              <m:r>
                                <a:rPr lang="en-US" i="1">
                                  <a:solidFill>
                                    <a:schemeClr val="tx1"/>
                                  </a:solidFill>
                                  <a:latin typeface="Cambria Math" panose="02040503050406030204" pitchFamily="18" charset="0"/>
                                </a:rPr>
                                <m:t>𝛽</m:t>
                              </m:r>
                              <m:r>
                                <a:rPr lang="en-US" i="1">
                                  <a:solidFill>
                                    <a:schemeClr val="tx1"/>
                                  </a:solidFill>
                                  <a:latin typeface="Cambria Math" panose="02040503050406030204" pitchFamily="18" charset="0"/>
                                </a:rPr>
                                <m:t>𝑀</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den>
                              </m:f>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m:rPr>
                                  <m:sty m:val="p"/>
                                </m:rPr>
                                <a:rPr lang="el-GR" i="1">
                                  <a:solidFill>
                                    <a:schemeClr val="tx1"/>
                                  </a:solidFill>
                                  <a:latin typeface="Cambria Math" panose="02040503050406030204" pitchFamily="18" charset="0"/>
                                  <a:ea typeface="Cambria Math"/>
                                </a:rPr>
                                <m:t>ω</m:t>
                              </m:r>
                              <m:r>
                                <a:rPr lang="en-US" b="0" i="1" smtClean="0">
                                  <a:solidFill>
                                    <a:schemeClr val="tx1"/>
                                  </a:solidFill>
                                  <a:latin typeface="Cambria Math" panose="02040503050406030204" pitchFamily="18" charset="0"/>
                                </a:rPr>
                                <m:t>𝑎</m:t>
                              </m:r>
                              <m:r>
                                <m:rPr>
                                  <m:nor/>
                                </m:rPr>
                                <a:rPr lang="en-GB" i="1">
                                  <a:solidFill>
                                    <a:schemeClr val="tx1"/>
                                  </a:solidFill>
                                  <a:latin typeface="Cambria Math" panose="02040503050406030204" pitchFamily="18" charset="0"/>
                                </a:rPr>
                                <m:t> </m:t>
                              </m:r>
                              <m:r>
                                <m:rPr>
                                  <m:nor/>
                                </m:rPr>
                                <a:rPr lang="en-US" i="1" dirty="0">
                                  <a:solidFill>
                                    <a:schemeClr val="tx1"/>
                                  </a:solidFill>
                                </a:rPr>
                                <m:t>sin</m:t>
                              </m:r>
                              <m:r>
                                <m:rPr>
                                  <m:sty m:val="p"/>
                                </m:rPr>
                                <a:rPr lang="el-GR" i="1">
                                  <a:solidFill>
                                    <a:schemeClr val="tx1"/>
                                  </a:solidFill>
                                  <a:latin typeface="Cambria Math" panose="02040503050406030204" pitchFamily="18" charset="0"/>
                                </a:rPr>
                                <m:t>ϑ</m:t>
                              </m:r>
                            </m:e>
                          </m:d>
                        </m:e>
                        <m:sup>
                          <m:r>
                            <a:rPr lang="en-US" i="1">
                              <a:solidFill>
                                <a:schemeClr val="tx1"/>
                              </a:solidFill>
                              <a:latin typeface="Cambria Math" panose="02040503050406030204" pitchFamily="18" charset="0"/>
                            </a:rPr>
                            <m:t>2</m:t>
                          </m:r>
                        </m:sup>
                      </m:sSup>
                    </m:oMath>
                  </m:oMathPara>
                </a14:m>
                <a:endParaRPr lang="en-US" dirty="0" smtClean="0">
                  <a:solidFill>
                    <a:schemeClr val="tx1"/>
                  </a:solidFill>
                </a:endParaRPr>
              </a:p>
              <a:p>
                <a:pPr algn="ctr"/>
                <a14:m>
                  <m:oMath xmlns:m="http://schemas.openxmlformats.org/officeDocument/2006/math">
                    <m:sSubSup>
                      <m:sSubSupPr>
                        <m:ctrlPr>
                          <a:rPr lang="el-GR" i="1" smtClean="0">
                            <a:solidFill>
                              <a:schemeClr val="tx1"/>
                            </a:solidFill>
                            <a:latin typeface="Cambria Math" panose="02040503050406030204" pitchFamily="18" charset="0"/>
                          </a:rPr>
                        </m:ctrlPr>
                      </m:sSubSupPr>
                      <m:e>
                        <m:r>
                          <a:rPr lang="en-US" i="1">
                            <a:solidFill>
                              <a:schemeClr val="tx1"/>
                            </a:solidFill>
                            <a:latin typeface="Cambria Math"/>
                          </a:rPr>
                          <m:t>𝐸</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1</m:t>
                        </m:r>
                      </m:sup>
                    </m:sSubSup>
                    <m:r>
                      <a:rPr lang="en-US" i="1">
                        <a:solidFill>
                          <a:schemeClr val="tx1"/>
                        </a:solidFill>
                        <a:latin typeface="Cambria Math" panose="02040503050406030204" pitchFamily="18" charset="0"/>
                      </a:rPr>
                      <m:t>=</m:t>
                    </m:r>
                    <m:f>
                      <m:fPr>
                        <m:ctrlPr>
                          <a:rPr lang="en-GB" i="1">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num>
                      <m:den>
                        <m:r>
                          <m:rPr>
                            <m:sty m:val="p"/>
                          </m:rPr>
                          <a:rPr lang="el-GR" i="1">
                            <a:solidFill>
                              <a:schemeClr val="tx1"/>
                            </a:solidFill>
                            <a:latin typeface="Cambria Math" panose="02040503050406030204" pitchFamily="18" charset="0"/>
                          </a:rPr>
                          <m:t>ϱ</m:t>
                        </m:r>
                      </m:den>
                    </m:f>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1</m:t>
                        </m:r>
                      </m:sup>
                    </m:sSubSup>
                    <m:r>
                      <a:rPr lang="en-US" i="1">
                        <a:solidFill>
                          <a:schemeClr val="tx1"/>
                        </a:solidFill>
                        <a:latin typeface="Cambria Math" panose="02040503050406030204" pitchFamily="18" charset="0"/>
                      </a:rPr>
                      <m:t>=</m:t>
                    </m:r>
                    <m:f>
                      <m:fPr>
                        <m:ctrlPr>
                          <a:rPr lang="en-GB" i="1">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num>
                      <m:den>
                        <m:r>
                          <m:rPr>
                            <m:sty m:val="p"/>
                          </m:rPr>
                          <a:rPr lang="el-GR" i="1">
                            <a:solidFill>
                              <a:schemeClr val="tx1"/>
                            </a:solidFill>
                            <a:latin typeface="Cambria Math" panose="02040503050406030204" pitchFamily="18" charset="0"/>
                          </a:rPr>
                          <m:t>ϱ</m:t>
                        </m:r>
                      </m:den>
                    </m:f>
                  </m:oMath>
                </a14:m>
                <a:r>
                  <a:rPr lang="en-US" dirty="0">
                    <a:solidFill>
                      <a:schemeClr val="tx1"/>
                    </a:solidFill>
                  </a:rPr>
                  <a:t>, </a:t>
                </a:r>
                <a14:m>
                  <m:oMath xmlns:m="http://schemas.openxmlformats.org/officeDocument/2006/math">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en-US" i="1">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m:t>
                    </m:r>
                    <m:f>
                      <m:fPr>
                        <m:ctrlPr>
                          <a:rPr lang="en-GB"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m:rPr>
                            <m:sty m:val="p"/>
                          </m:rPr>
                          <a:rPr lang="el-GR" i="1">
                            <a:solidFill>
                              <a:schemeClr val="tx1"/>
                            </a:solidFill>
                            <a:latin typeface="Cambria Math" panose="02040503050406030204" pitchFamily="18" charset="0"/>
                          </a:rPr>
                          <m:t>ϱ</m:t>
                        </m:r>
                      </m:den>
                    </m:f>
                    <m:r>
                      <a:rPr lang="en-US" b="0" i="1" smtClean="0">
                        <a:solidFill>
                          <a:schemeClr val="tx1"/>
                        </a:solidFill>
                        <a:latin typeface="Cambria Math" panose="02040503050406030204" pitchFamily="18" charset="0"/>
                      </a:rPr>
                      <m:t>,</m:t>
                    </m:r>
                    <m:sSubSup>
                      <m:sSubSupPr>
                        <m:ctrlPr>
                          <a:rPr lang="el-GR"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a:rPr>
                          <m:t>𝐸</m:t>
                        </m:r>
                      </m:e>
                      <m:sub>
                        <m:r>
                          <a:rPr lang="en-GB" i="1">
                            <a:solidFill>
                              <a:schemeClr val="tx1"/>
                            </a:solidFill>
                            <a:latin typeface="Cambria Math" panose="02040503050406030204" pitchFamily="18" charset="0"/>
                          </a:rPr>
                          <m:t>0</m:t>
                        </m:r>
                      </m:sub>
                      <m:sup>
                        <m:r>
                          <a:rPr lang="en-GB" sz="1600" i="1">
                            <a:solidFill>
                              <a:schemeClr val="tx1"/>
                            </a:solidFill>
                            <a:latin typeface="Cambria Math" panose="02040503050406030204" pitchFamily="18" charset="0"/>
                          </a:rPr>
                          <m:t>3</m:t>
                        </m:r>
                      </m:sup>
                    </m:sSubSup>
                    <m:r>
                      <a:rPr lang="en-GB" sz="160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
                          <m:rPr>
                            <m:sty m:val="p"/>
                          </m:rPr>
                          <a:rPr lang="el-GR" i="1">
                            <a:solidFill>
                              <a:schemeClr val="tx1"/>
                            </a:solidFill>
                            <a:latin typeface="Cambria Math" panose="02040503050406030204" pitchFamily="18" charset="0"/>
                          </a:rPr>
                          <m:t>ϱ</m:t>
                        </m:r>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den>
                    </m:f>
                    <m:r>
                      <a:rPr lang="el-GR" i="1">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Sup>
                      <m:sSubSupPr>
                        <m:ctrlPr>
                          <a:rPr lang="el-GR" i="1">
                            <a:solidFill>
                              <a:schemeClr val="tx1"/>
                            </a:solidFill>
                            <a:latin typeface="Cambria Math" panose="02040503050406030204" pitchFamily="18" charset="0"/>
                          </a:rPr>
                        </m:ctrlPr>
                      </m:sSubSupPr>
                      <m:e>
                        <m:r>
                          <a:rPr lang="en-US" i="1">
                            <a:solidFill>
                              <a:schemeClr val="tx1"/>
                            </a:solidFill>
                            <a:latin typeface="Cambria Math"/>
                          </a:rPr>
                          <m:t>𝐸</m:t>
                        </m:r>
                      </m:e>
                      <m:sub>
                        <m:r>
                          <a:rPr lang="en-GB" i="1">
                            <a:solidFill>
                              <a:schemeClr val="tx1"/>
                            </a:solidFill>
                            <a:latin typeface="Cambria Math" panose="02040503050406030204" pitchFamily="18" charset="0"/>
                          </a:rPr>
                          <m:t>3</m:t>
                        </m:r>
                      </m:sub>
                      <m:sup>
                        <m:r>
                          <a:rPr lang="en-GB" sz="1600" i="1">
                            <a:solidFill>
                              <a:schemeClr val="tx1"/>
                            </a:solidFill>
                            <a:latin typeface="Cambria Math" panose="02040503050406030204" pitchFamily="18" charset="0"/>
                          </a:rPr>
                          <m:t>0</m:t>
                        </m:r>
                      </m:sup>
                    </m:sSubSup>
                    <m:r>
                      <a:rPr lang="en-GB" sz="160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
                          <m:rPr>
                            <m:sty m:val="p"/>
                          </m:rPr>
                          <a:rPr lang="el-GR" i="1">
                            <a:solidFill>
                              <a:schemeClr val="tx1"/>
                            </a:solidFill>
                            <a:latin typeface="Cambria Math" panose="02040503050406030204" pitchFamily="18" charset="0"/>
                          </a:rPr>
                          <m:t>ϱ</m:t>
                        </m:r>
                      </m:den>
                    </m:f>
                    <m:r>
                      <m:rPr>
                        <m:nor/>
                      </m:rPr>
                      <a:rPr lang="en-GB" i="1">
                        <a:solidFill>
                          <a:schemeClr val="tx1"/>
                        </a:solidFill>
                        <a:latin typeface="Cambria Math" panose="02040503050406030204" pitchFamily="18" charset="0"/>
                      </a:rPr>
                      <m:t> </m:t>
                    </m:r>
                    <m:r>
                      <m:rPr>
                        <m:nor/>
                      </m:rPr>
                      <a:rPr lang="en-US" i="1" dirty="0">
                        <a:solidFill>
                          <a:schemeClr val="tx1"/>
                        </a:solidFill>
                      </a:rPr>
                      <m:t>sin</m:t>
                    </m:r>
                    <m:r>
                      <m:rPr>
                        <m:sty m:val="p"/>
                      </m:rPr>
                      <a:rPr lang="el-GR" i="1">
                        <a:solidFill>
                          <a:schemeClr val="tx1"/>
                        </a:solidFill>
                        <a:latin typeface="Cambria Math" panose="02040503050406030204" pitchFamily="18" charset="0"/>
                      </a:rPr>
                      <m:t>ϑ</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 </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rPr>
                      <m:t>=</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𝑟</m:t>
                        </m:r>
                      </m:e>
                      <m:sup>
                        <m:r>
                          <a:rPr lang="en-GB" i="1">
                            <a:solidFill>
                              <a:schemeClr val="tx1"/>
                            </a:solidFill>
                            <a:latin typeface="Cambria Math" panose="02040503050406030204" pitchFamily="18" charset="0"/>
                          </a:rPr>
                          <m:t>2</m:t>
                        </m:r>
                      </m:sup>
                    </m:sSup>
                    <m:r>
                      <a:rPr lang="en-GB" i="1">
                        <a:solidFill>
                          <a:schemeClr val="tx1"/>
                        </a:solidFill>
                        <a:latin typeface="Cambria Math" panose="02040503050406030204" pitchFamily="18" charset="0"/>
                      </a:rPr>
                      <m:t>+</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𝑎</m:t>
                        </m:r>
                      </m:e>
                      <m:sup>
                        <m:r>
                          <a:rPr lang="en-GB" i="1">
                            <a:solidFill>
                              <a:schemeClr val="tx1"/>
                            </a:solidFill>
                            <a:latin typeface="Cambria Math" panose="02040503050406030204" pitchFamily="18" charset="0"/>
                          </a:rPr>
                          <m:t>2</m:t>
                        </m:r>
                      </m:sup>
                    </m:sSup>
                    <m:r>
                      <a:rPr lang="en-GB" i="1">
                        <a:solidFill>
                          <a:schemeClr val="tx1"/>
                        </a:solidFill>
                        <a:latin typeface="Cambria Math" panose="02040503050406030204" pitchFamily="18" charset="0"/>
                      </a:rPr>
                      <m:t>−</m:t>
                    </m:r>
                    <m:r>
                      <a:rPr lang="en-GB" i="1">
                        <a:solidFill>
                          <a:schemeClr val="tx1"/>
                        </a:solidFill>
                        <a:latin typeface="Cambria Math" panose="02040503050406030204" pitchFamily="18" charset="0"/>
                      </a:rPr>
                      <m:t>2</m:t>
                    </m:r>
                    <m:sSub>
                      <m:sSubPr>
                        <m:ctrlPr>
                          <a:rPr lang="en-GB"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h</m:t>
                        </m:r>
                      </m:sub>
                    </m:sSub>
                    <m:r>
                      <a:rPr lang="en-GB" i="1">
                        <a:solidFill>
                          <a:schemeClr val="tx1"/>
                        </a:solidFill>
                        <a:latin typeface="Cambria Math" panose="02040503050406030204" pitchFamily="18" charset="0"/>
                      </a:rPr>
                      <m:t>𝑟</m:t>
                    </m:r>
                  </m:oMath>
                </a14:m>
                <a:endParaRPr lang="en-US" dirty="0">
                  <a:solidFill>
                    <a:schemeClr val="tx1"/>
                  </a:solidFill>
                </a:endParaRPr>
              </a:p>
              <a:p>
                <a:pPr algn="l"/>
                <a:endParaRPr lang="he-IL" dirty="0">
                  <a:solidFill>
                    <a:schemeClr val="tx1"/>
                  </a:solidFill>
                </a:endParaRPr>
              </a:p>
              <a:p>
                <a:pPr/>
                <a14:m>
                  <m:oMathPara xmlns:m="http://schemas.openxmlformats.org/officeDocument/2006/math">
                    <m:oMathParaPr>
                      <m:jc m:val="center"/>
                    </m:oMathParaPr>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GB" i="1">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num>
                                <m:den>
                                  <m:r>
                                    <m:rPr>
                                      <m:sty m:val="p"/>
                                    </m:rPr>
                                    <a:rPr lang="el-GR" i="1">
                                      <a:solidFill>
                                        <a:schemeClr val="tx1"/>
                                      </a:solidFill>
                                      <a:latin typeface="Cambria Math" panose="02040503050406030204" pitchFamily="18" charset="0"/>
                                    </a:rPr>
                                    <m:t>ϱ</m:t>
                                  </m:r>
                                </m:den>
                              </m:f>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a:rPr lang="en-US" i="1">
                                      <a:solidFill>
                                        <a:schemeClr val="tx1"/>
                                      </a:solidFill>
                                      <a:latin typeface="Cambria Math" panose="02040503050406030204" pitchFamily="18" charset="0"/>
                                      <a:ea typeface="Cambria Math"/>
                                    </a:rPr>
                                    <m:t>𝑟</m:t>
                                  </m:r>
                                </m:sub>
                              </m:sSub>
                              <m:r>
                                <a:rPr lang="en-US" i="1">
                                  <a:solidFill>
                                    <a:schemeClr val="tx1"/>
                                  </a:solidFill>
                                  <a:latin typeface="Cambria Math" panose="02040503050406030204" pitchFamily="18" charset="0"/>
                                  <a:ea typeface="Cambria Math"/>
                                </a:rPr>
                                <m:t>𝑙𝑛𝑔</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GB"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1</m:t>
                                  </m:r>
                                </m:num>
                                <m:den>
                                  <m:r>
                                    <m:rPr>
                                      <m:sty m:val="p"/>
                                    </m:rPr>
                                    <a:rPr lang="el-GR" i="1">
                                      <a:solidFill>
                                        <a:schemeClr val="tx1"/>
                                      </a:solidFill>
                                      <a:latin typeface="Cambria Math" panose="02040503050406030204" pitchFamily="18" charset="0"/>
                                    </a:rPr>
                                    <m:t>ϱ</m:t>
                                  </m:r>
                                </m:den>
                              </m:f>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m:rPr>
                                      <m:sty m:val="p"/>
                                    </m:rPr>
                                    <a:rPr lang="el-GR" i="1">
                                      <a:solidFill>
                                        <a:schemeClr val="tx1"/>
                                      </a:solidFill>
                                      <a:latin typeface="Cambria Math" panose="02040503050406030204" pitchFamily="18" charset="0"/>
                                      <a:ea typeface="Cambria Math"/>
                                    </a:rPr>
                                    <m:t>ϑ</m:t>
                                  </m:r>
                                </m:sub>
                              </m:sSub>
                              <m:r>
                                <a:rPr lang="en-US" i="1">
                                  <a:solidFill>
                                    <a:schemeClr val="tx1"/>
                                  </a:solidFill>
                                  <a:latin typeface="Cambria Math" panose="02040503050406030204" pitchFamily="18" charset="0"/>
                                  <a:ea typeface="Cambria Math"/>
                                </a:rPr>
                                <m:t>𝑙𝑛𝑔</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
                                    <m:rPr>
                                      <m:sty m:val="p"/>
                                    </m:rPr>
                                    <a:rPr lang="el-GR" i="1">
                                      <a:solidFill>
                                        <a:schemeClr val="tx1"/>
                                      </a:solidFill>
                                      <a:latin typeface="Cambria Math" panose="02040503050406030204" pitchFamily="18" charset="0"/>
                                    </a:rPr>
                                    <m:t>ϱ</m:t>
                                  </m:r>
                                </m:den>
                              </m:f>
                              <m:r>
                                <m:rPr>
                                  <m:nor/>
                                </m:rPr>
                                <a:rPr lang="en-GB" i="1">
                                  <a:solidFill>
                                    <a:schemeClr val="tx1"/>
                                  </a:solidFill>
                                  <a:latin typeface="Cambria Math" panose="02040503050406030204" pitchFamily="18" charset="0"/>
                                </a:rPr>
                                <m:t> </m:t>
                              </m:r>
                              <m:r>
                                <m:rPr>
                                  <m:nor/>
                                </m:rPr>
                                <a:rPr lang="en-US" i="1" dirty="0">
                                  <a:solidFill>
                                    <a:schemeClr val="tx1"/>
                                  </a:solidFill>
                                </a:rPr>
                                <m:t>sin</m:t>
                              </m:r>
                              <m:r>
                                <m:rPr>
                                  <m:sty m:val="p"/>
                                </m:rPr>
                                <a:rPr lang="el-GR" i="1">
                                  <a:solidFill>
                                    <a:schemeClr val="tx1"/>
                                  </a:solidFill>
                                  <a:latin typeface="Cambria Math" panose="02040503050406030204" pitchFamily="18" charset="0"/>
                                </a:rPr>
                                <m:t>θ</m:t>
                              </m:r>
                              <m:r>
                                <a:rPr lang="en-US" i="1">
                                  <a:solidFill>
                                    <a:schemeClr val="tx1"/>
                                  </a:solidFill>
                                  <a:latin typeface="Cambria Math" panose="02040503050406030204" pitchFamily="18" charset="0"/>
                                </a:rPr>
                                <m:t>𝛽</m:t>
                              </m:r>
                              <m:r>
                                <a:rPr lang="en-US" i="1">
                                  <a:solidFill>
                                    <a:schemeClr val="tx1"/>
                                  </a:solidFill>
                                  <a:latin typeface="Cambria Math" panose="02040503050406030204" pitchFamily="18" charset="0"/>
                                </a:rPr>
                                <m:t>𝑀</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𝑚</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
                                    <m:rPr>
                                      <m:sty m:val="p"/>
                                    </m:rPr>
                                    <a:rPr lang="el-GR" i="1">
                                      <a:solidFill>
                                        <a:schemeClr val="tx1"/>
                                      </a:solidFill>
                                      <a:latin typeface="Cambria Math" panose="02040503050406030204" pitchFamily="18" charset="0"/>
                                    </a:rPr>
                                    <m:t>ϱ</m:t>
                                  </m:r>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den>
                              </m:f>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m:rPr>
                                  <m:sty m:val="p"/>
                                </m:rPr>
                                <a:rPr lang="el-GR" i="1">
                                  <a:solidFill>
                                    <a:schemeClr val="tx1"/>
                                  </a:solidFill>
                                  <a:latin typeface="Cambria Math" panose="02040503050406030204" pitchFamily="18" charset="0"/>
                                  <a:ea typeface="Cambria Math"/>
                                </a:rPr>
                                <m:t>ω</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
                                    <m:rPr>
                                      <m:sty m:val="p"/>
                                    </m:rPr>
                                    <a:rPr lang="el-GR" i="1">
                                      <a:solidFill>
                                        <a:schemeClr val="tx1"/>
                                      </a:solidFill>
                                      <a:latin typeface="Cambria Math" panose="02040503050406030204" pitchFamily="18" charset="0"/>
                                    </a:rPr>
                                    <m:t>ϱ</m:t>
                                  </m:r>
                                </m:den>
                              </m:f>
                              <m:r>
                                <m:rPr>
                                  <m:nor/>
                                </m:rPr>
                                <a:rPr lang="en-GB" i="1">
                                  <a:solidFill>
                                    <a:schemeClr val="tx1"/>
                                  </a:solidFill>
                                  <a:latin typeface="Cambria Math" panose="02040503050406030204" pitchFamily="18" charset="0"/>
                                </a:rPr>
                                <m:t> </m:t>
                              </m:r>
                              <m:r>
                                <m:rPr>
                                  <m:nor/>
                                </m:rPr>
                                <a:rPr lang="en-US" i="1" dirty="0">
                                  <a:solidFill>
                                    <a:schemeClr val="tx1"/>
                                  </a:solidFill>
                                </a:rPr>
                                <m:t>sin</m:t>
                              </m:r>
                              <m:r>
                                <m:rPr>
                                  <m:sty m:val="p"/>
                                </m:rPr>
                                <a:rPr lang="el-GR" i="1">
                                  <a:solidFill>
                                    <a:schemeClr val="tx1"/>
                                  </a:solidFill>
                                  <a:latin typeface="Cambria Math" panose="02040503050406030204" pitchFamily="18" charset="0"/>
                                </a:rPr>
                                <m:t>ϑ</m:t>
                              </m:r>
                            </m:e>
                          </m:d>
                        </m:e>
                        <m:sup>
                          <m:r>
                            <a:rPr lang="en-US" i="1">
                              <a:solidFill>
                                <a:schemeClr val="tx1"/>
                              </a:solidFill>
                              <a:latin typeface="Cambria Math" panose="02040503050406030204" pitchFamily="18" charset="0"/>
                            </a:rPr>
                            <m:t>2</m:t>
                          </m:r>
                        </m:sup>
                      </m:sSup>
                    </m:oMath>
                  </m:oMathPara>
                </a14:m>
                <a:endParaRPr lang="en-US"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𝑔</m:t>
                      </m:r>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rPr>
                            <m:t>ϑ</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𝐵</m:t>
                      </m:r>
                      <m:d>
                        <m:dPr>
                          <m:ctrlPr>
                            <a:rPr lang="en-US" b="0" i="1" smtClean="0">
                              <a:solidFill>
                                <a:schemeClr val="tx1"/>
                              </a:solidFill>
                              <a:latin typeface="Cambria Math" panose="02040503050406030204" pitchFamily="18" charset="0"/>
                            </a:rPr>
                          </m:ctrlPr>
                        </m:dPr>
                        <m:e>
                          <m:r>
                            <m:rPr>
                              <m:sty m:val="p"/>
                            </m:rPr>
                            <a:rPr lang="el-GR" i="1">
                              <a:solidFill>
                                <a:schemeClr val="tx1"/>
                              </a:solidFill>
                              <a:latin typeface="Cambria Math" panose="02040503050406030204" pitchFamily="18" charset="0"/>
                            </a:rPr>
                            <m:t>ϑ</m:t>
                          </m:r>
                        </m:e>
                      </m:d>
                    </m:oMath>
                  </m:oMathPara>
                </a14:m>
                <a:endParaRPr lang="en-US"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a:rPr lang="en-US" i="1">
                                      <a:solidFill>
                                        <a:schemeClr val="tx1"/>
                                      </a:solidFill>
                                      <a:latin typeface="Cambria Math" panose="02040503050406030204" pitchFamily="18" charset="0"/>
                                      <a:ea typeface="Cambria Math"/>
                                    </a:rPr>
                                    <m:t>𝑟</m:t>
                                  </m:r>
                                </m:sub>
                              </m:sSub>
                              <m:r>
                                <a:rPr lang="en-US" i="1">
                                  <a:solidFill>
                                    <a:schemeClr val="tx1"/>
                                  </a:solidFill>
                                  <a:latin typeface="Cambria Math" panose="02040503050406030204" pitchFamily="18" charset="0"/>
                                  <a:ea typeface="Cambria Math"/>
                                </a:rPr>
                                <m:t>𝑙𝑛</m:t>
                              </m:r>
                              <m:r>
                                <a:rPr lang="en-US" b="0" i="1" smtClean="0">
                                  <a:solidFill>
                                    <a:schemeClr val="tx1"/>
                                  </a:solidFill>
                                  <a:latin typeface="Cambria Math" panose="02040503050406030204" pitchFamily="18" charset="0"/>
                                  <a:ea typeface="Cambria Math"/>
                                </a:rPr>
                                <m:t>𝐴</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m:rPr>
                                      <m:sty m:val="p"/>
                                    </m:rPr>
                                    <a:rPr lang="el-GR" i="1">
                                      <a:solidFill>
                                        <a:schemeClr val="tx1"/>
                                      </a:solidFill>
                                      <a:latin typeface="Cambria Math" panose="02040503050406030204" pitchFamily="18" charset="0"/>
                                      <a:ea typeface="Cambria Math"/>
                                    </a:rPr>
                                    <m:t>ϑ</m:t>
                                  </m:r>
                                </m:sub>
                              </m:sSub>
                              <m:r>
                                <a:rPr lang="en-US" i="1">
                                  <a:solidFill>
                                    <a:schemeClr val="tx1"/>
                                  </a:solidFill>
                                  <a:latin typeface="Cambria Math" panose="02040503050406030204" pitchFamily="18" charset="0"/>
                                  <a:ea typeface="Cambria Math"/>
                                </a:rPr>
                                <m:t>𝑙𝑛</m:t>
                              </m:r>
                              <m:r>
                                <a:rPr lang="en-US" b="0" i="1" smtClean="0">
                                  <a:solidFill>
                                    <a:schemeClr val="tx1"/>
                                  </a:solidFill>
                                  <a:latin typeface="Cambria Math" panose="02040503050406030204" pitchFamily="18" charset="0"/>
                                  <a:ea typeface="Cambria Math"/>
                                </a:rPr>
                                <m:t>𝐵</m:t>
                              </m:r>
                            </m:e>
                          </m:d>
                        </m:e>
                        <m:sup>
                          <m:r>
                            <a:rPr lang="en-US" i="1">
                              <a:solidFill>
                                <a:schemeClr val="tx1"/>
                              </a:solidFill>
                              <a:latin typeface="Cambria Math" panose="02040503050406030204" pitchFamily="18" charset="0"/>
                            </a:rPr>
                            <m:t>2</m:t>
                          </m:r>
                        </m:sup>
                      </m:sSup>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𝑚</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den>
                              </m:f>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r>
                                <m:rPr>
                                  <m:nor/>
                                </m:rPr>
                                <a:rPr lang="en-GB" i="1">
                                  <a:solidFill>
                                    <a:schemeClr val="tx1"/>
                                  </a:solidFill>
                                  <a:latin typeface="Cambria Math" panose="02040503050406030204" pitchFamily="18" charset="0"/>
                                </a:rPr>
                                <m:t> </m:t>
                              </m:r>
                              <m:r>
                                <m:rPr>
                                  <m:nor/>
                                </m:rPr>
                                <a:rPr lang="en-US" i="1" dirty="0">
                                  <a:solidFill>
                                    <a:schemeClr val="tx1"/>
                                  </a:solidFill>
                                </a:rPr>
                                <m:t>sin</m:t>
                              </m:r>
                              <m:r>
                                <m:rPr>
                                  <m:sty m:val="p"/>
                                </m:rPr>
                                <a:rPr lang="el-GR" i="1">
                                  <a:solidFill>
                                    <a:schemeClr val="tx1"/>
                                  </a:solidFill>
                                  <a:latin typeface="Cambria Math" panose="02040503050406030204" pitchFamily="18" charset="0"/>
                                </a:rPr>
                                <m:t>θ</m:t>
                              </m:r>
                              <m:d>
                                <m:dPr>
                                  <m:ctrlPr>
                                    <a:rPr lang="el-GR" i="1" smtClean="0">
                                      <a:solidFill>
                                        <a:schemeClr val="tx1"/>
                                      </a:solidFill>
                                      <a:latin typeface="Cambria Math" panose="02040503050406030204" pitchFamily="18" charset="0"/>
                                    </a:rPr>
                                  </m:ctrlPr>
                                </m:dPr>
                                <m:e>
                                  <m:sSup>
                                    <m:sSupPr>
                                      <m:ctrlPr>
                                        <a:rPr lang="el-GR" i="1" smtClean="0">
                                          <a:solidFill>
                                            <a:schemeClr val="tx1"/>
                                          </a:solidFill>
                                          <a:latin typeface="Cambria Math" panose="02040503050406030204" pitchFamily="18" charset="0"/>
                                        </a:rPr>
                                      </m:ctrlPr>
                                    </m:sSupPr>
                                    <m:e>
                                      <m:r>
                                        <m:rPr>
                                          <m:sty m:val="p"/>
                                        </m:rPr>
                                        <a:rPr lang="el-GR" i="1">
                                          <a:solidFill>
                                            <a:schemeClr val="tx1"/>
                                          </a:solidFill>
                                          <a:latin typeface="Cambria Math" panose="02040503050406030204" pitchFamily="18" charset="0"/>
                                          <a:ea typeface="Cambria Math"/>
                                        </a:rPr>
                                        <m:t>ω</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sSup>
                                    <m:sSupPr>
                                      <m:ctrlPr>
                                        <a:rPr lang="el-GR"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ea typeface="Cambria Math"/>
                                        </a:rPr>
                                        <m:t>𝑀</m:t>
                                      </m:r>
                                    </m:e>
                                    <m:sup>
                                      <m:r>
                                        <a:rPr lang="en-US" i="1">
                                          <a:solidFill>
                                            <a:schemeClr val="tx1"/>
                                          </a:solidFill>
                                          <a:latin typeface="Cambria Math" panose="02040503050406030204" pitchFamily="18" charset="0"/>
                                        </a:rPr>
                                        <m:t>2</m:t>
                                      </m:r>
                                    </m:sup>
                                  </m:sSup>
                                </m:e>
                              </m:d>
                            </m:e>
                          </m:d>
                        </m:e>
                        <m:sup>
                          <m:r>
                            <a:rPr lang="en-US" i="1">
                              <a:solidFill>
                                <a:schemeClr val="tx1"/>
                              </a:solidFill>
                              <a:latin typeface="Cambria Math" panose="02040503050406030204" pitchFamily="18" charset="0"/>
                            </a:rPr>
                            <m:t>2</m:t>
                          </m:r>
                        </m:sup>
                      </m:sSup>
                    </m:oMath>
                  </m:oMathPara>
                </a14:m>
                <a:endParaRPr lang="he-IL" dirty="0">
                  <a:solidFill>
                    <a:schemeClr val="tx1"/>
                  </a:solidFill>
                </a:endParaRPr>
              </a:p>
              <a:p>
                <a:pPr algn="l"/>
                <a:endParaRPr lang="en-US" b="0" i="1" dirty="0" smtClean="0">
                  <a:solidFill>
                    <a:schemeClr val="tx1"/>
                  </a:solidFill>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sSub>
                        <m:sSubPr>
                          <m:ctrlPr>
                            <a:rPr lang="el-GR" i="1">
                              <a:solidFill>
                                <a:schemeClr val="tx1"/>
                              </a:solidFill>
                              <a:latin typeface="Cambria Math" panose="02040503050406030204" pitchFamily="18" charset="0"/>
                            </a:rPr>
                          </m:ctrlPr>
                        </m:sSubPr>
                        <m:e>
                          <m:r>
                            <a:rPr lang="el-GR" i="1">
                              <a:solidFill>
                                <a:schemeClr val="tx1"/>
                              </a:solidFill>
                              <a:latin typeface="Cambria Math"/>
                              <a:ea typeface="Cambria Math"/>
                            </a:rPr>
                            <m:t>𝜕</m:t>
                          </m:r>
                        </m:e>
                        <m:sub>
                          <m:r>
                            <a:rPr lang="en-US" i="1">
                              <a:solidFill>
                                <a:schemeClr val="tx1"/>
                              </a:solidFill>
                              <a:latin typeface="Cambria Math" panose="02040503050406030204" pitchFamily="18" charset="0"/>
                              <a:ea typeface="Cambria Math"/>
                            </a:rPr>
                            <m:t>𝑟</m:t>
                          </m:r>
                        </m:sub>
                      </m:sSub>
                      <m:r>
                        <a:rPr lang="en-US" i="1">
                          <a:solidFill>
                            <a:schemeClr val="tx1"/>
                          </a:solidFill>
                          <a:latin typeface="Cambria Math" panose="02040503050406030204" pitchFamily="18" charset="0"/>
                          <a:ea typeface="Cambria Math"/>
                        </a:rPr>
                        <m:t>𝑙𝑛</m:t>
                      </m:r>
                      <m:r>
                        <a:rPr lang="en-US" i="1">
                          <a:solidFill>
                            <a:schemeClr val="tx1"/>
                          </a:solidFill>
                          <a:latin typeface="Cambria Math" panose="02040503050406030204" pitchFamily="18" charset="0"/>
                          <a:ea typeface="Cambria Math"/>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𝑖𝑚</m:t>
                      </m:r>
                      <m:f>
                        <m:fPr>
                          <m:ctrlPr>
                            <a:rPr lang="en-US"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𝑎</m:t>
                          </m:r>
                        </m:num>
                        <m:den>
                          <m:rad>
                            <m:radPr>
                              <m:degHide m:val="on"/>
                              <m:ctrlPr>
                                <a:rPr lang="en-US" i="1">
                                  <a:solidFill>
                                    <a:schemeClr val="tx1"/>
                                  </a:solidFill>
                                  <a:latin typeface="Cambria Math" panose="02040503050406030204" pitchFamily="18" charset="0"/>
                                </a:rPr>
                              </m:ctrlPr>
                            </m:radPr>
                            <m:deg/>
                            <m:e>
                              <m:r>
                                <m:rPr>
                                  <m:sty m:val="p"/>
                                </m:rPr>
                                <a:rPr lang="el-GR" i="1">
                                  <a:solidFill>
                                    <a:schemeClr val="tx1"/>
                                  </a:solidFill>
                                  <a:latin typeface="Cambria Math" panose="02040503050406030204" pitchFamily="18" charset="0"/>
                                </a:rPr>
                                <m:t>Δ</m:t>
                              </m:r>
                            </m:e>
                          </m:rad>
                        </m:den>
                      </m:f>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ea typeface="Cambria Math"/>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𝑒𝑥𝑝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𝑖𝑚𝑎</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ad>
                                <m:radPr>
                                  <m:degHide m:val="on"/>
                                  <m:ctrlPr>
                                    <a:rPr lang="en-US" i="1">
                                      <a:solidFill>
                                        <a:schemeClr val="tx1"/>
                                      </a:solidFill>
                                      <a:latin typeface="Cambria Math" panose="02040503050406030204" pitchFamily="18" charset="0"/>
                                    </a:rPr>
                                  </m:ctrlPr>
                                </m:radPr>
                                <m:deg/>
                                <m:e>
                                  <m:sSub>
                                    <m:sSubPr>
                                      <m:ctrlPr>
                                        <a:rPr lang="en-GB" i="1">
                                          <a:solidFill>
                                            <a:schemeClr val="tx1"/>
                                          </a:solidFill>
                                          <a:latin typeface="Cambria Math" panose="02040503050406030204" pitchFamily="18" charset="0"/>
                                        </a:rPr>
                                      </m:ctrlPr>
                                    </m:sSubPr>
                                    <m:e>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𝑎</m:t>
                                          </m:r>
                                        </m:e>
                                        <m:sup>
                                          <m:r>
                                            <a:rPr lang="en-GB" i="1">
                                              <a:solidFill>
                                                <a:schemeClr val="tx1"/>
                                              </a:solidFill>
                                              <a:latin typeface="Cambria Math" panose="02040503050406030204" pitchFamily="18" charset="0"/>
                                            </a:rPr>
                                            <m:t>2</m:t>
                                          </m:r>
                                        </m:sup>
                                      </m:sSup>
                                      <m:r>
                                        <a:rPr lang="he-IL"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h</m:t>
                                      </m:r>
                                    </m:sub>
                                  </m:sSub>
                                </m:e>
                              </m:rad>
                            </m:den>
                          </m:f>
                          <m:func>
                            <m:funcPr>
                              <m:ctrlPr>
                                <a:rPr lang="en-US" i="1">
                                  <a:solidFill>
                                    <a:schemeClr val="tx1"/>
                                  </a:solidFill>
                                  <a:latin typeface="Cambria Math" panose="02040503050406030204" pitchFamily="18" charset="0"/>
                                </a:rPr>
                              </m:ctrlPr>
                            </m:funcPr>
                            <m:fName>
                              <m:sSup>
                                <m:sSupPr>
                                  <m:ctrlPr>
                                    <a:rPr lang="en-US" i="1">
                                      <a:solidFill>
                                        <a:schemeClr val="tx1"/>
                                      </a:solidFill>
                                      <a:latin typeface="Cambria Math" panose="02040503050406030204" pitchFamily="18" charset="0"/>
                                    </a:rPr>
                                  </m:ctrlPr>
                                </m:sSupPr>
                                <m:e>
                                  <m:r>
                                    <m:rPr>
                                      <m:sty m:val="p"/>
                                    </m:rPr>
                                    <a:rPr lang="en-US">
                                      <a:solidFill>
                                        <a:schemeClr val="tx1"/>
                                      </a:solidFill>
                                      <a:latin typeface="Cambria Math" panose="02040503050406030204" pitchFamily="18" charset="0"/>
                                    </a:rPr>
                                    <m:t>tan</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sup>
                              </m:sSup>
                            </m:fName>
                            <m:e>
                              <m:f>
                                <m:fPr>
                                  <m:ctrlPr>
                                    <a:rPr lang="en-US" i="1">
                                      <a:solidFill>
                                        <a:schemeClr val="tx1"/>
                                      </a:solidFill>
                                      <a:latin typeface="Cambria Math" panose="02040503050406030204" pitchFamily="18" charset="0"/>
                                    </a:rPr>
                                  </m:ctrlPr>
                                </m:fPr>
                                <m:num>
                                  <m:d>
                                    <m:dPr>
                                      <m:ctrlPr>
                                        <a:rPr lang="en-US"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h</m:t>
                                          </m:r>
                                        </m:sub>
                                      </m:sSub>
                                    </m:e>
                                  </m:d>
                                </m:num>
                                <m:den>
                                  <m:rad>
                                    <m:radPr>
                                      <m:degHide m:val="on"/>
                                      <m:ctrlPr>
                                        <a:rPr lang="en-US" i="1">
                                          <a:solidFill>
                                            <a:schemeClr val="tx1"/>
                                          </a:solidFill>
                                          <a:latin typeface="Cambria Math" panose="02040503050406030204" pitchFamily="18" charset="0"/>
                                        </a:rPr>
                                      </m:ctrlPr>
                                    </m:radPr>
                                    <m:deg/>
                                    <m:e>
                                      <m:sSub>
                                        <m:sSubPr>
                                          <m:ctrlPr>
                                            <a:rPr lang="en-GB" i="1">
                                              <a:solidFill>
                                                <a:schemeClr val="tx1"/>
                                              </a:solidFill>
                                              <a:latin typeface="Cambria Math" panose="02040503050406030204" pitchFamily="18" charset="0"/>
                                            </a:rPr>
                                          </m:ctrlPr>
                                        </m:sSubPr>
                                        <m:e>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𝑎</m:t>
                                              </m:r>
                                            </m:e>
                                            <m:sup>
                                              <m:r>
                                                <a:rPr lang="en-GB" i="1">
                                                  <a:solidFill>
                                                    <a:schemeClr val="tx1"/>
                                                  </a:solidFill>
                                                  <a:latin typeface="Cambria Math" panose="02040503050406030204" pitchFamily="18" charset="0"/>
                                                </a:rPr>
                                                <m:t>2</m:t>
                                              </m:r>
                                            </m:sup>
                                          </m:sSup>
                                          <m:r>
                                            <a:rPr lang="he-IL"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h</m:t>
                                          </m:r>
                                        </m:sub>
                                      </m:sSub>
                                    </m:e>
                                  </m:rad>
                                </m:den>
                              </m:f>
                            </m:e>
                          </m:func>
                        </m:e>
                      </m:d>
                    </m:oMath>
                  </m:oMathPara>
                </a14:m>
                <a:endParaRPr lang="en-US" b="0" i="1" dirty="0" smtClean="0">
                  <a:solidFill>
                    <a:schemeClr val="tx1"/>
                  </a:solidFill>
                  <a:latin typeface="Cambria Math" panose="02040503050406030204" pitchFamily="18" charset="0"/>
                </a:endParaRPr>
              </a:p>
              <a:p>
                <a:pPr algn="l"/>
                <a:endParaRPr lang="en-US" dirty="0">
                  <a:solidFill>
                    <a:schemeClr val="tx1"/>
                  </a:solidFill>
                </a:endParaRPr>
              </a:p>
              <a:p>
                <a:pPr algn="l"/>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ea typeface="Cambria Math"/>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𝑒𝑥𝑝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𝑎</m:t>
                          </m:r>
                          <m:rad>
                            <m:radPr>
                              <m:degHide m:val="on"/>
                              <m:ctrlPr>
                                <a:rPr lang="en-US" i="1">
                                  <a:solidFill>
                                    <a:schemeClr val="tx1"/>
                                  </a:solidFill>
                                  <a:latin typeface="Cambria Math" panose="02040503050406030204" pitchFamily="18" charset="0"/>
                                </a:rPr>
                              </m:ctrlPr>
                            </m:radPr>
                            <m:deg/>
                            <m:e>
                              <m:d>
                                <m:dPr>
                                  <m:ctrlPr>
                                    <a:rPr lang="el-GR" i="1">
                                      <a:solidFill>
                                        <a:schemeClr val="tx1"/>
                                      </a:solidFill>
                                      <a:latin typeface="Cambria Math" panose="02040503050406030204" pitchFamily="18" charset="0"/>
                                    </a:rPr>
                                  </m:ctrlPr>
                                </m:dPr>
                                <m:e>
                                  <m:sSup>
                                    <m:sSupPr>
                                      <m:ctrlPr>
                                        <a:rPr lang="el-GR" i="1">
                                          <a:solidFill>
                                            <a:schemeClr val="tx1"/>
                                          </a:solidFill>
                                          <a:latin typeface="Cambria Math" panose="02040503050406030204" pitchFamily="18" charset="0"/>
                                        </a:rPr>
                                      </m:ctrlPr>
                                    </m:sSupPr>
                                    <m:e>
                                      <m:r>
                                        <m:rPr>
                                          <m:sty m:val="p"/>
                                        </m:rPr>
                                        <a:rPr lang="el-GR" i="1">
                                          <a:solidFill>
                                            <a:schemeClr val="tx1"/>
                                          </a:solidFill>
                                          <a:latin typeface="Cambria Math" panose="02040503050406030204" pitchFamily="18" charset="0"/>
                                          <a:ea typeface="Cambria Math"/>
                                        </a:rPr>
                                        <m:t>ω</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l-GR"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𝑀</m:t>
                                      </m:r>
                                    </m:e>
                                    <m:sup>
                                      <m:r>
                                        <a:rPr lang="en-US" i="1">
                                          <a:solidFill>
                                            <a:schemeClr val="tx1"/>
                                          </a:solidFill>
                                          <a:latin typeface="Cambria Math" panose="02040503050406030204" pitchFamily="18" charset="0"/>
                                        </a:rPr>
                                        <m:t>2</m:t>
                                      </m:r>
                                    </m:sup>
                                  </m:sSup>
                                </m:e>
                              </m:d>
                            </m:e>
                          </m:rad>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cos</m:t>
                              </m:r>
                            </m:fName>
                            <m:e>
                              <m:r>
                                <m:rPr>
                                  <m:sty m:val="p"/>
                                </m:rPr>
                                <a:rPr lang="el-GR" i="1">
                                  <a:solidFill>
                                    <a:schemeClr val="tx1"/>
                                  </a:solidFill>
                                  <a:latin typeface="Cambria Math" panose="02040503050406030204" pitchFamily="18" charset="0"/>
                                </a:rPr>
                                <m:t>ϑ</m:t>
                              </m:r>
                            </m:e>
                          </m:func>
                        </m:e>
                      </m:d>
                    </m:oMath>
                  </m:oMathPara>
                </a14:m>
                <a:endParaRPr lang="en-US" dirty="0" smtClean="0"/>
              </a:p>
              <a:p>
                <a:pPr algn="l"/>
                <a14:m>
                  <m:oMathPara xmlns:m="http://schemas.openxmlformats.org/officeDocument/2006/math">
                    <m:oMathParaPr>
                      <m:jc m:val="center"/>
                    </m:oMathParaPr>
                    <m:oMath xmlns:m="http://schemas.openxmlformats.org/officeDocument/2006/math">
                      <m:r>
                        <a:rPr lang="en-US" sz="2400" i="1" smtClean="0">
                          <a:solidFill>
                            <a:srgbClr val="C00000"/>
                          </a:solidFill>
                          <a:latin typeface="Cambria Math" panose="02040503050406030204" pitchFamily="18" charset="0"/>
                        </a:rPr>
                        <m:t>𝑔</m:t>
                      </m:r>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𝑟</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ϑ</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𝑒𝑥𝑝</m:t>
                      </m:r>
                      <m:d>
                        <m:dPr>
                          <m:begChr m:val="["/>
                          <m:endChr m:val="]"/>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𝑖𝑎</m:t>
                          </m:r>
                          <m:d>
                            <m:dPr>
                              <m:ctrlPr>
                                <a:rPr lang="en-US" i="1">
                                  <a:solidFill>
                                    <a:srgbClr val="C00000"/>
                                  </a:solidFill>
                                  <a:latin typeface="Cambria Math" panose="02040503050406030204" pitchFamily="18" charset="0"/>
                                </a:rPr>
                              </m:ctrlPr>
                            </m:dPr>
                            <m:e>
                              <m:rad>
                                <m:radPr>
                                  <m:degHide m:val="on"/>
                                  <m:ctrlPr>
                                    <a:rPr lang="en-US" i="1">
                                      <a:solidFill>
                                        <a:srgbClr val="C00000"/>
                                      </a:solidFill>
                                      <a:latin typeface="Cambria Math" panose="02040503050406030204" pitchFamily="18" charset="0"/>
                                    </a:rPr>
                                  </m:ctrlPr>
                                </m:radPr>
                                <m:deg/>
                                <m:e>
                                  <m:d>
                                    <m:dPr>
                                      <m:ctrlPr>
                                        <a:rPr lang="el-GR" i="1">
                                          <a:solidFill>
                                            <a:srgbClr val="C00000"/>
                                          </a:solidFill>
                                          <a:latin typeface="Cambria Math" panose="02040503050406030204" pitchFamily="18" charset="0"/>
                                        </a:rPr>
                                      </m:ctrlPr>
                                    </m:dPr>
                                    <m:e>
                                      <m:sSup>
                                        <m:sSupPr>
                                          <m:ctrlPr>
                                            <a:rPr lang="el-GR" i="1">
                                              <a:solidFill>
                                                <a:srgbClr val="C00000"/>
                                              </a:solidFill>
                                              <a:latin typeface="Cambria Math" panose="02040503050406030204" pitchFamily="18" charset="0"/>
                                            </a:rPr>
                                          </m:ctrlPr>
                                        </m:sSupPr>
                                        <m:e>
                                          <m:r>
                                            <m:rPr>
                                              <m:sty m:val="p"/>
                                            </m:rPr>
                                            <a:rPr lang="el-GR" i="1">
                                              <a:solidFill>
                                                <a:srgbClr val="C00000"/>
                                              </a:solidFill>
                                              <a:latin typeface="Cambria Math" panose="02040503050406030204" pitchFamily="18" charset="0"/>
                                              <a:ea typeface="Cambria Math"/>
                                            </a:rPr>
                                            <m:t>ω</m:t>
                                          </m:r>
                                        </m:e>
                                        <m:sup>
                                          <m:r>
                                            <a:rPr lang="en-US" i="1">
                                              <a:solidFill>
                                                <a:srgbClr val="C00000"/>
                                              </a:solidFill>
                                              <a:latin typeface="Cambria Math" panose="02040503050406030204" pitchFamily="18" charset="0"/>
                                            </a:rPr>
                                            <m:t>2</m:t>
                                          </m:r>
                                        </m:sup>
                                      </m:sSup>
                                      <m:r>
                                        <a:rPr lang="en-US" i="1">
                                          <a:solidFill>
                                            <a:srgbClr val="C00000"/>
                                          </a:solidFill>
                                          <a:latin typeface="Cambria Math" panose="02040503050406030204" pitchFamily="18" charset="0"/>
                                        </a:rPr>
                                        <m:t>+</m:t>
                                      </m:r>
                                      <m:sSup>
                                        <m:sSupPr>
                                          <m:ctrlPr>
                                            <a:rPr lang="el-GR"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𝑀</m:t>
                                          </m:r>
                                        </m:e>
                                        <m:sup>
                                          <m:r>
                                            <a:rPr lang="en-US" i="1">
                                              <a:solidFill>
                                                <a:srgbClr val="C00000"/>
                                              </a:solidFill>
                                              <a:latin typeface="Cambria Math" panose="02040503050406030204" pitchFamily="18" charset="0"/>
                                            </a:rPr>
                                            <m:t>2</m:t>
                                          </m:r>
                                        </m:sup>
                                      </m:sSup>
                                    </m:e>
                                  </m:d>
                                </m:e>
                              </m:rad>
                              <m:func>
                                <m:funcPr>
                                  <m:ctrlPr>
                                    <a:rPr lang="en-US" i="1">
                                      <a:solidFill>
                                        <a:srgbClr val="C00000"/>
                                      </a:solidFill>
                                      <a:latin typeface="Cambria Math" panose="02040503050406030204" pitchFamily="18" charset="0"/>
                                    </a:rPr>
                                  </m:ctrlPr>
                                </m:funcPr>
                                <m:fName>
                                  <m:r>
                                    <m:rPr>
                                      <m:sty m:val="p"/>
                                    </m:rPr>
                                    <a:rPr lang="en-US">
                                      <a:solidFill>
                                        <a:srgbClr val="C00000"/>
                                      </a:solidFill>
                                      <a:latin typeface="Cambria Math" panose="02040503050406030204" pitchFamily="18" charset="0"/>
                                    </a:rPr>
                                    <m:t>cos</m:t>
                                  </m:r>
                                </m:fName>
                                <m:e>
                                  <m:r>
                                    <m:rPr>
                                      <m:sty m:val="p"/>
                                    </m:rPr>
                                    <a:rPr lang="el-GR" i="1">
                                      <a:solidFill>
                                        <a:srgbClr val="C00000"/>
                                      </a:solidFill>
                                      <a:latin typeface="Cambria Math" panose="02040503050406030204" pitchFamily="18" charset="0"/>
                                    </a:rPr>
                                    <m:t>ϑ</m:t>
                                  </m:r>
                                </m:e>
                              </m:func>
                              <m:r>
                                <a:rPr lang="en-US" i="1">
                                  <a:solidFill>
                                    <a:srgbClr val="C00000"/>
                                  </a:solidFill>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𝑚</m:t>
                                  </m:r>
                                </m:num>
                                <m:den>
                                  <m:rad>
                                    <m:radPr>
                                      <m:degHide m:val="on"/>
                                      <m:ctrlPr>
                                        <a:rPr lang="en-US" i="1">
                                          <a:solidFill>
                                            <a:srgbClr val="C00000"/>
                                          </a:solidFill>
                                          <a:latin typeface="Cambria Math" panose="02040503050406030204" pitchFamily="18" charset="0"/>
                                        </a:rPr>
                                      </m:ctrlPr>
                                    </m:radPr>
                                    <m:deg/>
                                    <m:e>
                                      <m:sSub>
                                        <m:sSubPr>
                                          <m:ctrlPr>
                                            <a:rPr lang="en-GB" i="1">
                                              <a:solidFill>
                                                <a:srgbClr val="C00000"/>
                                              </a:solidFill>
                                              <a:latin typeface="Cambria Math" panose="02040503050406030204" pitchFamily="18" charset="0"/>
                                            </a:rPr>
                                          </m:ctrlPr>
                                        </m:sSubPr>
                                        <m:e>
                                          <m:sSup>
                                            <m:sSupPr>
                                              <m:ctrlPr>
                                                <a:rPr lang="en-GB" i="1">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𝑎</m:t>
                                              </m:r>
                                            </m:e>
                                            <m:sup>
                                              <m:r>
                                                <a:rPr lang="en-GB" i="1">
                                                  <a:solidFill>
                                                    <a:srgbClr val="C00000"/>
                                                  </a:solidFill>
                                                  <a:latin typeface="Cambria Math" panose="02040503050406030204" pitchFamily="18" charset="0"/>
                                                </a:rPr>
                                                <m:t>2</m:t>
                                              </m:r>
                                            </m:sup>
                                          </m:sSup>
                                          <m:r>
                                            <a:rPr lang="he-IL"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𝑀</m:t>
                                          </m:r>
                                        </m:e>
                                        <m:sub>
                                          <m:r>
                                            <a:rPr lang="en-US" i="1">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h</m:t>
                                          </m:r>
                                        </m:sub>
                                      </m:sSub>
                                    </m:e>
                                  </m:rad>
                                </m:den>
                              </m:f>
                              <m:func>
                                <m:funcPr>
                                  <m:ctrlPr>
                                    <a:rPr lang="en-US" i="1">
                                      <a:solidFill>
                                        <a:srgbClr val="C00000"/>
                                      </a:solidFill>
                                      <a:latin typeface="Cambria Math" panose="02040503050406030204" pitchFamily="18" charset="0"/>
                                    </a:rPr>
                                  </m:ctrlPr>
                                </m:funcPr>
                                <m:fName>
                                  <m:sSup>
                                    <m:sSupPr>
                                      <m:ctrlPr>
                                        <a:rPr lang="en-US" i="1">
                                          <a:solidFill>
                                            <a:srgbClr val="C00000"/>
                                          </a:solidFill>
                                          <a:latin typeface="Cambria Math" panose="02040503050406030204" pitchFamily="18" charset="0"/>
                                        </a:rPr>
                                      </m:ctrlPr>
                                    </m:sSupPr>
                                    <m:e>
                                      <m:r>
                                        <m:rPr>
                                          <m:sty m:val="p"/>
                                        </m:rPr>
                                        <a:rPr lang="en-US">
                                          <a:solidFill>
                                            <a:srgbClr val="C00000"/>
                                          </a:solidFill>
                                          <a:latin typeface="Cambria Math" panose="02040503050406030204" pitchFamily="18" charset="0"/>
                                        </a:rPr>
                                        <m:t>tan</m:t>
                                      </m:r>
                                    </m:e>
                                    <m:sup>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1</m:t>
                                      </m:r>
                                    </m:sup>
                                  </m:sSup>
                                </m:fName>
                                <m:e>
                                  <m:f>
                                    <m:fPr>
                                      <m:ctrlPr>
                                        <a:rPr lang="en-US" i="1">
                                          <a:solidFill>
                                            <a:srgbClr val="C00000"/>
                                          </a:solidFill>
                                          <a:latin typeface="Cambria Math" panose="02040503050406030204" pitchFamily="18" charset="0"/>
                                        </a:rPr>
                                      </m:ctrlPr>
                                    </m:fPr>
                                    <m:num>
                                      <m:d>
                                        <m:dPr>
                                          <m:ctrlPr>
                                            <a:rPr lang="en-US" i="1">
                                              <a:solidFill>
                                                <a:srgbClr val="C00000"/>
                                              </a:solidFill>
                                              <a:latin typeface="Cambria Math" panose="02040503050406030204" pitchFamily="18" charset="0"/>
                                            </a:rPr>
                                          </m:ctrlPr>
                                        </m:dPr>
                                        <m:e>
                                          <m:sSub>
                                            <m:sSubPr>
                                              <m:ctrlPr>
                                                <a:rPr lang="en-GB"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𝑀</m:t>
                                              </m:r>
                                            </m:e>
                                            <m:sub>
                                              <m:r>
                                                <a:rPr lang="en-US" i="1">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h</m:t>
                                              </m:r>
                                            </m:sub>
                                          </m:sSub>
                                        </m:e>
                                      </m:d>
                                    </m:num>
                                    <m:den>
                                      <m:rad>
                                        <m:radPr>
                                          <m:degHide m:val="on"/>
                                          <m:ctrlPr>
                                            <a:rPr lang="en-US" i="1">
                                              <a:solidFill>
                                                <a:srgbClr val="C00000"/>
                                              </a:solidFill>
                                              <a:latin typeface="Cambria Math" panose="02040503050406030204" pitchFamily="18" charset="0"/>
                                            </a:rPr>
                                          </m:ctrlPr>
                                        </m:radPr>
                                        <m:deg/>
                                        <m:e>
                                          <m:sSub>
                                            <m:sSubPr>
                                              <m:ctrlPr>
                                                <a:rPr lang="en-GB" i="1">
                                                  <a:solidFill>
                                                    <a:srgbClr val="C00000"/>
                                                  </a:solidFill>
                                                  <a:latin typeface="Cambria Math" panose="02040503050406030204" pitchFamily="18" charset="0"/>
                                                </a:rPr>
                                              </m:ctrlPr>
                                            </m:sSubPr>
                                            <m:e>
                                              <m:sSup>
                                                <m:sSupPr>
                                                  <m:ctrlPr>
                                                    <a:rPr lang="en-GB" i="1">
                                                      <a:solidFill>
                                                        <a:srgbClr val="C00000"/>
                                                      </a:solidFill>
                                                      <a:latin typeface="Cambria Math" panose="02040503050406030204" pitchFamily="18" charset="0"/>
                                                    </a:rPr>
                                                  </m:ctrlPr>
                                                </m:sSupPr>
                                                <m:e>
                                                  <m:r>
                                                    <a:rPr lang="en-GB" i="1">
                                                      <a:solidFill>
                                                        <a:srgbClr val="C00000"/>
                                                      </a:solidFill>
                                                      <a:latin typeface="Cambria Math" panose="02040503050406030204" pitchFamily="18" charset="0"/>
                                                    </a:rPr>
                                                    <m:t>𝑎</m:t>
                                                  </m:r>
                                                </m:e>
                                                <m:sup>
                                                  <m:r>
                                                    <a:rPr lang="en-GB" i="1">
                                                      <a:solidFill>
                                                        <a:srgbClr val="C00000"/>
                                                      </a:solidFill>
                                                      <a:latin typeface="Cambria Math" panose="02040503050406030204" pitchFamily="18" charset="0"/>
                                                    </a:rPr>
                                                    <m:t>2</m:t>
                                                  </m:r>
                                                </m:sup>
                                              </m:sSup>
                                              <m:r>
                                                <a:rPr lang="he-IL"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𝑀</m:t>
                                              </m:r>
                                            </m:e>
                                            <m:sub>
                                              <m:r>
                                                <a:rPr lang="en-US" i="1">
                                                  <a:solidFill>
                                                    <a:srgbClr val="C00000"/>
                                                  </a:solidFill>
                                                  <a:latin typeface="Cambria Math" panose="02040503050406030204" pitchFamily="18" charset="0"/>
                                                </a:rPr>
                                                <m:t>𝑏</m:t>
                                              </m:r>
                                              <m:r>
                                                <a:rPr lang="en-US" i="1">
                                                  <a:solidFill>
                                                    <a:srgbClr val="C00000"/>
                                                  </a:solidFill>
                                                  <a:latin typeface="Cambria Math" panose="02040503050406030204" pitchFamily="18" charset="0"/>
                                                </a:rPr>
                                                <m:t>h</m:t>
                                              </m:r>
                                            </m:sub>
                                          </m:sSub>
                                        </m:e>
                                      </m:rad>
                                    </m:den>
                                  </m:f>
                                </m:e>
                              </m:func>
                            </m:e>
                          </m:d>
                        </m:e>
                      </m:d>
                      <m:r>
                        <a:rPr lang="en-US" i="1">
                          <a:solidFill>
                            <a:srgbClr val="C00000"/>
                          </a:solidFill>
                          <a:latin typeface="Cambria Math" panose="02040503050406030204" pitchFamily="18" charset="0"/>
                        </a:rPr>
                        <m:t>⁡</m:t>
                      </m:r>
                    </m:oMath>
                  </m:oMathPara>
                </a14:m>
                <a:endParaRPr lang="en-US" dirty="0">
                  <a:solidFill>
                    <a:srgbClr val="C00000"/>
                  </a:solidFill>
                </a:endParaRPr>
              </a:p>
              <a:p>
                <a:pPr algn="l"/>
                <a:endParaRPr lang="en-US"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539552" y="476672"/>
                <a:ext cx="8280920" cy="596830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348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395536" y="404664"/>
                <a:ext cx="8136904" cy="6223820"/>
              </a:xfrm>
              <a:prstGeom prst="rect">
                <a:avLst/>
              </a:prstGeom>
            </p:spPr>
            <p:txBody>
              <a:bodyPr wrap="square">
                <a:spAutoFit/>
              </a:bodyPr>
              <a:lstStyle/>
              <a:p>
                <a:pPr algn="l"/>
                <a:r>
                  <a:rPr lang="en-GB" sz="2000" dirty="0" smtClean="0"/>
                  <a:t>Following factorization the </a:t>
                </a:r>
                <a:r>
                  <a:rPr lang="en-GB" sz="2000" dirty="0" err="1" smtClean="0"/>
                  <a:t>the</a:t>
                </a:r>
                <a:r>
                  <a:rPr lang="en-GB" sz="2000" dirty="0" smtClean="0"/>
                  <a:t> reduced wave function </a:t>
                </a:r>
                <a14:m>
                  <m:oMath xmlns:m="http://schemas.openxmlformats.org/officeDocument/2006/math">
                    <m:r>
                      <m:rPr>
                        <m:nor/>
                      </m:rPr>
                      <a:rPr lang="el-GR" sz="2000" i="1">
                        <a:solidFill>
                          <a:srgbClr val="FF0000"/>
                        </a:solidFill>
                        <a:latin typeface="Cambria Math"/>
                      </a:rPr>
                      <m:t>ψ</m:t>
                    </m:r>
                    <m:sSup>
                      <m:sSupPr>
                        <m:ctrlPr>
                          <a:rPr lang="el-GR" sz="2000" i="1">
                            <a:solidFill>
                              <a:srgbClr val="FF0000"/>
                            </a:solidFill>
                            <a:latin typeface="Cambria Math" panose="02040503050406030204" pitchFamily="18" charset="0"/>
                          </a:rPr>
                        </m:ctrlPr>
                      </m:sSupPr>
                      <m:e>
                        <m:sSup>
                          <m:sSupPr>
                            <m:ctrlPr>
                              <a:rPr lang="el-GR" sz="2000" i="1">
                                <a:solidFill>
                                  <a:srgbClr val="FF0000"/>
                                </a:solidFill>
                                <a:latin typeface="Cambria Math" panose="02040503050406030204" pitchFamily="18" charset="0"/>
                              </a:rPr>
                            </m:ctrlPr>
                          </m:sSupPr>
                          <m:e>
                            <m:r>
                              <a:rPr lang="en-US" sz="2000" i="1">
                                <a:solidFill>
                                  <a:srgbClr val="FF0000"/>
                                </a:solidFill>
                                <a:latin typeface="Cambria Math"/>
                              </a:rPr>
                              <m:t>(</m:t>
                            </m:r>
                            <m:sSup>
                              <m:sSupPr>
                                <m:ctrlPr>
                                  <a:rPr lang="el-GR" sz="2000" i="1">
                                    <a:solidFill>
                                      <a:srgbClr val="FF0000"/>
                                    </a:solidFill>
                                    <a:latin typeface="Cambria Math" panose="02040503050406030204" pitchFamily="18" charset="0"/>
                                  </a:rPr>
                                </m:ctrlPr>
                              </m:sSupPr>
                              <m:e>
                                <m:sSup>
                                  <m:sSupPr>
                                    <m:ctrlPr>
                                      <a:rPr lang="el-GR" sz="2000" i="1">
                                        <a:solidFill>
                                          <a:srgbClr val="FF0000"/>
                                        </a:solidFill>
                                        <a:latin typeface="Cambria Math" panose="02040503050406030204" pitchFamily="18" charset="0"/>
                                      </a:rPr>
                                    </m:ctrlPr>
                                  </m:sSupPr>
                                  <m:e>
                                    <m:r>
                                      <a:rPr lang="en-US" sz="2000" i="1">
                                        <a:solidFill>
                                          <a:srgbClr val="FF0000"/>
                                        </a:solidFill>
                                        <a:latin typeface="Cambria Math"/>
                                      </a:rPr>
                                      <m:t>𝑥</m:t>
                                    </m:r>
                                  </m:e>
                                  <m:sup>
                                    <m:r>
                                      <a:rPr lang="en-US" sz="2000" i="1">
                                        <a:solidFill>
                                          <a:srgbClr val="FF0000"/>
                                        </a:solidFill>
                                        <a:latin typeface="Cambria Math" panose="02040503050406030204" pitchFamily="18" charset="0"/>
                                      </a:rPr>
                                      <m:t>0</m:t>
                                    </m:r>
                                  </m:sup>
                                </m:sSup>
                                <m:r>
                                  <a:rPr lang="en-US" sz="2000" i="1">
                                    <a:solidFill>
                                      <a:srgbClr val="FF0000"/>
                                    </a:solidFill>
                                    <a:latin typeface="Cambria Math"/>
                                  </a:rPr>
                                  <m:t>,</m:t>
                                </m:r>
                                <m:r>
                                  <a:rPr lang="en-US" sz="2000" i="1">
                                    <a:solidFill>
                                      <a:srgbClr val="FF0000"/>
                                    </a:solidFill>
                                    <a:latin typeface="Cambria Math"/>
                                  </a:rPr>
                                  <m:t>𝑥</m:t>
                                </m:r>
                              </m:e>
                              <m:sup>
                                <m:r>
                                  <a:rPr lang="en-US" sz="2000" i="1">
                                    <a:solidFill>
                                      <a:srgbClr val="FF0000"/>
                                    </a:solidFill>
                                    <a:latin typeface="Cambria Math" panose="02040503050406030204" pitchFamily="18" charset="0"/>
                                  </a:rPr>
                                  <m:t>1</m:t>
                                </m:r>
                              </m:sup>
                            </m:sSup>
                            <m:r>
                              <a:rPr lang="en-US" sz="2000" i="1">
                                <a:solidFill>
                                  <a:srgbClr val="FF0000"/>
                                </a:solidFill>
                                <a:latin typeface="Cambria Math"/>
                              </a:rPr>
                              <m:t>𝑥</m:t>
                            </m:r>
                          </m:e>
                          <m:sup>
                            <m:r>
                              <a:rPr lang="en-US" sz="2000" i="1">
                                <a:solidFill>
                                  <a:srgbClr val="FF0000"/>
                                </a:solidFill>
                                <a:latin typeface="Cambria Math" panose="02040503050406030204" pitchFamily="18" charset="0"/>
                              </a:rPr>
                              <m:t>2</m:t>
                            </m:r>
                          </m:sup>
                        </m:sSup>
                        <m:r>
                          <a:rPr lang="en-US" sz="2000" i="1">
                            <a:solidFill>
                              <a:srgbClr val="FF0000"/>
                            </a:solidFill>
                            <a:latin typeface="Cambria Math"/>
                          </a:rPr>
                          <m:t>,</m:t>
                        </m:r>
                        <m:r>
                          <a:rPr lang="en-US" sz="2000" i="1">
                            <a:solidFill>
                              <a:srgbClr val="FF0000"/>
                            </a:solidFill>
                            <a:latin typeface="Cambria Math"/>
                          </a:rPr>
                          <m:t>𝑥</m:t>
                        </m:r>
                      </m:e>
                      <m:sup>
                        <m:r>
                          <a:rPr lang="en-US" sz="2000" i="1">
                            <a:solidFill>
                              <a:srgbClr val="FF0000"/>
                            </a:solidFill>
                            <a:latin typeface="Cambria Math" panose="02040503050406030204" pitchFamily="18" charset="0"/>
                          </a:rPr>
                          <m:t>3</m:t>
                        </m:r>
                      </m:sup>
                    </m:sSup>
                    <m:r>
                      <a:rPr lang="en-US" sz="2000" i="1">
                        <a:solidFill>
                          <a:srgbClr val="FF0000"/>
                        </a:solidFill>
                        <a:latin typeface="Cambria Math"/>
                      </a:rPr>
                      <m:t>)</m:t>
                    </m:r>
                  </m:oMath>
                </a14:m>
                <a:r>
                  <a:rPr lang="en-GB" sz="2000" dirty="0"/>
                  <a:t> </a:t>
                </a:r>
                <a:r>
                  <a:rPr lang="en-GB" sz="2000" dirty="0" smtClean="0"/>
                  <a:t>for the axially symmetric  ST’s satisfies,</a:t>
                </a:r>
              </a:p>
              <a:p>
                <a:pPr algn="ctr"/>
                <a:r>
                  <a:rPr lang="en-GB" sz="2000" dirty="0" smtClean="0"/>
                  <a:t> </a:t>
                </a:r>
                <a14:m>
                  <m:oMath xmlns:m="http://schemas.openxmlformats.org/officeDocument/2006/math">
                    <m:d>
                      <m:dPr>
                        <m:begChr m:val="["/>
                        <m:endChr m:val="]"/>
                        <m:ctrlPr>
                          <a:rPr lang="el-GR" sz="2000" i="1">
                            <a:solidFill>
                              <a:srgbClr val="00206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sSup>
                              <m:sSupPr>
                                <m:ctrlPr>
                                  <a:rPr lang="el-GR" sz="2000" i="1">
                                    <a:solidFill>
                                      <a:srgbClr val="C00000"/>
                                    </a:solidFill>
                                    <a:latin typeface="Cambria Math" panose="02040503050406030204" pitchFamily="18" charset="0"/>
                                  </a:rPr>
                                </m:ctrlPr>
                              </m:sSupPr>
                              <m:e>
                                <m:sSubSup>
                                  <m:sSubSupPr>
                                    <m:ctrlPr>
                                      <a:rPr lang="el-GR"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𝐸</m:t>
                                    </m:r>
                                  </m:e>
                                  <m:sub>
                                    <m:r>
                                      <a:rPr lang="en-GB" sz="2000" i="1">
                                        <a:solidFill>
                                          <a:srgbClr val="C00000"/>
                                        </a:solidFill>
                                        <a:latin typeface="Cambria Math" panose="02040503050406030204" pitchFamily="18" charset="0"/>
                                      </a:rPr>
                                      <m:t>0</m:t>
                                    </m:r>
                                  </m:sub>
                                  <m:sup>
                                    <m:r>
                                      <a:rPr lang="en-GB" sz="2000" i="1">
                                        <a:solidFill>
                                          <a:srgbClr val="C00000"/>
                                        </a:solidFill>
                                        <a:latin typeface="Cambria Math" panose="02040503050406030204" pitchFamily="18" charset="0"/>
                                      </a:rPr>
                                      <m:t>0</m:t>
                                    </m:r>
                                  </m:sup>
                                </m:sSubSup>
                                <m:r>
                                  <a:rPr lang="el-GR" sz="2000" i="1">
                                    <a:solidFill>
                                      <a:srgbClr val="C00000"/>
                                    </a:solidFill>
                                    <a:latin typeface="Cambria Math"/>
                                  </a:rPr>
                                  <m:t>𝛾</m:t>
                                </m:r>
                              </m:e>
                              <m:sup>
                                <m:r>
                                  <a:rPr lang="en-GB" sz="2000" i="1">
                                    <a:solidFill>
                                      <a:srgbClr val="C00000"/>
                                    </a:solidFill>
                                    <a:latin typeface="Cambria Math" panose="02040503050406030204" pitchFamily="18" charset="0"/>
                                  </a:rPr>
                                  <m:t>0</m:t>
                                </m:r>
                              </m:sup>
                            </m:sSup>
                            <m:r>
                              <a:rPr lang="en-US" sz="2000" i="1">
                                <a:solidFill>
                                  <a:srgbClr val="C00000"/>
                                </a:solidFill>
                                <a:latin typeface="Cambria Math" panose="02040503050406030204" pitchFamily="18" charset="0"/>
                              </a:rPr>
                              <m:t>(</m:t>
                            </m:r>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rPr>
                              <m:t>𝑡</m:t>
                            </m:r>
                          </m:sub>
                        </m:sSub>
                        <m:r>
                          <a:rPr lang="en-US" sz="2000" i="1">
                            <a:solidFill>
                              <a:srgbClr val="C00000"/>
                            </a:solidFill>
                            <a:latin typeface="Cambria Math" panose="02040503050406030204" pitchFamily="18" charset="0"/>
                          </a:rPr>
                          <m:t>−</m:t>
                        </m:r>
                        <m:r>
                          <m:rPr>
                            <m:sty m:val="p"/>
                          </m:rPr>
                          <a:rPr lang="el-GR" sz="2000" i="1">
                            <a:solidFill>
                              <a:srgbClr val="C00000"/>
                            </a:solidFill>
                            <a:latin typeface="Cambria Math" panose="02040503050406030204" pitchFamily="18" charset="0"/>
                          </a:rPr>
                          <m:t>β</m:t>
                        </m:r>
                        <m:r>
                          <a:rPr lang="en-US" sz="2000" b="0" i="1" smtClean="0">
                            <a:solidFill>
                              <a:srgbClr val="C00000"/>
                            </a:solidFill>
                            <a:latin typeface="Cambria Math" panose="02040503050406030204" pitchFamily="18" charset="0"/>
                          </a:rPr>
                          <m:t>𝑀</m:t>
                        </m:r>
                        <m:r>
                          <a:rPr lang="en-US" sz="2000" i="1">
                            <a:solidFill>
                              <a:srgbClr val="C0000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sSubSup>
                                  <m:sSubSupPr>
                                    <m:ctrlPr>
                                      <a:rPr lang="el-GR" sz="2000" i="1">
                                        <a:solidFill>
                                          <a:srgbClr val="002060"/>
                                        </a:solidFill>
                                        <a:latin typeface="Cambria Math" panose="02040503050406030204" pitchFamily="18" charset="0"/>
                                      </a:rPr>
                                    </m:ctrlPr>
                                  </m:sSubSupPr>
                                  <m:e>
                                    <m:r>
                                      <a:rPr lang="en-US" sz="2000" i="1">
                                        <a:solidFill>
                                          <a:srgbClr val="002060"/>
                                        </a:solidFill>
                                        <a:latin typeface="Cambria Math" panose="02040503050406030204" pitchFamily="18" charset="0"/>
                                      </a:rPr>
                                      <m:t>𝐸</m:t>
                                    </m:r>
                                  </m:e>
                                  <m:sub>
                                    <m:r>
                                      <a:rPr lang="en-GB" sz="2000" i="1">
                                        <a:solidFill>
                                          <a:srgbClr val="002060"/>
                                        </a:solidFill>
                                        <a:latin typeface="Cambria Math" panose="02040503050406030204" pitchFamily="18" charset="0"/>
                                      </a:rPr>
                                      <m:t>1</m:t>
                                    </m:r>
                                  </m:sub>
                                  <m:sup>
                                    <m:r>
                                      <a:rPr lang="en-GB" sz="2000" i="1">
                                        <a:solidFill>
                                          <a:srgbClr val="002060"/>
                                        </a:solidFill>
                                        <a:latin typeface="Cambria Math" panose="02040503050406030204" pitchFamily="18" charset="0"/>
                                      </a:rPr>
                                      <m:t>1</m:t>
                                    </m:r>
                                  </m:sup>
                                </m:sSubSup>
                                <m:r>
                                  <a:rPr lang="el-GR" sz="2000" i="1">
                                    <a:solidFill>
                                      <a:srgbClr val="002060"/>
                                    </a:solidFill>
                                    <a:latin typeface="Cambria Math"/>
                                  </a:rPr>
                                  <m:t>𝛾</m:t>
                                </m:r>
                              </m:e>
                              <m:sup>
                                <m:r>
                                  <a:rPr lang="en-GB" sz="2000" i="1">
                                    <a:solidFill>
                                      <a:srgbClr val="002060"/>
                                    </a:solidFill>
                                    <a:latin typeface="Cambria Math" panose="02040503050406030204" pitchFamily="18" charset="0"/>
                                  </a:rPr>
                                  <m:t>1</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rPr>
                              <m:t>𝑟</m:t>
                            </m:r>
                          </m:sub>
                        </m:sSub>
                        <m:r>
                          <a:rPr lang="en-GB" sz="2000" i="1">
                            <a:solidFill>
                              <a:srgbClr val="00206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sSubSup>
                                  <m:sSubSupPr>
                                    <m:ctrlPr>
                                      <a:rPr lang="el-GR" sz="2000" i="1">
                                        <a:solidFill>
                                          <a:srgbClr val="002060"/>
                                        </a:solidFill>
                                        <a:latin typeface="Cambria Math" panose="02040503050406030204" pitchFamily="18" charset="0"/>
                                      </a:rPr>
                                    </m:ctrlPr>
                                  </m:sSubSupPr>
                                  <m:e>
                                    <m:r>
                                      <a:rPr lang="en-US" sz="2000" i="1">
                                        <a:solidFill>
                                          <a:srgbClr val="002060"/>
                                        </a:solidFill>
                                        <a:latin typeface="Cambria Math" panose="02040503050406030204" pitchFamily="18" charset="0"/>
                                      </a:rPr>
                                      <m:t>𝐸</m:t>
                                    </m:r>
                                  </m:e>
                                  <m:sub>
                                    <m:r>
                                      <a:rPr lang="en-GB" sz="2000" i="1">
                                        <a:solidFill>
                                          <a:srgbClr val="002060"/>
                                        </a:solidFill>
                                        <a:latin typeface="Cambria Math" panose="02040503050406030204" pitchFamily="18" charset="0"/>
                                      </a:rPr>
                                      <m:t>2</m:t>
                                    </m:r>
                                  </m:sub>
                                  <m:sup>
                                    <m:r>
                                      <a:rPr lang="en-GB" sz="2000" i="1">
                                        <a:solidFill>
                                          <a:srgbClr val="002060"/>
                                        </a:solidFill>
                                        <a:latin typeface="Cambria Math" panose="02040503050406030204" pitchFamily="18" charset="0"/>
                                      </a:rPr>
                                      <m:t>2</m:t>
                                    </m:r>
                                  </m:sup>
                                </m:sSubSup>
                                <m:r>
                                  <a:rPr lang="el-GR" sz="2000" i="1">
                                    <a:solidFill>
                                      <a:srgbClr val="002060"/>
                                    </a:solidFill>
                                    <a:latin typeface="Cambria Math"/>
                                  </a:rPr>
                                  <m:t>𝛾</m:t>
                                </m:r>
                              </m:e>
                              <m:sup>
                                <m:r>
                                  <a:rPr lang="en-GB" sz="2000" i="1">
                                    <a:solidFill>
                                      <a:srgbClr val="002060"/>
                                    </a:solidFill>
                                    <a:latin typeface="Cambria Math" panose="02040503050406030204" pitchFamily="18" charset="0"/>
                                  </a:rPr>
                                  <m:t>2</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ea typeface="Cambria Math" panose="02040503050406030204" pitchFamily="18" charset="0"/>
                              </a:rPr>
                              <m:t>𝜃</m:t>
                            </m:r>
                          </m:sub>
                        </m:sSub>
                        <m:r>
                          <a:rPr lang="en-GB" sz="2000" i="1">
                            <a:solidFill>
                              <a:srgbClr val="00206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sSubSup>
                                  <m:sSubSupPr>
                                    <m:ctrlPr>
                                      <a:rPr lang="el-GR" sz="2000" i="1">
                                        <a:solidFill>
                                          <a:srgbClr val="002060"/>
                                        </a:solidFill>
                                        <a:latin typeface="Cambria Math" panose="02040503050406030204" pitchFamily="18" charset="0"/>
                                      </a:rPr>
                                    </m:ctrlPr>
                                  </m:sSubSupPr>
                                  <m:e>
                                    <m:r>
                                      <a:rPr lang="en-US" sz="2000" i="1">
                                        <a:solidFill>
                                          <a:srgbClr val="002060"/>
                                        </a:solidFill>
                                        <a:latin typeface="Cambria Math" panose="02040503050406030204" pitchFamily="18" charset="0"/>
                                      </a:rPr>
                                      <m:t>𝐸</m:t>
                                    </m:r>
                                  </m:e>
                                  <m:sub>
                                    <m:r>
                                      <a:rPr lang="en-GB" sz="2000" i="1">
                                        <a:solidFill>
                                          <a:srgbClr val="002060"/>
                                        </a:solidFill>
                                        <a:latin typeface="Cambria Math" panose="02040503050406030204" pitchFamily="18" charset="0"/>
                                      </a:rPr>
                                      <m:t>3</m:t>
                                    </m:r>
                                  </m:sub>
                                  <m:sup>
                                    <m:r>
                                      <a:rPr lang="en-GB" sz="2000" i="1">
                                        <a:solidFill>
                                          <a:srgbClr val="002060"/>
                                        </a:solidFill>
                                        <a:latin typeface="Cambria Math" panose="02040503050406030204" pitchFamily="18" charset="0"/>
                                      </a:rPr>
                                      <m:t>3</m:t>
                                    </m:r>
                                  </m:sup>
                                </m:sSubSup>
                                <m:r>
                                  <a:rPr lang="el-GR" sz="2000" i="1">
                                    <a:solidFill>
                                      <a:srgbClr val="002060"/>
                                    </a:solidFill>
                                    <a:latin typeface="Cambria Math"/>
                                  </a:rPr>
                                  <m:t>𝛾</m:t>
                                </m:r>
                              </m:e>
                              <m:sup>
                                <m:r>
                                  <a:rPr lang="en-GB" sz="2000" i="1">
                                    <a:solidFill>
                                      <a:srgbClr val="002060"/>
                                    </a:solidFill>
                                    <a:latin typeface="Cambria Math" panose="02040503050406030204" pitchFamily="18" charset="0"/>
                                  </a:rPr>
                                  <m:t>3</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ea typeface="Cambria Math" panose="02040503050406030204" pitchFamily="18" charset="0"/>
                              </a:rPr>
                              <m:t>𝜑</m:t>
                            </m:r>
                          </m:sub>
                        </m:sSub>
                      </m:e>
                    </m:d>
                    <m:r>
                      <a:rPr lang="en-GB" sz="2000" i="1">
                        <a:solidFill>
                          <a:srgbClr val="002060"/>
                        </a:solidFill>
                        <a:latin typeface="Cambria Math" panose="02040503050406030204" pitchFamily="18" charset="0"/>
                        <a:ea typeface="Cambria Math" panose="02040503050406030204" pitchFamily="18" charset="0"/>
                      </a:rPr>
                      <m:t>𝜓</m:t>
                    </m:r>
                    <m:r>
                      <a:rPr lang="en-GB" sz="2000" i="1">
                        <a:solidFill>
                          <a:srgbClr val="002060"/>
                        </a:solidFill>
                        <a:latin typeface="Cambria Math" panose="02040503050406030204" pitchFamily="18" charset="0"/>
                      </a:rPr>
                      <m:t>=</m:t>
                    </m:r>
                    <m:r>
                      <a:rPr lang="en-GB" sz="2000" i="1">
                        <a:solidFill>
                          <a:srgbClr val="002060"/>
                        </a:solidFill>
                        <a:latin typeface="Cambria Math" panose="02040503050406030204" pitchFamily="18" charset="0"/>
                      </a:rPr>
                      <m:t>0</m:t>
                    </m:r>
                  </m:oMath>
                </a14:m>
                <a:r>
                  <a:rPr lang="en-US" sz="2000" dirty="0" smtClean="0">
                    <a:solidFill>
                      <a:srgbClr val="002060"/>
                    </a:solidFill>
                  </a:rPr>
                  <a:t>.</a:t>
                </a:r>
              </a:p>
              <a:p>
                <a:pPr algn="ctr"/>
                <a:endParaRPr lang="en-US" sz="2000" dirty="0" smtClean="0">
                  <a:solidFill>
                    <a:srgbClr val="002060"/>
                  </a:solidFill>
                </a:endParaRPr>
              </a:p>
              <a:p>
                <a:pPr algn="ctr"/>
                <a14:m>
                  <m:oMathPara xmlns:m="http://schemas.openxmlformats.org/officeDocument/2006/math">
                    <m:oMathParaPr>
                      <m:jc m:val="centerGroup"/>
                    </m:oMathParaPr>
                    <m:oMath xmlns:m="http://schemas.openxmlformats.org/officeDocument/2006/math">
                      <m:d>
                        <m:dPr>
                          <m:begChr m:val="["/>
                          <m:endChr m:val="]"/>
                          <m:ctrlPr>
                            <a:rPr lang="el-GR" sz="2000" i="1">
                              <a:solidFill>
                                <a:srgbClr val="00206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sSup>
                                <m:sSupPr>
                                  <m:ctrlPr>
                                    <a:rPr lang="el-GR" sz="2000" i="1">
                                      <a:solidFill>
                                        <a:srgbClr val="C00000"/>
                                      </a:solidFill>
                                      <a:latin typeface="Cambria Math" panose="02040503050406030204" pitchFamily="18" charset="0"/>
                                    </a:rPr>
                                  </m:ctrlPr>
                                </m:sSupPr>
                                <m:e>
                                  <m:r>
                                    <a:rPr lang="el-GR" sz="2000" i="1">
                                      <a:solidFill>
                                        <a:srgbClr val="C00000"/>
                                      </a:solidFill>
                                      <a:latin typeface="Cambria Math"/>
                                    </a:rPr>
                                    <m:t>𝛾</m:t>
                                  </m:r>
                                </m:e>
                                <m:sup>
                                  <m:r>
                                    <a:rPr lang="en-US" sz="2000" b="0" i="1" smtClean="0">
                                      <a:solidFill>
                                        <a:srgbClr val="C00000"/>
                                      </a:solidFill>
                                      <a:latin typeface="Cambria Math" panose="02040503050406030204" pitchFamily="18" charset="0"/>
                                    </a:rPr>
                                    <m:t>𝑡</m:t>
                                  </m:r>
                                </m:sup>
                              </m:sSup>
                              <m:r>
                                <a:rPr lang="en-US" sz="2000" i="1">
                                  <a:solidFill>
                                    <a:srgbClr val="C00000"/>
                                  </a:solidFill>
                                  <a:latin typeface="Cambria Math" panose="02040503050406030204" pitchFamily="18" charset="0"/>
                                </a:rPr>
                                <m:t>(</m:t>
                              </m:r>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rPr>
                                <m:t>𝑡</m:t>
                              </m:r>
                            </m:sub>
                          </m:sSub>
                          <m:r>
                            <a:rPr lang="en-US" sz="2000" i="1">
                              <a:solidFill>
                                <a:srgbClr val="C00000"/>
                              </a:solidFill>
                              <a:latin typeface="Cambria Math" panose="02040503050406030204" pitchFamily="18" charset="0"/>
                            </a:rPr>
                            <m:t>−</m:t>
                          </m:r>
                          <m:r>
                            <m:rPr>
                              <m:sty m:val="p"/>
                            </m:rPr>
                            <a:rPr lang="el-GR" sz="2000" i="1">
                              <a:solidFill>
                                <a:srgbClr val="C00000"/>
                              </a:solidFill>
                              <a:latin typeface="Cambria Math" panose="02040503050406030204" pitchFamily="18" charset="0"/>
                            </a:rPr>
                            <m:t>β</m:t>
                          </m:r>
                          <m:r>
                            <a:rPr lang="en-US" sz="2000" b="0" i="1" smtClean="0">
                              <a:solidFill>
                                <a:srgbClr val="C00000"/>
                              </a:solidFill>
                              <a:latin typeface="Cambria Math" panose="02040503050406030204" pitchFamily="18" charset="0"/>
                            </a:rPr>
                            <m:t>𝑀</m:t>
                          </m:r>
                          <m:r>
                            <a:rPr lang="en-US" sz="2000" i="1">
                              <a:solidFill>
                                <a:srgbClr val="C0000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r>
                                    <a:rPr lang="el-GR" sz="2000" i="1">
                                      <a:solidFill>
                                        <a:srgbClr val="002060"/>
                                      </a:solidFill>
                                      <a:latin typeface="Cambria Math"/>
                                    </a:rPr>
                                    <m:t>𝛾</m:t>
                                  </m:r>
                                </m:e>
                                <m:sup>
                                  <m:r>
                                    <a:rPr lang="en-US" sz="2000" b="0" i="1" smtClean="0">
                                      <a:solidFill>
                                        <a:srgbClr val="002060"/>
                                      </a:solidFill>
                                      <a:latin typeface="Cambria Math" panose="02040503050406030204" pitchFamily="18" charset="0"/>
                                    </a:rPr>
                                    <m:t>𝑟</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rPr>
                                <m:t>𝑟</m:t>
                              </m:r>
                            </m:sub>
                          </m:sSub>
                          <m:r>
                            <a:rPr lang="en-GB" sz="2000" i="1">
                              <a:solidFill>
                                <a:srgbClr val="00206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r>
                                    <a:rPr lang="el-GR" sz="2000" i="1">
                                      <a:solidFill>
                                        <a:srgbClr val="002060"/>
                                      </a:solidFill>
                                      <a:latin typeface="Cambria Math"/>
                                    </a:rPr>
                                    <m:t>𝛾</m:t>
                                  </m:r>
                                </m:e>
                                <m:sup>
                                  <m:r>
                                    <a:rPr lang="en-GB" sz="2000" i="1">
                                      <a:solidFill>
                                        <a:srgbClr val="002060"/>
                                      </a:solidFill>
                                      <a:latin typeface="Cambria Math" panose="02040503050406030204" pitchFamily="18" charset="0"/>
                                      <a:ea typeface="Cambria Math" panose="02040503050406030204" pitchFamily="18" charset="0"/>
                                    </a:rPr>
                                    <m:t>𝜃</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ea typeface="Cambria Math" panose="02040503050406030204" pitchFamily="18" charset="0"/>
                                </a:rPr>
                                <m:t>𝜃</m:t>
                              </m:r>
                            </m:sub>
                          </m:sSub>
                          <m:r>
                            <a:rPr lang="en-GB" sz="2000" i="1">
                              <a:solidFill>
                                <a:srgbClr val="002060"/>
                              </a:solidFill>
                              <a:latin typeface="Cambria Math" panose="02040503050406030204" pitchFamily="18" charset="0"/>
                            </a:rPr>
                            <m:t>+</m:t>
                          </m:r>
                          <m:sSub>
                            <m:sSubPr>
                              <m:ctrlPr>
                                <a:rPr lang="en-US" sz="2000" i="1">
                                  <a:solidFill>
                                    <a:srgbClr val="002060"/>
                                  </a:solidFill>
                                  <a:latin typeface="Cambria Math" panose="02040503050406030204" pitchFamily="18" charset="0"/>
                                </a:rPr>
                              </m:ctrlPr>
                            </m:sSubPr>
                            <m:e>
                              <m:sSup>
                                <m:sSupPr>
                                  <m:ctrlPr>
                                    <a:rPr lang="el-GR" sz="2000" i="1">
                                      <a:solidFill>
                                        <a:srgbClr val="002060"/>
                                      </a:solidFill>
                                      <a:latin typeface="Cambria Math" panose="02040503050406030204" pitchFamily="18" charset="0"/>
                                    </a:rPr>
                                  </m:ctrlPr>
                                </m:sSupPr>
                                <m:e>
                                  <m:r>
                                    <a:rPr lang="el-GR" sz="2000" i="1">
                                      <a:solidFill>
                                        <a:srgbClr val="002060"/>
                                      </a:solidFill>
                                      <a:latin typeface="Cambria Math"/>
                                    </a:rPr>
                                    <m:t>𝛾</m:t>
                                  </m:r>
                                </m:e>
                                <m:sup>
                                  <m:r>
                                    <a:rPr lang="en-GB" sz="2000" i="1">
                                      <a:solidFill>
                                        <a:srgbClr val="002060"/>
                                      </a:solidFill>
                                      <a:latin typeface="Cambria Math" panose="02040503050406030204" pitchFamily="18" charset="0"/>
                                      <a:ea typeface="Cambria Math" panose="02040503050406030204" pitchFamily="18" charset="0"/>
                                    </a:rPr>
                                    <m:t>𝜑</m:t>
                                  </m:r>
                                </m:sup>
                              </m:sSup>
                              <m:r>
                                <a:rPr lang="el-GR" sz="2000" i="1">
                                  <a:solidFill>
                                    <a:srgbClr val="002060"/>
                                  </a:solidFill>
                                  <a:latin typeface="Cambria Math"/>
                                  <a:ea typeface="Cambria Math"/>
                                </a:rPr>
                                <m:t>𝜕</m:t>
                              </m:r>
                            </m:e>
                            <m:sub>
                              <m:r>
                                <a:rPr lang="en-GB" sz="2000" i="1">
                                  <a:solidFill>
                                    <a:srgbClr val="002060"/>
                                  </a:solidFill>
                                  <a:latin typeface="Cambria Math" panose="02040503050406030204" pitchFamily="18" charset="0"/>
                                  <a:ea typeface="Cambria Math" panose="02040503050406030204" pitchFamily="18" charset="0"/>
                                </a:rPr>
                                <m:t>𝜑</m:t>
                              </m:r>
                            </m:sub>
                          </m:sSub>
                        </m:e>
                      </m:d>
                      <m:r>
                        <a:rPr lang="en-GB" sz="2000" i="1">
                          <a:solidFill>
                            <a:srgbClr val="002060"/>
                          </a:solidFill>
                          <a:latin typeface="Cambria Math" panose="02040503050406030204" pitchFamily="18" charset="0"/>
                          <a:ea typeface="Cambria Math" panose="02040503050406030204" pitchFamily="18" charset="0"/>
                        </a:rPr>
                        <m:t>𝜓</m:t>
                      </m:r>
                      <m:r>
                        <a:rPr lang="en-GB" sz="2000" i="1">
                          <a:solidFill>
                            <a:srgbClr val="002060"/>
                          </a:solidFill>
                          <a:latin typeface="Cambria Math" panose="02040503050406030204" pitchFamily="18" charset="0"/>
                        </a:rPr>
                        <m:t>=</m:t>
                      </m:r>
                      <m:r>
                        <a:rPr lang="en-GB" sz="2000" i="1">
                          <a:solidFill>
                            <a:srgbClr val="002060"/>
                          </a:solidFill>
                          <a:latin typeface="Cambria Math" panose="02040503050406030204" pitchFamily="18" charset="0"/>
                        </a:rPr>
                        <m:t>0</m:t>
                      </m:r>
                    </m:oMath>
                  </m:oMathPara>
                </a14:m>
                <a:endParaRPr lang="en-US" sz="2000" dirty="0" smtClean="0">
                  <a:solidFill>
                    <a:srgbClr val="002060"/>
                  </a:solidFill>
                </a:endParaRPr>
              </a:p>
              <a:p>
                <a:pPr algn="l"/>
                <a:endParaRPr lang="en-US" sz="2000" dirty="0" smtClean="0">
                  <a:solidFill>
                    <a:srgbClr val="002060"/>
                  </a:solidFill>
                </a:endParaRPr>
              </a:p>
              <a:p>
                <a:pPr algn="l"/>
                <a:r>
                  <a:rPr lang="en-US" sz="2000" u="sng" dirty="0" smtClean="0">
                    <a:solidFill>
                      <a:srgbClr val="002060"/>
                    </a:solidFill>
                  </a:rPr>
                  <a:t>Comments</a:t>
                </a:r>
                <a:r>
                  <a:rPr lang="en-US" sz="2000" dirty="0" smtClean="0">
                    <a:solidFill>
                      <a:srgbClr val="002060"/>
                    </a:solidFill>
                  </a:rPr>
                  <a:t>:</a:t>
                </a:r>
              </a:p>
              <a:p>
                <a:pPr algn="l"/>
                <a:endParaRPr lang="en-US" sz="2000" dirty="0" smtClean="0">
                  <a:solidFill>
                    <a:srgbClr val="002060"/>
                  </a:solidFill>
                </a:endParaRPr>
              </a:p>
              <a:p>
                <a:pPr algn="l"/>
                <a:r>
                  <a:rPr lang="en-GB" sz="2000" dirty="0" smtClean="0"/>
                  <a:t>1. In the above only </a:t>
                </a:r>
                <a:r>
                  <a:rPr lang="en-GB" sz="2000" dirty="0"/>
                  <a:t>diagonal </a:t>
                </a:r>
                <a:r>
                  <a:rPr lang="en-GB" sz="2000" dirty="0" err="1"/>
                  <a:t>vierbeins</a:t>
                </a:r>
                <a:r>
                  <a:rPr lang="en-GB" sz="2000" dirty="0"/>
                  <a:t> are </a:t>
                </a:r>
                <a:r>
                  <a:rPr lang="en-GB" sz="2000" dirty="0" smtClean="0"/>
                  <a:t>involved,</a:t>
                </a:r>
              </a:p>
              <a:p>
                <a:pPr algn="l"/>
                <a:endParaRPr lang="en-GB" sz="2000" dirty="0" smtClean="0"/>
              </a:p>
              <a:p>
                <a:pPr algn="l"/>
                <a:r>
                  <a:rPr lang="en-GB" sz="2000" dirty="0" smtClean="0"/>
                  <a:t> 2. In practice </a:t>
                </a:r>
                <a14:m>
                  <m:oMath xmlns:m="http://schemas.openxmlformats.org/officeDocument/2006/math">
                    <m:r>
                      <a:rPr lang="en-US" sz="2000" i="1">
                        <a:solidFill>
                          <a:srgbClr val="FF0000"/>
                        </a:solidFill>
                        <a:latin typeface="Cambria Math" panose="02040503050406030204" pitchFamily="18" charset="0"/>
                      </a:rPr>
                      <m:t> </m:t>
                    </m:r>
                    <m:sSubSup>
                      <m:sSubSupPr>
                        <m:ctrlPr>
                          <a:rPr lang="el-GR" sz="2000" i="1">
                            <a:solidFill>
                              <a:srgbClr val="FF0000"/>
                            </a:solidFill>
                            <a:latin typeface="Cambria Math" panose="02040503050406030204" pitchFamily="18" charset="0"/>
                          </a:rPr>
                        </m:ctrlPr>
                      </m:sSubSupPr>
                      <m:e>
                        <m:r>
                          <a:rPr lang="en-US" sz="2000" i="1">
                            <a:solidFill>
                              <a:srgbClr val="FF0000"/>
                            </a:solidFill>
                            <a:latin typeface="Cambria Math"/>
                          </a:rPr>
                          <m:t>𝐸</m:t>
                        </m:r>
                      </m:e>
                      <m:sub>
                        <m:r>
                          <a:rPr lang="en-GB" sz="2000" i="1">
                            <a:solidFill>
                              <a:srgbClr val="FF0000"/>
                            </a:solidFill>
                            <a:latin typeface="Cambria Math" panose="02040503050406030204" pitchFamily="18" charset="0"/>
                          </a:rPr>
                          <m:t>2</m:t>
                        </m:r>
                      </m:sub>
                      <m:sup>
                        <m:r>
                          <a:rPr lang="en-GB" sz="2000" i="1">
                            <a:solidFill>
                              <a:srgbClr val="FF0000"/>
                            </a:solidFill>
                            <a:latin typeface="Cambria Math" panose="02040503050406030204" pitchFamily="18" charset="0"/>
                          </a:rPr>
                          <m:t>2</m:t>
                        </m:r>
                      </m:sup>
                    </m:sSubSup>
                    <m:r>
                      <a:rPr lang="en-GB" sz="2000" i="1">
                        <a:solidFill>
                          <a:srgbClr val="FF0000"/>
                        </a:solidFill>
                        <a:latin typeface="Cambria Math" panose="02040503050406030204" pitchFamily="18" charset="0"/>
                      </a:rPr>
                      <m:t>=</m:t>
                    </m:r>
                    <m:f>
                      <m:fPr>
                        <m:ctrlPr>
                          <a:rPr lang="en-GB" sz="2000" i="1">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1</m:t>
                        </m:r>
                      </m:num>
                      <m:den>
                        <m:r>
                          <a:rPr lang="en-GB" sz="2000" i="1">
                            <a:solidFill>
                              <a:srgbClr val="FF0000"/>
                            </a:solidFill>
                            <a:latin typeface="Cambria Math" panose="02040503050406030204" pitchFamily="18" charset="0"/>
                          </a:rPr>
                          <m:t>𝑟</m:t>
                        </m:r>
                      </m:den>
                    </m:f>
                    <m:r>
                      <a:rPr lang="en-GB" sz="2000" i="1">
                        <a:solidFill>
                          <a:srgbClr val="FF0000"/>
                        </a:solidFill>
                        <a:latin typeface="Cambria Math" panose="02040503050406030204" pitchFamily="18" charset="0"/>
                      </a:rPr>
                      <m:t> &amp;</m:t>
                    </m:r>
                    <m:sSubSup>
                      <m:sSubSupPr>
                        <m:ctrlPr>
                          <a:rPr lang="el-GR" sz="2000" i="1">
                            <a:solidFill>
                              <a:srgbClr val="FF0000"/>
                            </a:solidFill>
                            <a:latin typeface="Cambria Math" panose="02040503050406030204" pitchFamily="18" charset="0"/>
                          </a:rPr>
                        </m:ctrlPr>
                      </m:sSubSupPr>
                      <m:e>
                        <m:r>
                          <a:rPr lang="en-GB" sz="2000" i="1">
                            <a:solidFill>
                              <a:srgbClr val="FF0000"/>
                            </a:solidFill>
                            <a:latin typeface="Cambria Math" panose="02040503050406030204" pitchFamily="18" charset="0"/>
                          </a:rPr>
                          <m:t> </m:t>
                        </m:r>
                        <m:r>
                          <a:rPr lang="en-US" sz="2000" i="1">
                            <a:solidFill>
                              <a:srgbClr val="FF0000"/>
                            </a:solidFill>
                            <a:latin typeface="Cambria Math"/>
                          </a:rPr>
                          <m:t>𝐸</m:t>
                        </m:r>
                      </m:e>
                      <m:sub>
                        <m:r>
                          <a:rPr lang="en-GB" sz="2000" i="1">
                            <a:solidFill>
                              <a:srgbClr val="FF0000"/>
                            </a:solidFill>
                            <a:latin typeface="Cambria Math" panose="02040503050406030204" pitchFamily="18" charset="0"/>
                          </a:rPr>
                          <m:t>3</m:t>
                        </m:r>
                      </m:sub>
                      <m:sup>
                        <m:r>
                          <a:rPr lang="en-GB" sz="2000" i="1">
                            <a:solidFill>
                              <a:srgbClr val="FF0000"/>
                            </a:solidFill>
                            <a:latin typeface="Cambria Math" panose="02040503050406030204" pitchFamily="18" charset="0"/>
                          </a:rPr>
                          <m:t>3</m:t>
                        </m:r>
                      </m:sup>
                    </m:sSubSup>
                    <m:r>
                      <a:rPr lang="en-GB" sz="2000" i="1">
                        <a:solidFill>
                          <a:srgbClr val="FF0000"/>
                        </a:solidFill>
                        <a:latin typeface="Cambria Math" panose="02040503050406030204" pitchFamily="18" charset="0"/>
                      </a:rPr>
                      <m:t>=</m:t>
                    </m:r>
                    <m:f>
                      <m:fPr>
                        <m:ctrlPr>
                          <a:rPr lang="en-GB" sz="2000" i="1">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1</m:t>
                        </m:r>
                      </m:num>
                      <m:den>
                        <m:r>
                          <a:rPr lang="en-GB" sz="2000" i="1">
                            <a:solidFill>
                              <a:srgbClr val="FF0000"/>
                            </a:solidFill>
                            <a:latin typeface="Cambria Math" panose="02040503050406030204" pitchFamily="18" charset="0"/>
                          </a:rPr>
                          <m:t>𝑟𝑠𝑖𝑛</m:t>
                        </m:r>
                        <m:r>
                          <a:rPr lang="en-GB" sz="2000" i="1">
                            <a:solidFill>
                              <a:srgbClr val="FF0000"/>
                            </a:solidFill>
                            <a:latin typeface="Cambria Math" panose="02040503050406030204" pitchFamily="18" charset="0"/>
                          </a:rPr>
                          <m:t>𝛳</m:t>
                        </m:r>
                      </m:den>
                    </m:f>
                  </m:oMath>
                </a14:m>
                <a:r>
                  <a:rPr lang="en-GB" sz="2000" dirty="0" smtClean="0"/>
                  <a:t> are the </a:t>
                </a:r>
                <a:r>
                  <a:rPr lang="en-GB" sz="2000" dirty="0"/>
                  <a:t>same for all of the </a:t>
                </a:r>
                <a:r>
                  <a:rPr lang="en-GB" sz="2000" dirty="0" smtClean="0"/>
                  <a:t>ST’s. Then,  the reduced angular wave function is the same as for the </a:t>
                </a:r>
                <a:r>
                  <a:rPr lang="en-GB" sz="2000" dirty="0" err="1" smtClean="0"/>
                  <a:t>Minkowski</a:t>
                </a:r>
                <a:r>
                  <a:rPr lang="en-GB" sz="2000" dirty="0" smtClean="0"/>
                  <a:t> ST.</a:t>
                </a:r>
              </a:p>
              <a:p>
                <a:pPr algn="l"/>
                <a:endParaRPr lang="en-GB" sz="2000" dirty="0" smtClean="0"/>
              </a:p>
              <a:p>
                <a:pPr algn="l"/>
                <a:r>
                  <a:rPr lang="en-GB" sz="2000" dirty="0" smtClean="0"/>
                  <a:t> 3. The</a:t>
                </a:r>
                <a14:m>
                  <m:oMath xmlns:m="http://schemas.openxmlformats.org/officeDocument/2006/math">
                    <m:sSubSup>
                      <m:sSubSupPr>
                        <m:ctrlPr>
                          <a:rPr lang="el-GR" sz="2000" i="1">
                            <a:solidFill>
                              <a:srgbClr val="FF0000"/>
                            </a:solidFill>
                            <a:latin typeface="Cambria Math" panose="02040503050406030204" pitchFamily="18" charset="0"/>
                          </a:rPr>
                        </m:ctrlPr>
                      </m:sSubSupPr>
                      <m:e>
                        <m:r>
                          <a:rPr lang="en-GB" sz="2000" i="1">
                            <a:solidFill>
                              <a:srgbClr val="FF0000"/>
                            </a:solidFill>
                            <a:latin typeface="Cambria Math" panose="02040503050406030204" pitchFamily="18" charset="0"/>
                          </a:rPr>
                          <m:t> </m:t>
                        </m:r>
                        <m:r>
                          <a:rPr lang="en-US" sz="2000" i="1">
                            <a:solidFill>
                              <a:srgbClr val="FF0000"/>
                            </a:solidFill>
                            <a:latin typeface="Cambria Math"/>
                          </a:rPr>
                          <m:t>𝐸</m:t>
                        </m:r>
                      </m:e>
                      <m:sub>
                        <m:r>
                          <a:rPr lang="en-US" sz="2000" i="1">
                            <a:solidFill>
                              <a:srgbClr val="FF0000"/>
                            </a:solidFill>
                            <a:latin typeface="Cambria Math" panose="02040503050406030204" pitchFamily="18" charset="0"/>
                          </a:rPr>
                          <m:t>0</m:t>
                        </m:r>
                      </m:sub>
                      <m:sup>
                        <m:r>
                          <a:rPr lang="en-US" sz="2000" i="1">
                            <a:solidFill>
                              <a:srgbClr val="FF0000"/>
                            </a:solidFill>
                            <a:latin typeface="Cambria Math" panose="02040503050406030204" pitchFamily="18" charset="0"/>
                          </a:rPr>
                          <m:t>0</m:t>
                        </m:r>
                      </m:sup>
                    </m:sSubSup>
                  </m:oMath>
                </a14:m>
                <a:r>
                  <a:rPr lang="en-GB" sz="2000" dirty="0"/>
                  <a:t> &amp; </a:t>
                </a:r>
                <a14:m>
                  <m:oMath xmlns:m="http://schemas.openxmlformats.org/officeDocument/2006/math">
                    <m:sSubSup>
                      <m:sSubSupPr>
                        <m:ctrlPr>
                          <a:rPr lang="el-GR" sz="2000" i="1">
                            <a:solidFill>
                              <a:srgbClr val="FF0000"/>
                            </a:solidFill>
                            <a:latin typeface="Cambria Math" panose="02040503050406030204" pitchFamily="18" charset="0"/>
                          </a:rPr>
                        </m:ctrlPr>
                      </m:sSubSupPr>
                      <m:e>
                        <m:r>
                          <a:rPr lang="en-GB" sz="2000" i="1">
                            <a:solidFill>
                              <a:srgbClr val="FF0000"/>
                            </a:solidFill>
                            <a:latin typeface="Cambria Math" panose="02040503050406030204" pitchFamily="18" charset="0"/>
                          </a:rPr>
                          <m:t> </m:t>
                        </m:r>
                        <m:r>
                          <a:rPr lang="en-US" sz="2000" i="1">
                            <a:solidFill>
                              <a:srgbClr val="FF0000"/>
                            </a:solidFill>
                            <a:latin typeface="Cambria Math"/>
                          </a:rPr>
                          <m:t>𝐸</m:t>
                        </m:r>
                      </m:e>
                      <m:sub>
                        <m:r>
                          <a:rPr lang="en-US" sz="2000" i="1">
                            <a:solidFill>
                              <a:srgbClr val="FF0000"/>
                            </a:solidFill>
                            <a:latin typeface="Cambria Math" panose="02040503050406030204" pitchFamily="18" charset="0"/>
                          </a:rPr>
                          <m:t>1</m:t>
                        </m:r>
                      </m:sub>
                      <m:sup>
                        <m:r>
                          <a:rPr lang="en-US" sz="2000" i="1">
                            <a:solidFill>
                              <a:srgbClr val="FF0000"/>
                            </a:solidFill>
                            <a:latin typeface="Cambria Math" panose="02040503050406030204" pitchFamily="18" charset="0"/>
                          </a:rPr>
                          <m:t>1</m:t>
                        </m:r>
                      </m:sup>
                    </m:sSubSup>
                  </m:oMath>
                </a14:m>
                <a:r>
                  <a:rPr lang="en-GB" sz="2000" dirty="0" smtClean="0"/>
                  <a:t>are different, these are characteristics of a ST and consequently  of the reduced radial wave function.</a:t>
                </a:r>
              </a:p>
              <a:p>
                <a:pPr algn="l"/>
                <a:endParaRPr lang="en-GB" sz="2000" dirty="0" smtClean="0"/>
              </a:p>
              <a:p>
                <a:pPr algn="l"/>
                <a:r>
                  <a:rPr lang="en-GB" sz="2000" dirty="0"/>
                  <a:t> </a:t>
                </a:r>
                <a:r>
                  <a:rPr lang="en-GB" sz="2000" dirty="0" smtClean="0"/>
                  <a:t>4. The equation above represents a quantum problem with a free Particle Hamiltonian: </a:t>
                </a:r>
              </a:p>
              <a:p>
                <a:pPr algn="ctr"/>
                <a:r>
                  <a:rPr lang="en-GB" sz="2000" dirty="0" smtClean="0"/>
                  <a:t> </a:t>
                </a:r>
                <a14:m>
                  <m:oMath xmlns:m="http://schemas.openxmlformats.org/officeDocument/2006/math">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𝐻</m:t>
                        </m:r>
                      </m:e>
                      <m:sub>
                        <m:r>
                          <a:rPr lang="en-US" sz="2000" i="1">
                            <a:solidFill>
                              <a:srgbClr val="C00000"/>
                            </a:solidFill>
                            <a:latin typeface="Cambria Math" panose="02040503050406030204" pitchFamily="18" charset="0"/>
                          </a:rPr>
                          <m:t>0</m:t>
                        </m:r>
                      </m:sub>
                    </m:sSub>
                    <m:sSup>
                      <m:sSupPr>
                        <m:ctrlPr>
                          <a:rPr lang="el-GR" sz="2000" i="1">
                            <a:solidFill>
                              <a:srgbClr val="C00000"/>
                            </a:solidFill>
                            <a:latin typeface="Cambria Math" panose="02040503050406030204" pitchFamily="18" charset="0"/>
                          </a:rPr>
                        </m:ctrlPr>
                      </m:sSupPr>
                      <m:e>
                        <m:sSubSup>
                          <m:sSubSupPr>
                            <m:ctrlPr>
                              <a:rPr lang="el-GR" sz="2000" i="1">
                                <a:solidFill>
                                  <a:srgbClr val="C00000"/>
                                </a:solidFill>
                                <a:latin typeface="Cambria Math" panose="02040503050406030204" pitchFamily="18" charset="0"/>
                              </a:rPr>
                            </m:ctrlPr>
                          </m:sSubSupPr>
                          <m:e>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𝑖𝐸</m:t>
                            </m:r>
                          </m:e>
                          <m:sub>
                            <m:r>
                              <a:rPr lang="en-GB" sz="2000" i="1">
                                <a:solidFill>
                                  <a:srgbClr val="C00000"/>
                                </a:solidFill>
                                <a:latin typeface="Cambria Math" panose="02040503050406030204" pitchFamily="18" charset="0"/>
                              </a:rPr>
                              <m:t>0</m:t>
                            </m:r>
                          </m:sub>
                          <m:sup>
                            <m:r>
                              <a:rPr lang="en-GB" sz="2000" i="1">
                                <a:solidFill>
                                  <a:srgbClr val="C00000"/>
                                </a:solidFill>
                                <a:latin typeface="Cambria Math" panose="02040503050406030204" pitchFamily="18" charset="0"/>
                              </a:rPr>
                              <m:t>0</m:t>
                            </m:r>
                          </m:sup>
                        </m:sSubSup>
                        <m:r>
                          <a:rPr lang="el-GR" sz="2000" i="1">
                            <a:solidFill>
                              <a:srgbClr val="C00000"/>
                            </a:solidFill>
                            <a:latin typeface="Cambria Math"/>
                          </a:rPr>
                          <m:t>𝛾</m:t>
                        </m:r>
                      </m:e>
                      <m:sup>
                        <m:r>
                          <a:rPr lang="en-GB" sz="2000" i="1">
                            <a:solidFill>
                              <a:srgbClr val="C00000"/>
                            </a:solidFill>
                            <a:latin typeface="Cambria Math" panose="02040503050406030204" pitchFamily="18" charset="0"/>
                          </a:rPr>
                          <m:t>0</m:t>
                        </m:r>
                      </m:sup>
                    </m:sSup>
                    <m:sSub>
                      <m:sSubPr>
                        <m:ctrlPr>
                          <a:rPr lang="en-US" sz="2000" i="1">
                            <a:solidFill>
                              <a:srgbClr val="C00000"/>
                            </a:solidFill>
                            <a:latin typeface="Cambria Math" panose="02040503050406030204" pitchFamily="18" charset="0"/>
                          </a:rPr>
                        </m:ctrlPr>
                      </m:sSubPr>
                      <m:e>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rPr>
                          <m:t>𝑡</m:t>
                        </m:r>
                      </m:sub>
                    </m:sSub>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𝑖</m:t>
                    </m:r>
                    <m:sSup>
                      <m:sSupPr>
                        <m:ctrlPr>
                          <a:rPr lang="el-GR" sz="2000" i="1">
                            <a:solidFill>
                              <a:srgbClr val="C00000"/>
                            </a:solidFill>
                            <a:latin typeface="Cambria Math" panose="02040503050406030204" pitchFamily="18" charset="0"/>
                          </a:rPr>
                        </m:ctrlPr>
                      </m:sSupPr>
                      <m:e>
                        <m:sSubSup>
                          <m:sSubSupPr>
                            <m:ctrlPr>
                              <a:rPr lang="el-GR" sz="2000" i="1">
                                <a:solidFill>
                                  <a:srgbClr val="C00000"/>
                                </a:solidFill>
                                <a:latin typeface="Cambria Math" panose="02040503050406030204" pitchFamily="18" charset="0"/>
                              </a:rPr>
                            </m:ctrlPr>
                          </m:sSubSupPr>
                          <m:e>
                            <m:r>
                              <m:rPr>
                                <m:sty m:val="p"/>
                              </m:rPr>
                              <a:rPr lang="en-US" sz="2000">
                                <a:solidFill>
                                  <a:srgbClr val="C00000"/>
                                </a:solidFill>
                                <a:latin typeface="Cambria Math" panose="02040503050406030204" pitchFamily="18" charset="0"/>
                              </a:rPr>
                              <m:t>E</m:t>
                            </m:r>
                          </m:e>
                          <m:sub>
                            <m:r>
                              <a:rPr lang="en-GB" sz="2000">
                                <a:solidFill>
                                  <a:srgbClr val="C00000"/>
                                </a:solidFill>
                                <a:latin typeface="Cambria Math" panose="02040503050406030204" pitchFamily="18" charset="0"/>
                              </a:rPr>
                              <m:t>0</m:t>
                            </m:r>
                          </m:sub>
                          <m:sup>
                            <m:r>
                              <a:rPr lang="en-GB" sz="2000">
                                <a:solidFill>
                                  <a:srgbClr val="C00000"/>
                                </a:solidFill>
                                <a:latin typeface="Cambria Math" panose="02040503050406030204" pitchFamily="18" charset="0"/>
                              </a:rPr>
                              <m:t>0</m:t>
                            </m:r>
                          </m:sup>
                        </m:sSubSup>
                        <m:r>
                          <m:rPr>
                            <m:sty m:val="p"/>
                          </m:rPr>
                          <a:rPr lang="el-GR" sz="2000">
                            <a:solidFill>
                              <a:srgbClr val="C00000"/>
                            </a:solidFill>
                            <a:latin typeface="Cambria Math"/>
                          </a:rPr>
                          <m:t>γ</m:t>
                        </m:r>
                      </m:e>
                      <m:sup>
                        <m:r>
                          <a:rPr lang="en-GB" sz="2000">
                            <a:solidFill>
                              <a:srgbClr val="C00000"/>
                            </a:solidFill>
                            <a:latin typeface="Cambria Math" panose="02040503050406030204" pitchFamily="18" charset="0"/>
                          </a:rPr>
                          <m:t>0</m:t>
                        </m:r>
                      </m:sup>
                    </m:sSup>
                    <m:r>
                      <m:rPr>
                        <m:sty m:val="p"/>
                      </m:rPr>
                      <a:rPr lang="el-GR" sz="2000">
                        <a:solidFill>
                          <a:srgbClr val="C00000"/>
                        </a:solidFill>
                        <a:latin typeface="Cambria Math" panose="02040503050406030204" pitchFamily="18" charset="0"/>
                      </a:rPr>
                      <m:t>β</m:t>
                    </m:r>
                    <m:r>
                      <m:rPr>
                        <m:sty m:val="p"/>
                      </m:rPr>
                      <a:rPr lang="en-US" sz="2000">
                        <a:solidFill>
                          <a:srgbClr val="C00000"/>
                        </a:solidFill>
                        <a:latin typeface="Cambria Math" panose="02040503050406030204" pitchFamily="18" charset="0"/>
                      </a:rPr>
                      <m:t>m</m:t>
                    </m:r>
                    <m:r>
                      <a:rPr lang="en-US" sz="2000" i="1">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𝑖</m:t>
                    </m:r>
                    <m:sSub>
                      <m:sSubPr>
                        <m:ctrlPr>
                          <a:rPr lang="en-US" sz="2000" i="1">
                            <a:solidFill>
                              <a:srgbClr val="C00000"/>
                            </a:solidFill>
                            <a:latin typeface="Cambria Math" panose="02040503050406030204" pitchFamily="18" charset="0"/>
                          </a:rPr>
                        </m:ctrlPr>
                      </m:sSubPr>
                      <m:e>
                        <m:sSup>
                          <m:sSupPr>
                            <m:ctrlPr>
                              <a:rPr lang="el-GR" sz="2000" i="1">
                                <a:solidFill>
                                  <a:srgbClr val="C00000"/>
                                </a:solidFill>
                                <a:latin typeface="Cambria Math" panose="02040503050406030204" pitchFamily="18" charset="0"/>
                              </a:rPr>
                            </m:ctrlPr>
                          </m:sSupPr>
                          <m:e>
                            <m:r>
                              <a:rPr lang="el-GR" sz="2000" i="1">
                                <a:solidFill>
                                  <a:srgbClr val="C00000"/>
                                </a:solidFill>
                                <a:latin typeface="Cambria Math"/>
                              </a:rPr>
                              <m:t>𝛾</m:t>
                            </m:r>
                          </m:e>
                          <m:sup>
                            <m:r>
                              <a:rPr lang="en-US" sz="2000" i="1">
                                <a:solidFill>
                                  <a:srgbClr val="C00000"/>
                                </a:solidFill>
                                <a:latin typeface="Cambria Math" panose="02040503050406030204" pitchFamily="18" charset="0"/>
                              </a:rPr>
                              <m:t>𝑟</m:t>
                            </m:r>
                          </m:sup>
                        </m:sSup>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rPr>
                          <m:t>𝑟</m:t>
                        </m:r>
                      </m:sub>
                    </m:sSub>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𝑖</m:t>
                    </m:r>
                    <m:sSub>
                      <m:sSubPr>
                        <m:ctrlPr>
                          <a:rPr lang="en-US" sz="2000" i="1">
                            <a:solidFill>
                              <a:srgbClr val="C00000"/>
                            </a:solidFill>
                            <a:latin typeface="Cambria Math" panose="02040503050406030204" pitchFamily="18" charset="0"/>
                          </a:rPr>
                        </m:ctrlPr>
                      </m:sSubPr>
                      <m:e>
                        <m:sSup>
                          <m:sSupPr>
                            <m:ctrlPr>
                              <a:rPr lang="el-GR" sz="2000" i="1">
                                <a:solidFill>
                                  <a:srgbClr val="C00000"/>
                                </a:solidFill>
                                <a:latin typeface="Cambria Math" panose="02040503050406030204" pitchFamily="18" charset="0"/>
                              </a:rPr>
                            </m:ctrlPr>
                          </m:sSupPr>
                          <m:e>
                            <m:r>
                              <a:rPr lang="el-GR" sz="2000" i="1">
                                <a:solidFill>
                                  <a:srgbClr val="C00000"/>
                                </a:solidFill>
                                <a:latin typeface="Cambria Math"/>
                              </a:rPr>
                              <m:t>𝛾</m:t>
                            </m:r>
                          </m:e>
                          <m:sup>
                            <m:r>
                              <a:rPr lang="en-GB" sz="2000" i="1">
                                <a:solidFill>
                                  <a:srgbClr val="C00000"/>
                                </a:solidFill>
                                <a:latin typeface="Cambria Math" panose="02040503050406030204" pitchFamily="18" charset="0"/>
                                <a:ea typeface="Cambria Math" panose="02040503050406030204" pitchFamily="18" charset="0"/>
                              </a:rPr>
                              <m:t>𝜃</m:t>
                            </m:r>
                          </m:sup>
                        </m:sSup>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ea typeface="Cambria Math" panose="02040503050406030204" pitchFamily="18" charset="0"/>
                          </a:rPr>
                          <m:t>𝜃</m:t>
                        </m:r>
                      </m:sub>
                    </m:sSub>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𝑖</m:t>
                    </m:r>
                    <m:sSub>
                      <m:sSubPr>
                        <m:ctrlPr>
                          <a:rPr lang="en-US" sz="2000" i="1">
                            <a:solidFill>
                              <a:srgbClr val="C00000"/>
                            </a:solidFill>
                            <a:latin typeface="Cambria Math" panose="02040503050406030204" pitchFamily="18" charset="0"/>
                          </a:rPr>
                        </m:ctrlPr>
                      </m:sSubPr>
                      <m:e>
                        <m:sSup>
                          <m:sSupPr>
                            <m:ctrlPr>
                              <a:rPr lang="el-GR" sz="2000" i="1">
                                <a:solidFill>
                                  <a:srgbClr val="C00000"/>
                                </a:solidFill>
                                <a:latin typeface="Cambria Math" panose="02040503050406030204" pitchFamily="18" charset="0"/>
                              </a:rPr>
                            </m:ctrlPr>
                          </m:sSupPr>
                          <m:e>
                            <m:r>
                              <a:rPr lang="el-GR" sz="2000" i="1">
                                <a:solidFill>
                                  <a:srgbClr val="C00000"/>
                                </a:solidFill>
                                <a:latin typeface="Cambria Math"/>
                              </a:rPr>
                              <m:t>𝛾</m:t>
                            </m:r>
                          </m:e>
                          <m:sup>
                            <m:r>
                              <a:rPr lang="en-GB" sz="2000" i="1">
                                <a:solidFill>
                                  <a:srgbClr val="C00000"/>
                                </a:solidFill>
                                <a:latin typeface="Cambria Math" panose="02040503050406030204" pitchFamily="18" charset="0"/>
                                <a:ea typeface="Cambria Math" panose="02040503050406030204" pitchFamily="18" charset="0"/>
                              </a:rPr>
                              <m:t>𝜑</m:t>
                            </m:r>
                          </m:sup>
                        </m:sSup>
                        <m:r>
                          <a:rPr lang="el-GR" sz="2000" i="1">
                            <a:solidFill>
                              <a:srgbClr val="C00000"/>
                            </a:solidFill>
                            <a:latin typeface="Cambria Math"/>
                            <a:ea typeface="Cambria Math"/>
                          </a:rPr>
                          <m:t>𝜕</m:t>
                        </m:r>
                      </m:e>
                      <m:sub>
                        <m:r>
                          <a:rPr lang="en-GB" sz="2000" i="1">
                            <a:solidFill>
                              <a:srgbClr val="C00000"/>
                            </a:solidFill>
                            <a:latin typeface="Cambria Math" panose="02040503050406030204" pitchFamily="18" charset="0"/>
                            <a:ea typeface="Cambria Math" panose="02040503050406030204" pitchFamily="18" charset="0"/>
                          </a:rPr>
                          <m:t>𝜑</m:t>
                        </m:r>
                      </m:sub>
                    </m:sSub>
                  </m:oMath>
                </a14:m>
                <a:endParaRPr lang="en-GB" sz="2000" dirty="0" smtClean="0"/>
              </a:p>
            </p:txBody>
          </p:sp>
        </mc:Choice>
        <mc:Fallback>
          <p:sp>
            <p:nvSpPr>
              <p:cNvPr id="3" name="Rectangle 2"/>
              <p:cNvSpPr>
                <a:spLocks noRot="1" noChangeAspect="1" noMove="1" noResize="1" noEditPoints="1" noAdjustHandles="1" noChangeArrowheads="1" noChangeShapeType="1" noTextEdit="1"/>
              </p:cNvSpPr>
              <p:nvPr/>
            </p:nvSpPr>
            <p:spPr>
              <a:xfrm>
                <a:off x="395536" y="404664"/>
                <a:ext cx="8136904" cy="6223820"/>
              </a:xfrm>
              <a:prstGeom prst="rect">
                <a:avLst/>
              </a:prstGeom>
              <a:blipFill>
                <a:blip r:embed="rId2"/>
                <a:stretch>
                  <a:fillRect l="-749" t="-490" r="-1273"/>
                </a:stretch>
              </a:blipFill>
            </p:spPr>
            <p:txBody>
              <a:bodyPr/>
              <a:lstStyle/>
              <a:p>
                <a:r>
                  <a:rPr lang="en-US">
                    <a:noFill/>
                  </a:rPr>
                  <a:t> </a:t>
                </a:r>
              </a:p>
            </p:txBody>
          </p:sp>
        </mc:Fallback>
      </mc:AlternateContent>
    </p:spTree>
    <p:extLst>
      <p:ext uri="{BB962C8B-B14F-4D97-AF65-F5344CB8AC3E}">
        <p14:creationId xmlns:p14="http://schemas.microsoft.com/office/powerpoint/2010/main" val="3184868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899592" y="692696"/>
                <a:ext cx="7272808" cy="5770169"/>
              </a:xfrm>
              <a:prstGeom prst="rect">
                <a:avLst/>
              </a:prstGeom>
            </p:spPr>
            <p:txBody>
              <a:bodyPr wrap="square">
                <a:spAutoFit/>
              </a:bodyPr>
              <a:lstStyle/>
              <a:p>
                <a:pPr algn="l"/>
                <a:r>
                  <a:rPr lang="en-GB" sz="2400" u="sng" dirty="0" smtClean="0">
                    <a:solidFill>
                      <a:srgbClr val="002060"/>
                    </a:solidFill>
                    <a:ea typeface="Cambria Math" panose="02040503050406030204" pitchFamily="18" charset="0"/>
                  </a:rPr>
                  <a:t>Free particle Hamiltonian</a:t>
                </a:r>
                <a:r>
                  <a:rPr lang="en-GB" sz="2400" dirty="0" smtClean="0">
                    <a:solidFill>
                      <a:srgbClr val="002060"/>
                    </a:solidFill>
                    <a:ea typeface="Cambria Math" panose="02040503050406030204" pitchFamily="18" charset="0"/>
                  </a:rPr>
                  <a:t>:</a:t>
                </a:r>
              </a:p>
              <a:p>
                <a:pPr algn="l"/>
                <a:endParaRPr lang="en-GB" dirty="0" smtClean="0">
                  <a:solidFill>
                    <a:srgbClr val="002060"/>
                  </a:solidFill>
                  <a:ea typeface="Cambria Math" panose="02040503050406030204" pitchFamily="18" charset="0"/>
                </a:endParaRPr>
              </a:p>
              <a:p>
                <a:pPr algn="l"/>
                <a:r>
                  <a:rPr lang="en-GB" dirty="0" smtClean="0">
                    <a:solidFill>
                      <a:srgbClr val="002060"/>
                    </a:solidFill>
                    <a:ea typeface="Cambria Math" panose="02040503050406030204" pitchFamily="18" charset="0"/>
                  </a:rPr>
                  <a:t>In spherical coordinate </a:t>
                </a:r>
                <a:r>
                  <a:rPr lang="en-GB" dirty="0" smtClean="0">
                    <a:solidFill>
                      <a:srgbClr val="002060"/>
                    </a:solidFill>
                    <a:ea typeface="Cambria Math" panose="02040503050406030204" pitchFamily="18" charset="0"/>
                  </a:rPr>
                  <a:t>the Del operator is given by, </a:t>
                </a:r>
                <a:endParaRPr lang="en-US" i="1" dirty="0" smtClean="0">
                  <a:solidFill>
                    <a:srgbClr val="002060"/>
                  </a:solidFill>
                  <a:latin typeface="Cambria Math" panose="02040503050406030204" pitchFamily="18" charset="0"/>
                  <a:ea typeface="Cambria Math" panose="02040503050406030204" pitchFamily="18" charset="0"/>
                </a:endParaRPr>
              </a:p>
              <a:p>
                <a:pPr algn="ctr"/>
                <a14:m>
                  <m:oMath xmlns:m="http://schemas.openxmlformats.org/officeDocument/2006/math">
                    <m:r>
                      <a:rPr lang="el-GR"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sSub>
                      <m:sSubPr>
                        <m:ctrlPr>
                          <a:rPr lang="el-GR" i="1">
                            <a:solidFill>
                              <a:srgbClr val="002060"/>
                            </a:solidFill>
                            <a:latin typeface="Cambria Math" panose="02040503050406030204" pitchFamily="18" charset="0"/>
                          </a:rPr>
                        </m:ctrlPr>
                      </m:sSubPr>
                      <m:e>
                        <m:r>
                          <a:rPr lang="el-GR" i="1">
                            <a:solidFill>
                              <a:srgbClr val="002060"/>
                            </a:solidFill>
                            <a:latin typeface="Cambria Math"/>
                            <a:ea typeface="Cambria Math"/>
                          </a:rPr>
                          <m:t>𝜕</m:t>
                        </m:r>
                      </m:e>
                      <m:sub>
                        <m:r>
                          <a:rPr lang="en-US" i="1">
                            <a:solidFill>
                              <a:srgbClr val="002060"/>
                            </a:solidFill>
                            <a:latin typeface="Cambria Math" panose="02040503050406030204" pitchFamily="18" charset="0"/>
                          </a:rPr>
                          <m:t>𝑟</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m:rPr>
                                <m:sty m:val="p"/>
                              </m:rPr>
                              <a:rPr lang="el-GR" i="1">
                                <a:solidFill>
                                  <a:srgbClr val="002060"/>
                                </a:solidFill>
                                <a:latin typeface="Cambria Math" panose="02040503050406030204" pitchFamily="18" charset="0"/>
                              </a:rPr>
                              <m:t>θ</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θ</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a:rPr lang="el-GR" i="1">
                                <a:solidFill>
                                  <a:srgbClr val="002060"/>
                                </a:solidFill>
                                <a:latin typeface="Cambria Math" panose="02040503050406030204" pitchFamily="18" charset="0"/>
                                <a:ea typeface="Cambria Math" panose="02040503050406030204" pitchFamily="18" charset="0"/>
                              </a:rPr>
                              <m:t>𝜙</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φ</m:t>
                        </m:r>
                      </m:sub>
                    </m:sSub>
                  </m:oMath>
                </a14:m>
                <a:r>
                  <a:rPr lang="en-GB" dirty="0" smtClean="0">
                    <a:solidFill>
                      <a:srgbClr val="002060"/>
                    </a:solidFill>
                    <a:ea typeface="Cambria Math" panose="02040503050406030204" pitchFamily="18" charset="0"/>
                  </a:rPr>
                  <a:t> </a:t>
                </a:r>
                <a:endParaRPr lang="en-GB" dirty="0" smtClean="0">
                  <a:solidFill>
                    <a:srgbClr val="002060"/>
                  </a:solidFill>
                  <a:ea typeface="Cambria Math" panose="02040503050406030204" pitchFamily="18" charset="0"/>
                </a:endParaRPr>
              </a:p>
              <a:p>
                <a:pPr algn="l"/>
                <a:r>
                  <a:rPr lang="en-US" dirty="0" smtClean="0">
                    <a:solidFill>
                      <a:srgbClr val="002060"/>
                    </a:solidFill>
                  </a:rPr>
                  <a:t>and the angular momentum operator is defined as,</a:t>
                </a:r>
              </a:p>
              <a:p>
                <a:pPr algn="l"/>
                <a:endParaRPr lang="en-US" dirty="0">
                  <a:solidFill>
                    <a:srgbClr val="002060"/>
                  </a:solidFill>
                </a:endParaRPr>
              </a:p>
              <a:p>
                <a:pPr algn="l"/>
                <a14:m>
                  <m:oMathPara xmlns:m="http://schemas.openxmlformats.org/officeDocument/2006/math">
                    <m:oMathParaPr>
                      <m:jc m:val="centerGroup"/>
                    </m:oMathParaPr>
                    <m:oMath xmlns:m="http://schemas.openxmlformats.org/officeDocument/2006/math">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𝐿</m:t>
                          </m:r>
                        </m:e>
                      </m:acc>
                      <m:r>
                        <a:rPr lang="en-US"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panose="02040503050406030204" pitchFamily="18" charset="0"/>
                          <a:ea typeface="Cambria Math" panose="02040503050406030204" pitchFamily="18" charset="0"/>
                        </a:rPr>
                        <m:t>𝑖</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r>
                        <a:rPr lang="en-US" i="1">
                          <a:solidFill>
                            <a:srgbClr val="002060"/>
                          </a:solidFill>
                          <a:latin typeface="Cambria Math" panose="02040503050406030204" pitchFamily="18" charset="0"/>
                          <a:ea typeface="Cambria Math" panose="02040503050406030204" pitchFamily="18" charset="0"/>
                        </a:rPr>
                        <m:t>×</m:t>
                      </m:r>
                      <m:r>
                        <a:rPr lang="el-GR"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a:rPr>
                        <m:t>=</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𝑖</m:t>
                      </m:r>
                      <m:d>
                        <m:dPr>
                          <m:ctrlPr>
                            <a:rPr lang="en-US"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a:rPr lang="el-GR" i="1">
                                      <a:solidFill>
                                        <a:srgbClr val="002060"/>
                                      </a:solidFill>
                                      <a:latin typeface="Cambria Math" panose="02040503050406030204" pitchFamily="18" charset="0"/>
                                      <a:ea typeface="Cambria Math" panose="02040503050406030204" pitchFamily="18" charset="0"/>
                                    </a:rPr>
                                    <m:t>𝜙</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θ</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m:rPr>
                                      <m:sty m:val="p"/>
                                    </m:rPr>
                                    <a:rPr lang="el-GR" i="1">
                                      <a:solidFill>
                                        <a:srgbClr val="002060"/>
                                      </a:solidFill>
                                      <a:latin typeface="Cambria Math" panose="02040503050406030204" pitchFamily="18" charset="0"/>
                                    </a:rPr>
                                    <m:t>θ</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φ</m:t>
                              </m:r>
                            </m:sub>
                          </m:sSub>
                        </m:e>
                      </m:d>
                    </m:oMath>
                  </m:oMathPara>
                </a14:m>
                <a:endParaRPr lang="en-US" dirty="0" smtClean="0">
                  <a:solidFill>
                    <a:srgbClr val="002060"/>
                  </a:solidFill>
                </a:endParaRPr>
              </a:p>
              <a:p>
                <a:pPr algn="l"/>
                <a:r>
                  <a:rPr lang="en-US" dirty="0" smtClean="0">
                    <a:solidFill>
                      <a:srgbClr val="002060"/>
                    </a:solidFill>
                  </a:rPr>
                  <a:t>Then,</a:t>
                </a:r>
                <a:endParaRPr lang="en-US" dirty="0">
                  <a:solidFill>
                    <a:srgbClr val="002060"/>
                  </a:solidFill>
                </a:endParaRPr>
              </a:p>
              <a:p>
                <a:pPr algn="l"/>
                <a14:m>
                  <m:oMathPara xmlns:m="http://schemas.openxmlformats.org/officeDocument/2006/math">
                    <m:oMathParaPr>
                      <m:jc m:val="centerGroup"/>
                    </m:oMathParaPr>
                    <m:oMath xmlns:m="http://schemas.openxmlformats.org/officeDocument/2006/math">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r>
                        <a:rPr lang="en-US" i="1">
                          <a:solidFill>
                            <a:srgbClr val="002060"/>
                          </a:solidFill>
                          <a:latin typeface="Cambria Math" panose="02040503050406030204" pitchFamily="18" charset="0"/>
                          <a:ea typeface="Cambria Math" panose="02040503050406030204" pitchFamily="18" charset="0"/>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𝐿</m:t>
                          </m:r>
                        </m:e>
                      </m:acc>
                      <m:r>
                        <a:rPr lang="en-US" i="1">
                          <a:solidFill>
                            <a:srgbClr val="002060"/>
                          </a:solidFill>
                          <a:latin typeface="Cambria Math"/>
                        </a:rPr>
                        <m:t>=</m:t>
                      </m:r>
                      <m:r>
                        <a:rPr lang="en-US" i="1">
                          <a:solidFill>
                            <a:srgbClr val="002060"/>
                          </a:solidFill>
                          <a:latin typeface="Cambria Math" panose="02040503050406030204" pitchFamily="18" charset="0"/>
                        </a:rPr>
                        <m:t>𝑖</m:t>
                      </m:r>
                      <m:d>
                        <m:dPr>
                          <m:ctrlPr>
                            <a:rPr lang="en-US"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m:rPr>
                                      <m:sty m:val="p"/>
                                    </m:rPr>
                                    <a:rPr lang="el-GR" i="1">
                                      <a:solidFill>
                                        <a:srgbClr val="002060"/>
                                      </a:solidFill>
                                      <a:latin typeface="Cambria Math" panose="02040503050406030204" pitchFamily="18" charset="0"/>
                                    </a:rPr>
                                    <m:t>θ</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θ</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acc>
                                <m:accPr>
                                  <m:chr m:val="̂"/>
                                  <m:ctrlPr>
                                    <a:rPr lang="el-GR" i="1">
                                      <a:solidFill>
                                        <a:srgbClr val="002060"/>
                                      </a:solidFill>
                                      <a:latin typeface="Cambria Math" panose="02040503050406030204" pitchFamily="18" charset="0"/>
                                      <a:ea typeface="Cambria Math" panose="02040503050406030204" pitchFamily="18" charset="0"/>
                                    </a:rPr>
                                  </m:ctrlPr>
                                </m:accPr>
                                <m:e>
                                  <m:r>
                                    <a:rPr lang="el-GR" i="1">
                                      <a:solidFill>
                                        <a:srgbClr val="002060"/>
                                      </a:solidFill>
                                      <a:latin typeface="Cambria Math" panose="02040503050406030204" pitchFamily="18" charset="0"/>
                                      <a:ea typeface="Cambria Math" panose="02040503050406030204" pitchFamily="18" charset="0"/>
                                    </a:rPr>
                                    <m:t>𝜙</m:t>
                                  </m:r>
                                </m:e>
                              </m:acc>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φ</m:t>
                              </m:r>
                            </m:sub>
                          </m:sSub>
                        </m:e>
                      </m:d>
                    </m:oMath>
                  </m:oMathPara>
                </a14:m>
                <a:endParaRPr lang="en-US" dirty="0">
                  <a:solidFill>
                    <a:srgbClr val="002060"/>
                  </a:solidFill>
                </a:endParaRPr>
              </a:p>
              <a:p>
                <a:pPr algn="l"/>
                <a14:m>
                  <m:oMathPara xmlns:m="http://schemas.openxmlformats.org/officeDocument/2006/math">
                    <m:oMathParaPr>
                      <m:jc m:val="centerGroup"/>
                    </m:oMathParaPr>
                    <m:oMath xmlns:m="http://schemas.openxmlformats.org/officeDocument/2006/math">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r>
                        <a:rPr lang="en-US"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panose="02040503050406030204" pitchFamily="18" charset="0"/>
                          <a:ea typeface="Cambria Math" panose="02040503050406030204" pitchFamily="18" charset="0"/>
                        </a:rPr>
                        <m:t>𝐿</m:t>
                      </m:r>
                      <m:r>
                        <a:rPr lang="en-US" i="1">
                          <a:solidFill>
                            <a:srgbClr val="002060"/>
                          </a:solidFill>
                          <a:latin typeface="Cambria Math"/>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𝑖</m:t>
                          </m:r>
                        </m:num>
                        <m:den>
                          <m:r>
                            <a:rPr lang="en-US" i="1">
                              <a:solidFill>
                                <a:srgbClr val="002060"/>
                              </a:solidFill>
                              <a:latin typeface="Cambria Math" panose="02040503050406030204" pitchFamily="18" charset="0"/>
                            </a:rPr>
                            <m:t>𝑟</m:t>
                          </m:r>
                        </m:den>
                      </m:f>
                      <m:d>
                        <m:dPr>
                          <m:ctrlPr>
                            <a:rPr lang="en-US"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m:rPr>
                                      <m:sty m:val="p"/>
                                    </m:rPr>
                                    <a:rPr lang="el-GR" i="1">
                                      <a:solidFill>
                                        <a:srgbClr val="002060"/>
                                      </a:solidFill>
                                      <a:latin typeface="Cambria Math" panose="02040503050406030204" pitchFamily="18" charset="0"/>
                                    </a:rPr>
                                    <m:t>θ</m:t>
                                  </m:r>
                                </m:sup>
                              </m:sSup>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θ</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l-GR" i="1">
                                      <a:solidFill>
                                        <a:srgbClr val="002060"/>
                                      </a:solidFill>
                                      <a:latin typeface="Cambria Math" panose="02040503050406030204" pitchFamily="18" charset="0"/>
                                      <a:ea typeface="Cambria Math" panose="02040503050406030204" pitchFamily="18" charset="0"/>
                                    </a:rPr>
                                    <m:t>𝜙</m:t>
                                  </m:r>
                                </m:sup>
                              </m:sSup>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φ</m:t>
                              </m:r>
                            </m:sub>
                          </m:sSub>
                        </m:e>
                      </m:d>
                    </m:oMath>
                  </m:oMathPara>
                </a14:m>
                <a:endParaRPr lang="en-US" dirty="0">
                  <a:solidFill>
                    <a:srgbClr val="002060"/>
                  </a:solidFill>
                </a:endParaRPr>
              </a:p>
              <a:p>
                <a:pPr algn="l"/>
                <a:r>
                  <a:rPr lang="en-US" dirty="0" smtClean="0"/>
                  <a:t>Identity: For any three vectors A and B,</a:t>
                </a:r>
              </a:p>
              <a:p>
                <a:pPr algn="ctr"/>
                <a:r>
                  <a:rPr lang="en-US" i="1" dirty="0" smtClean="0">
                    <a:solidFill>
                      <a:srgbClr val="002060"/>
                    </a:solidFill>
                    <a:latin typeface="Cambria Math" panose="02040503050406030204" pitchFamily="18" charset="0"/>
                    <a:ea typeface="Cambria Math" panose="02040503050406030204" pitchFamily="18" charset="0"/>
                  </a:rPr>
                  <a:t>  </a:t>
                </a:r>
                <a14:m>
                  <m:oMath xmlns:m="http://schemas.openxmlformats.org/officeDocument/2006/math">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r>
                      <a:rPr lang="en-US" i="1">
                        <a:solidFill>
                          <a:srgbClr val="002060"/>
                        </a:solidFill>
                        <a:latin typeface="Cambria Math" panose="02040503050406030204" pitchFamily="18" charset="0"/>
                        <a:ea typeface="Cambria Math" panose="02040503050406030204" pitchFamily="18" charset="0"/>
                      </a:rPr>
                      <m:t>𝐴</m:t>
                    </m:r>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r>
                      <a:rPr lang="en-US" i="1">
                        <a:solidFill>
                          <a:srgbClr val="002060"/>
                        </a:solidFill>
                        <a:latin typeface="Cambria Math" panose="02040503050406030204" pitchFamily="18" charset="0"/>
                        <a:ea typeface="Cambria Math" panose="02040503050406030204" pitchFamily="18" charset="0"/>
                      </a:rPr>
                      <m:t>𝐵</m:t>
                    </m:r>
                    <m:r>
                      <a:rPr lang="en-US" i="1">
                        <a:solidFill>
                          <a:srgbClr val="002060"/>
                        </a:solidFill>
                        <a:latin typeface="Cambria Math"/>
                      </a:rPr>
                      <m:t>=</m:t>
                    </m:r>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0</m:t>
                        </m:r>
                      </m:sup>
                    </m:sSup>
                    <m:r>
                      <a:rPr lang="en-US" i="1">
                        <a:solidFill>
                          <a:srgbClr val="002060"/>
                        </a:solidFill>
                        <a:latin typeface="Cambria Math" panose="02040503050406030204" pitchFamily="18" charset="0"/>
                        <a:ea typeface="Cambria Math" panose="02040503050406030204" pitchFamily="18" charset="0"/>
                      </a:rPr>
                      <m:t>𝐴</m:t>
                    </m:r>
                    <m:r>
                      <m:rPr>
                        <m:nor/>
                      </m:rPr>
                      <a:rPr lang="en-GB" dirty="0">
                        <a:solidFill>
                          <a:srgbClr val="002060"/>
                        </a:solidFill>
                      </a:rPr>
                      <m:t>·</m:t>
                    </m:r>
                    <m:r>
                      <a:rPr lang="en-US" i="1">
                        <a:solidFill>
                          <a:srgbClr val="002060"/>
                        </a:solidFill>
                        <a:latin typeface="Cambria Math" panose="02040503050406030204" pitchFamily="18" charset="0"/>
                        <a:ea typeface="Cambria Math" panose="02040503050406030204" pitchFamily="18" charset="0"/>
                      </a:rPr>
                      <m:t>𝐵</m:t>
                    </m:r>
                    <m:r>
                      <a:rPr lang="en-US" i="1">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𝑖</m:t>
                        </m:r>
                      </m:num>
                      <m:den>
                        <m:r>
                          <a:rPr lang="en-US" i="1">
                            <a:solidFill>
                              <a:srgbClr val="002060"/>
                            </a:solidFill>
                            <a:latin typeface="Cambria Math" panose="02040503050406030204" pitchFamily="18" charset="0"/>
                          </a:rPr>
                          <m:t>2</m:t>
                        </m:r>
                      </m:den>
                    </m:f>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d>
                      <m:dPr>
                        <m:ctrlPr>
                          <a:rPr lang="en-US" i="1">
                            <a:solidFill>
                              <a:srgbClr val="002060"/>
                            </a:solidFill>
                            <a:latin typeface="Cambria Math" panose="02040503050406030204" pitchFamily="18" charset="0"/>
                            <a:ea typeface="Cambria Math" panose="02040503050406030204" pitchFamily="18" charset="0"/>
                          </a:rPr>
                        </m:ctrlPr>
                      </m:dPr>
                      <m:e>
                        <m:r>
                          <a:rPr lang="en-US" i="1">
                            <a:solidFill>
                              <a:srgbClr val="002060"/>
                            </a:solidFill>
                            <a:latin typeface="Cambria Math" panose="02040503050406030204" pitchFamily="18" charset="0"/>
                            <a:ea typeface="Cambria Math" panose="02040503050406030204" pitchFamily="18" charset="0"/>
                          </a:rPr>
                          <m:t>2</m:t>
                        </m:r>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r>
                          <a:rPr lang="en-US" i="1" dirty="0">
                            <a:solidFill>
                              <a:srgbClr val="002060"/>
                            </a:solidFill>
                            <a:latin typeface="Cambria Math" panose="02040503050406030204" pitchFamily="18" charset="0"/>
                          </a:rPr>
                          <m:t>𝐿</m:t>
                        </m:r>
                      </m:e>
                    </m:d>
                  </m:oMath>
                </a14:m>
                <a:endParaRPr lang="en-US" dirty="0">
                  <a:solidFill>
                    <a:srgbClr val="002060"/>
                  </a:solidFill>
                  <a:ea typeface="Cambria Math" panose="02040503050406030204" pitchFamily="18" charset="0"/>
                </a:endParaRPr>
              </a:p>
              <a:p>
                <a:pPr algn="l"/>
                <a:r>
                  <a:rPr lang="en-US" dirty="0" smtClean="0">
                    <a:solidFill>
                      <a:srgbClr val="002060"/>
                    </a:solidFill>
                    <a:ea typeface="Cambria Math" panose="02040503050406030204" pitchFamily="18" charset="0"/>
                  </a:rPr>
                  <a:t>Then,</a:t>
                </a:r>
                <a:endParaRPr lang="en-US" dirty="0">
                  <a:solidFill>
                    <a:srgbClr val="002060"/>
                  </a:solidFill>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r>
                        <a:rPr lang="en-US"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panose="02040503050406030204" pitchFamily="18" charset="0"/>
                          <a:ea typeface="Cambria Math" panose="02040503050406030204" pitchFamily="18" charset="0"/>
                        </a:rPr>
                        <m:t>𝐿</m:t>
                      </m:r>
                      <m:r>
                        <a:rPr lang="en-US" b="0" i="1" smtClean="0">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𝑖</m:t>
                          </m:r>
                        </m:num>
                        <m:den>
                          <m:r>
                            <a:rPr lang="en-US" i="1">
                              <a:solidFill>
                                <a:srgbClr val="002060"/>
                              </a:solidFill>
                              <a:latin typeface="Cambria Math" panose="02040503050406030204" pitchFamily="18" charset="0"/>
                            </a:rPr>
                            <m:t>𝑟</m:t>
                          </m:r>
                        </m:den>
                      </m:f>
                      <m:d>
                        <m:dPr>
                          <m:ctrlPr>
                            <a:rPr lang="en-US"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m:rPr>
                                      <m:sty m:val="p"/>
                                    </m:rPr>
                                    <a:rPr lang="el-GR" i="1">
                                      <a:solidFill>
                                        <a:srgbClr val="002060"/>
                                      </a:solidFill>
                                      <a:latin typeface="Cambria Math" panose="02040503050406030204" pitchFamily="18" charset="0"/>
                                    </a:rPr>
                                    <m:t>θ</m:t>
                                  </m:r>
                                </m:sup>
                              </m:sSup>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θ</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l-GR" i="1">
                                      <a:solidFill>
                                        <a:srgbClr val="002060"/>
                                      </a:solidFill>
                                      <a:latin typeface="Cambria Math" panose="02040503050406030204" pitchFamily="18" charset="0"/>
                                      <a:ea typeface="Cambria Math" panose="02040503050406030204" pitchFamily="18" charset="0"/>
                                    </a:rPr>
                                    <m:t>𝜙</m:t>
                                  </m:r>
                                </m:sup>
                              </m:sSup>
                              <m:r>
                                <a:rPr lang="el-GR" i="1">
                                  <a:solidFill>
                                    <a:srgbClr val="002060"/>
                                  </a:solidFill>
                                  <a:latin typeface="Cambria Math"/>
                                  <a:ea typeface="Cambria Math"/>
                                </a:rPr>
                                <m:t>𝜕</m:t>
                              </m:r>
                            </m:e>
                            <m:sub>
                              <m:r>
                                <m:rPr>
                                  <m:sty m:val="p"/>
                                </m:rPr>
                                <a:rPr lang="el-GR" i="1">
                                  <a:solidFill>
                                    <a:srgbClr val="002060"/>
                                  </a:solidFill>
                                  <a:latin typeface="Cambria Math" panose="02040503050406030204" pitchFamily="18" charset="0"/>
                                </a:rPr>
                                <m:t>φ</m:t>
                              </m:r>
                            </m:sub>
                          </m:sSub>
                        </m:e>
                      </m:d>
                      <m:r>
                        <a:rPr lang="en-US" i="1">
                          <a:solidFill>
                            <a:srgbClr val="002060"/>
                          </a:solidFill>
                          <a:latin typeface="Cambria Math"/>
                        </a:rPr>
                        <m:t>=</m:t>
                      </m:r>
                      <m:r>
                        <a:rPr lang="en-US" i="1">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𝑖</m:t>
                          </m:r>
                        </m:num>
                        <m:den>
                          <m:r>
                            <a:rPr lang="en-US" i="1">
                              <a:solidFill>
                                <a:srgbClr val="002060"/>
                              </a:solidFill>
                              <a:latin typeface="Cambria Math" panose="02040503050406030204" pitchFamily="18" charset="0"/>
                            </a:rPr>
                            <m:t>𝑟</m:t>
                          </m:r>
                        </m:den>
                      </m:f>
                      <m:d>
                        <m:dPr>
                          <m:ctrlPr>
                            <a:rPr lang="en-US" i="1">
                              <a:solidFill>
                                <a:srgbClr val="002060"/>
                              </a:solidFill>
                              <a:latin typeface="Cambria Math" panose="02040503050406030204" pitchFamily="18" charset="0"/>
                            </a:rPr>
                          </m:ctrlPr>
                        </m:dPr>
                        <m:e>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acc>
                            <m:accPr>
                              <m:chr m:val="̂"/>
                              <m:ctrlPr>
                                <a:rPr lang="en-US" i="1">
                                  <a:solidFill>
                                    <a:srgbClr val="002060"/>
                                  </a:solidFill>
                                  <a:latin typeface="Cambria Math" panose="02040503050406030204" pitchFamily="18" charset="0"/>
                                  <a:ea typeface="Cambria Math" panose="02040503050406030204" pitchFamily="18" charset="0"/>
                                </a:rPr>
                              </m:ctrlPr>
                            </m:accPr>
                            <m:e>
                              <m:r>
                                <a:rPr lang="en-US" i="1">
                                  <a:solidFill>
                                    <a:srgbClr val="002060"/>
                                  </a:solidFill>
                                  <a:latin typeface="Cambria Math" panose="02040503050406030204" pitchFamily="18" charset="0"/>
                                  <a:ea typeface="Cambria Math" panose="02040503050406030204" pitchFamily="18" charset="0"/>
                                </a:rPr>
                                <m:t>𝑟</m:t>
                              </m:r>
                            </m:e>
                          </m:acc>
                        </m:e>
                      </m:d>
                      <m:d>
                        <m:dPr>
                          <m:ctrlPr>
                            <a:rPr lang="en-US" i="1">
                              <a:solidFill>
                                <a:srgbClr val="002060"/>
                              </a:solidFill>
                              <a:latin typeface="Cambria Math" panose="02040503050406030204" pitchFamily="18" charset="0"/>
                              <a:ea typeface="Cambria Math" panose="02040503050406030204" pitchFamily="18" charset="0"/>
                            </a:rPr>
                          </m:ctrlPr>
                        </m:dPr>
                        <m:e>
                          <m:r>
                            <a:rPr lang="en-US" i="1">
                              <a:solidFill>
                                <a:srgbClr val="002060"/>
                              </a:solidFill>
                              <a:latin typeface="Cambria Math" panose="02040503050406030204" pitchFamily="18" charset="0"/>
                              <a:ea typeface="Cambria Math" panose="02040503050406030204" pitchFamily="18" charset="0"/>
                            </a:rPr>
                            <m:t>2</m:t>
                          </m:r>
                          <m:r>
                            <a:rPr lang="el-GR" i="1">
                              <a:solidFill>
                                <a:srgbClr val="002060"/>
                              </a:solidFill>
                              <a:latin typeface="Cambria Math" panose="02040503050406030204" pitchFamily="18" charset="0"/>
                              <a:ea typeface="Cambria Math" panose="02040503050406030204" pitchFamily="18" charset="0"/>
                            </a:rPr>
                            <m:t>𝜸</m:t>
                          </m:r>
                          <m:r>
                            <m:rPr>
                              <m:nor/>
                            </m:rPr>
                            <a:rPr lang="en-GB" dirty="0">
                              <a:solidFill>
                                <a:srgbClr val="002060"/>
                              </a:solidFill>
                            </a:rPr>
                            <m:t>·</m:t>
                          </m:r>
                          <m:r>
                            <a:rPr lang="en-US" i="1" dirty="0">
                              <a:solidFill>
                                <a:srgbClr val="002060"/>
                              </a:solidFill>
                              <a:latin typeface="Cambria Math" panose="02040503050406030204" pitchFamily="18" charset="0"/>
                            </a:rPr>
                            <m:t>𝐿</m:t>
                          </m:r>
                        </m:e>
                      </m:d>
                    </m:oMath>
                  </m:oMathPara>
                </a14:m>
                <a:endParaRPr lang="en-GB" dirty="0" smtClean="0">
                  <a:solidFill>
                    <a:srgbClr val="002060"/>
                  </a:solidFill>
                  <a:ea typeface="Cambria Math" panose="02040503050406030204" pitchFamily="18" charset="0"/>
                </a:endParaRPr>
              </a:p>
              <a:p>
                <a:pPr algn="l"/>
                <a:r>
                  <a:rPr lang="en-GB" dirty="0" smtClean="0">
                    <a:solidFill>
                      <a:srgbClr val="002060"/>
                    </a:solidFill>
                    <a:ea typeface="Cambria Math" panose="02040503050406030204" pitchFamily="18" charset="0"/>
                  </a:rPr>
                  <a:t>Then, the free particle Hamiltonian can written as,</a:t>
                </a:r>
                <a:endParaRPr lang="en-GB" dirty="0" smtClean="0">
                  <a:solidFill>
                    <a:srgbClr val="002060"/>
                  </a:solidFill>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𝐻</m:t>
                          </m:r>
                        </m:e>
                        <m:sub>
                          <m:r>
                            <a:rPr lang="en-US" sz="2400" i="1">
                              <a:solidFill>
                                <a:srgbClr val="C00000"/>
                              </a:solidFill>
                              <a:latin typeface="Cambria Math" panose="02040503050406030204" pitchFamily="18" charset="0"/>
                            </a:rPr>
                            <m:t>0</m:t>
                          </m:r>
                        </m:sub>
                      </m:sSub>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𝑖</m:t>
                              </m:r>
                              <m:r>
                                <m:rPr>
                                  <m:sty m:val="p"/>
                                </m:rPr>
                                <a:rPr lang="en-US" sz="2400">
                                  <a:solidFill>
                                    <a:srgbClr val="C00000"/>
                                  </a:solidFill>
                                  <a:latin typeface="Cambria Math" panose="02040503050406030204" pitchFamily="18" charset="0"/>
                                </a:rPr>
                                <m:t>E</m:t>
                              </m:r>
                            </m:e>
                            <m:sub>
                              <m:r>
                                <a:rPr lang="en-GB" sz="2400">
                                  <a:solidFill>
                                    <a:srgbClr val="C00000"/>
                                  </a:solidFill>
                                  <a:latin typeface="Cambria Math" panose="02040503050406030204" pitchFamily="18" charset="0"/>
                                </a:rPr>
                                <m:t>0</m:t>
                              </m:r>
                            </m:sub>
                            <m:sup>
                              <m:r>
                                <a:rPr lang="en-GB" sz="2400">
                                  <a:solidFill>
                                    <a:srgbClr val="C00000"/>
                                  </a:solidFill>
                                  <a:latin typeface="Cambria Math" panose="02040503050406030204" pitchFamily="18" charset="0"/>
                                </a:rPr>
                                <m:t>0</m:t>
                              </m:r>
                            </m:sup>
                          </m:sSubSup>
                          <m:r>
                            <m:rPr>
                              <m:sty m:val="p"/>
                            </m:rPr>
                            <a:rPr lang="el-GR" sz="2400">
                              <a:solidFill>
                                <a:srgbClr val="C00000"/>
                              </a:solidFill>
                              <a:latin typeface="Cambria Math"/>
                            </a:rPr>
                            <m:t>γ</m:t>
                          </m:r>
                        </m:e>
                        <m:sup>
                          <m:r>
                            <a:rPr lang="en-GB" sz="2400">
                              <a:solidFill>
                                <a:srgbClr val="C00000"/>
                              </a:solidFill>
                              <a:latin typeface="Cambria Math" panose="02040503050406030204" pitchFamily="18" charset="0"/>
                            </a:rPr>
                            <m:t>0</m:t>
                          </m:r>
                        </m:sup>
                      </m:sSup>
                      <m:r>
                        <m:rPr>
                          <m:sty m:val="p"/>
                        </m:rPr>
                        <a:rPr lang="el-GR" sz="2400">
                          <a:solidFill>
                            <a:srgbClr val="C00000"/>
                          </a:solidFill>
                          <a:latin typeface="Cambria Math" panose="02040503050406030204" pitchFamily="18" charset="0"/>
                        </a:rPr>
                        <m:t>β</m:t>
                      </m:r>
                      <m:r>
                        <m:rPr>
                          <m:sty m:val="p"/>
                        </m:rPr>
                        <a:rPr lang="en-US" sz="2400">
                          <a:solidFill>
                            <a:srgbClr val="C00000"/>
                          </a:solidFill>
                          <a:latin typeface="Cambria Math" panose="02040503050406030204" pitchFamily="18" charset="0"/>
                        </a:rPr>
                        <m:t>m</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𝑖</m:t>
                      </m:r>
                      <m:r>
                        <a:rPr lang="el-GR" sz="2400" i="1">
                          <a:solidFill>
                            <a:srgbClr val="C00000"/>
                          </a:solidFill>
                          <a:latin typeface="Cambria Math" panose="02040503050406030204" pitchFamily="18" charset="0"/>
                          <a:ea typeface="Cambria Math" panose="02040503050406030204" pitchFamily="18" charset="0"/>
                        </a:rPr>
                        <m:t>𝜸</m:t>
                      </m:r>
                      <m:r>
                        <m:rPr>
                          <m:nor/>
                        </m:rPr>
                        <a:rPr lang="en-GB" sz="2400" dirty="0">
                          <a:solidFill>
                            <a:srgbClr val="C00000"/>
                          </a:solidFill>
                        </a:rPr>
                        <m:t>·</m:t>
                      </m:r>
                      <m:r>
                        <a:rPr lang="el-GR"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𝑖</m:t>
                              </m:r>
                              <m:r>
                                <m:rPr>
                                  <m:sty m:val="p"/>
                                </m:rPr>
                                <a:rPr lang="en-US" sz="2400">
                                  <a:solidFill>
                                    <a:srgbClr val="C00000"/>
                                  </a:solidFill>
                                  <a:latin typeface="Cambria Math" panose="02040503050406030204" pitchFamily="18" charset="0"/>
                                </a:rPr>
                                <m:t>E</m:t>
                              </m:r>
                            </m:e>
                            <m:sub>
                              <m:r>
                                <a:rPr lang="en-GB" sz="2400">
                                  <a:solidFill>
                                    <a:srgbClr val="C00000"/>
                                  </a:solidFill>
                                  <a:latin typeface="Cambria Math" panose="02040503050406030204" pitchFamily="18" charset="0"/>
                                </a:rPr>
                                <m:t>0</m:t>
                              </m:r>
                            </m:sub>
                            <m:sup>
                              <m:r>
                                <a:rPr lang="en-GB" sz="2400">
                                  <a:solidFill>
                                    <a:srgbClr val="C00000"/>
                                  </a:solidFill>
                                  <a:latin typeface="Cambria Math" panose="02040503050406030204" pitchFamily="18" charset="0"/>
                                </a:rPr>
                                <m:t>0</m:t>
                              </m:r>
                            </m:sup>
                          </m:sSubSup>
                          <m:r>
                            <m:rPr>
                              <m:sty m:val="p"/>
                            </m:rPr>
                            <a:rPr lang="el-GR" sz="2400">
                              <a:solidFill>
                                <a:srgbClr val="C00000"/>
                              </a:solidFill>
                              <a:latin typeface="Cambria Math"/>
                            </a:rPr>
                            <m:t>γ</m:t>
                          </m:r>
                        </m:e>
                        <m:sup>
                          <m:r>
                            <a:rPr lang="en-GB" sz="2400">
                              <a:solidFill>
                                <a:srgbClr val="C00000"/>
                              </a:solidFill>
                              <a:latin typeface="Cambria Math" panose="02040503050406030204" pitchFamily="18" charset="0"/>
                            </a:rPr>
                            <m:t>0</m:t>
                          </m:r>
                        </m:sup>
                      </m:sSup>
                      <m:r>
                        <m:rPr>
                          <m:sty m:val="p"/>
                        </m:rPr>
                        <a:rPr lang="el-GR" sz="2400">
                          <a:solidFill>
                            <a:srgbClr val="C00000"/>
                          </a:solidFill>
                          <a:latin typeface="Cambria Math" panose="02040503050406030204" pitchFamily="18" charset="0"/>
                        </a:rPr>
                        <m:t>β</m:t>
                      </m:r>
                      <m:r>
                        <m:rPr>
                          <m:sty m:val="p"/>
                        </m:rPr>
                        <a:rPr lang="en-US" sz="2400">
                          <a:solidFill>
                            <a:srgbClr val="C00000"/>
                          </a:solidFill>
                          <a:latin typeface="Cambria Math" panose="02040503050406030204" pitchFamily="18" charset="0"/>
                        </a:rPr>
                        <m:t>m</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𝑖</m:t>
                      </m:r>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𝑟</m:t>
                          </m:r>
                        </m:sup>
                      </m:sSup>
                      <m:d>
                        <m:dPr>
                          <m:begChr m:val="["/>
                          <m:endChr m:val="]"/>
                          <m:ctrlPr>
                            <a:rPr lang="en-US" sz="2400" i="1">
                              <a:solidFill>
                                <a:srgbClr val="C00000"/>
                              </a:solidFill>
                              <a:latin typeface="Cambria Math" panose="02040503050406030204" pitchFamily="18" charset="0"/>
                            </a:rPr>
                          </m:ctrlPr>
                        </m:dPr>
                        <m:e>
                          <m:sSub>
                            <m:sSubPr>
                              <m:ctrlPr>
                                <a:rPr lang="el-GR"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 </m:t>
                              </m:r>
                              <m:r>
                                <a:rPr lang="el-GR" sz="2400" i="1">
                                  <a:solidFill>
                                    <a:srgbClr val="C00000"/>
                                  </a:solidFill>
                                  <a:latin typeface="Cambria Math"/>
                                  <a:ea typeface="Cambria Math"/>
                                </a:rPr>
                                <m:t>𝜕</m:t>
                              </m:r>
                            </m:e>
                            <m:sub>
                              <m:r>
                                <a:rPr lang="en-US" sz="2400" i="1">
                                  <a:solidFill>
                                    <a:srgbClr val="C00000"/>
                                  </a:solidFill>
                                  <a:latin typeface="Cambria Math" panose="02040503050406030204" pitchFamily="18" charset="0"/>
                                </a:rPr>
                                <m:t>𝑟</m:t>
                              </m:r>
                            </m:sub>
                          </m:sSub>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𝑖</m:t>
                              </m:r>
                            </m:num>
                            <m:den>
                              <m:r>
                                <a:rPr lang="en-US" sz="2400" i="1">
                                  <a:solidFill>
                                    <a:srgbClr val="C00000"/>
                                  </a:solidFill>
                                  <a:latin typeface="Cambria Math" panose="02040503050406030204" pitchFamily="18" charset="0"/>
                                </a:rPr>
                                <m:t>𝑟</m:t>
                              </m:r>
                            </m:den>
                          </m:f>
                          <m:d>
                            <m:dPr>
                              <m:ctrlPr>
                                <a:rPr lang="en-US" sz="2400" i="1">
                                  <a:solidFill>
                                    <a:srgbClr val="C00000"/>
                                  </a:solidFill>
                                  <a:latin typeface="Cambria Math" panose="02040503050406030204" pitchFamily="18" charset="0"/>
                                  <a:ea typeface="Cambria Math" panose="02040503050406030204" pitchFamily="18" charset="0"/>
                                </a:rPr>
                              </m:ctrlPr>
                            </m:dPr>
                            <m:e>
                              <m:r>
                                <a:rPr lang="en-US" sz="2400" i="1">
                                  <a:solidFill>
                                    <a:srgbClr val="C00000"/>
                                  </a:solidFill>
                                  <a:latin typeface="Cambria Math" panose="02040503050406030204" pitchFamily="18" charset="0"/>
                                  <a:ea typeface="Cambria Math" panose="02040503050406030204" pitchFamily="18" charset="0"/>
                                </a:rPr>
                                <m:t>2</m:t>
                              </m:r>
                              <m:r>
                                <a:rPr lang="el-GR" sz="2400" i="1">
                                  <a:solidFill>
                                    <a:srgbClr val="C00000"/>
                                  </a:solidFill>
                                  <a:latin typeface="Cambria Math" panose="02040503050406030204" pitchFamily="18" charset="0"/>
                                  <a:ea typeface="Cambria Math" panose="02040503050406030204" pitchFamily="18" charset="0"/>
                                </a:rPr>
                                <m:t>𝜸</m:t>
                              </m:r>
                              <m:r>
                                <m:rPr>
                                  <m:nor/>
                                </m:rPr>
                                <a:rPr lang="en-GB" sz="2400" dirty="0">
                                  <a:solidFill>
                                    <a:srgbClr val="C00000"/>
                                  </a:solidFill>
                                </a:rPr>
                                <m:t>·</m:t>
                              </m:r>
                              <m:r>
                                <a:rPr lang="en-US" sz="2400" i="1" dirty="0">
                                  <a:solidFill>
                                    <a:srgbClr val="C00000"/>
                                  </a:solidFill>
                                  <a:latin typeface="Cambria Math" panose="02040503050406030204" pitchFamily="18" charset="0"/>
                                </a:rPr>
                                <m:t>𝐿</m:t>
                              </m:r>
                            </m:e>
                          </m:d>
                        </m:e>
                      </m:d>
                    </m:oMath>
                  </m:oMathPara>
                </a14:m>
                <a:endParaRPr lang="en-US" sz="2400" dirty="0">
                  <a:solidFill>
                    <a:srgbClr val="002060"/>
                  </a:solidFill>
                  <a:ea typeface="Cambria Math" panose="020405030504060302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99592" y="692696"/>
                <a:ext cx="7272808" cy="5770169"/>
              </a:xfrm>
              <a:prstGeom prst="rect">
                <a:avLst/>
              </a:prstGeom>
              <a:blipFill>
                <a:blip r:embed="rId2"/>
                <a:stretch>
                  <a:fillRect l="-1257" t="-846"/>
                </a:stretch>
              </a:blipFill>
            </p:spPr>
            <p:txBody>
              <a:bodyPr/>
              <a:lstStyle/>
              <a:p>
                <a:r>
                  <a:rPr lang="en-US">
                    <a:noFill/>
                  </a:rPr>
                  <a:t> </a:t>
                </a:r>
              </a:p>
            </p:txBody>
          </p:sp>
        </mc:Fallback>
      </mc:AlternateContent>
    </p:spTree>
    <p:extLst>
      <p:ext uri="{BB962C8B-B14F-4D97-AF65-F5344CB8AC3E}">
        <p14:creationId xmlns:p14="http://schemas.microsoft.com/office/powerpoint/2010/main" val="1639436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57200" y="476672"/>
                <a:ext cx="8229600" cy="6120680"/>
              </a:xfrm>
            </p:spPr>
            <p:txBody>
              <a:bodyPr>
                <a:normAutofit fontScale="90000"/>
              </a:bodyPr>
              <a:lstStyle/>
              <a:p>
                <a:pPr algn="l" rtl="0"/>
                <a:r>
                  <a:rPr lang="en-GB" sz="2700" b="1" u="sng" dirty="0" smtClean="0"/>
                  <a:t>Introductory </a:t>
                </a:r>
                <a:r>
                  <a:rPr lang="en-GB" sz="2700" b="1" u="sng" dirty="0" smtClean="0"/>
                  <a:t>remark</a:t>
                </a:r>
                <a:r>
                  <a:rPr lang="en-GB" sz="2700" b="1" u="sng" dirty="0" smtClean="0"/>
                  <a:t>s</a:t>
                </a:r>
                <a:r>
                  <a:rPr lang="en-GB" sz="2700" b="1" dirty="0" smtClean="0"/>
                  <a:t>:</a:t>
                </a:r>
                <a:br>
                  <a:rPr lang="en-GB" sz="2700" b="1" dirty="0" smtClean="0"/>
                </a:br>
                <a:r>
                  <a:rPr lang="en-GB" sz="2400" dirty="0" smtClean="0"/>
                  <a:t/>
                </a:r>
                <a:br>
                  <a:rPr lang="en-GB" sz="2400" dirty="0" smtClean="0"/>
                </a:br>
                <a:r>
                  <a:rPr lang="en-GB" sz="2400" dirty="0"/>
                  <a:t> </a:t>
                </a:r>
                <a:r>
                  <a:rPr lang="en-GB" sz="1800" dirty="0" smtClean="0"/>
                  <a:t>- </a:t>
                </a:r>
                <a:r>
                  <a:rPr lang="en-GB" sz="1800" dirty="0" smtClean="0">
                    <a:solidFill>
                      <a:srgbClr val="C00000"/>
                    </a:solidFill>
                  </a:rPr>
                  <a:t>“Quantum </a:t>
                </a:r>
                <a:r>
                  <a:rPr lang="en-GB" sz="1800" dirty="0">
                    <a:solidFill>
                      <a:srgbClr val="C00000"/>
                    </a:solidFill>
                  </a:rPr>
                  <a:t>Theory of </a:t>
                </a:r>
                <a:r>
                  <a:rPr lang="en-GB" sz="1800" dirty="0" smtClean="0">
                    <a:solidFill>
                      <a:srgbClr val="C00000"/>
                    </a:solidFill>
                  </a:rPr>
                  <a:t>free </a:t>
                </a:r>
                <a:r>
                  <a:rPr lang="en-GB" sz="1800" dirty="0">
                    <a:solidFill>
                      <a:srgbClr val="C00000"/>
                    </a:solidFill>
                  </a:rPr>
                  <a:t>Particles of Any Spin in </a:t>
                </a:r>
                <a:r>
                  <a:rPr lang="en-GB" sz="1800" dirty="0" smtClean="0">
                    <a:solidFill>
                      <a:srgbClr val="C00000"/>
                    </a:solidFill>
                  </a:rPr>
                  <a:t>a global curved Space-times” </a:t>
                </a:r>
                <a:r>
                  <a:rPr lang="en-GB" sz="1800" dirty="0" smtClean="0"/>
                  <a:t/>
                </a:r>
                <a:br>
                  <a:rPr lang="en-GB" sz="1800" dirty="0" smtClean="0"/>
                </a:br>
                <a:r>
                  <a:rPr lang="en-GB" sz="1800" dirty="0" smtClean="0"/>
                  <a:t/>
                </a:r>
                <a:br>
                  <a:rPr lang="en-GB" sz="1800" dirty="0" smtClean="0"/>
                </a:br>
                <a:r>
                  <a:rPr lang="en-GB" sz="1800" dirty="0" smtClean="0"/>
                  <a:t> </a:t>
                </a:r>
                <a:r>
                  <a:rPr lang="en-GB" sz="1800" dirty="0" smtClean="0">
                    <a:effectLst>
                      <a:outerShdw blurRad="38100" dist="38100" dir="2700000" algn="tl">
                        <a:srgbClr val="000000">
                          <a:alpha val="43137"/>
                        </a:srgbClr>
                      </a:outerShdw>
                    </a:effectLst>
                  </a:rPr>
                  <a:t>- Task1</a:t>
                </a:r>
                <a:r>
                  <a:rPr lang="en-GB" sz="1800" dirty="0" smtClean="0"/>
                  <a:t>: Derive a Dirac like equation for particles of any spin in a flat stationary </a:t>
                </a:r>
                <a:r>
                  <a:rPr lang="en-GB" sz="1800" dirty="0" err="1" smtClean="0"/>
                  <a:t>Minkowski</a:t>
                </a:r>
                <a:r>
                  <a:rPr lang="en-GB" sz="1800" dirty="0" smtClean="0"/>
                  <a:t> space-time(ST).</a:t>
                </a:r>
                <a:br>
                  <a:rPr lang="en-GB" sz="1800" dirty="0" smtClean="0"/>
                </a:br>
                <a:r>
                  <a:rPr lang="en-GB" sz="1800" dirty="0" smtClean="0"/>
                  <a:t/>
                </a:r>
                <a:br>
                  <a:rPr lang="en-GB" sz="1800" dirty="0" smtClean="0"/>
                </a:br>
                <a:r>
                  <a:rPr lang="en-GB" sz="1800" dirty="0" smtClean="0"/>
                  <a:t> - Task2: </a:t>
                </a:r>
                <a:r>
                  <a:rPr lang="en-GB" sz="1800" dirty="0"/>
                  <a:t>Rewrite </a:t>
                </a:r>
                <a:r>
                  <a:rPr lang="en-GB" sz="1800" dirty="0" smtClean="0"/>
                  <a:t>this equation for free particle of any spin in a </a:t>
                </a:r>
                <a:r>
                  <a:rPr lang="en-GB" sz="1800" dirty="0" smtClean="0">
                    <a:solidFill>
                      <a:srgbClr val="C00000"/>
                    </a:solidFill>
                  </a:rPr>
                  <a:t>continuous global </a:t>
                </a:r>
                <a:r>
                  <a:rPr lang="en-GB" sz="1800" dirty="0" smtClean="0">
                    <a:solidFill>
                      <a:srgbClr val="C00000"/>
                    </a:solidFill>
                  </a:rPr>
                  <a:t>curved </a:t>
                </a:r>
                <a:r>
                  <a:rPr lang="en-GB" sz="1800" dirty="0" smtClean="0"/>
                  <a:t>ST. </a:t>
                </a:r>
                <a:r>
                  <a:rPr lang="en-GB" sz="1800" dirty="0" smtClean="0"/>
                  <a:t/>
                </a:r>
                <a:br>
                  <a:rPr lang="en-GB" sz="1800" dirty="0" smtClean="0"/>
                </a:br>
                <a:r>
                  <a:rPr lang="en-GB" sz="1800" dirty="0"/>
                  <a:t/>
                </a:r>
                <a:br>
                  <a:rPr lang="en-GB" sz="1800" dirty="0"/>
                </a:br>
                <a:r>
                  <a:rPr lang="en-GB" sz="1800" dirty="0" smtClean="0"/>
                  <a:t> - Task3: Private case- </a:t>
                </a:r>
                <a:r>
                  <a:rPr lang="en-GB" sz="1800" dirty="0" smtClean="0"/>
                  <a:t>consider free </a:t>
                </a:r>
                <a:r>
                  <a:rPr lang="en-GB" sz="1800" dirty="0" smtClean="0"/>
                  <a:t>particles in stationary axially symmetric space-times</a:t>
                </a:r>
                <a:r>
                  <a:rPr lang="en-GB" sz="1800" dirty="0"/>
                  <a:t>. ST’s geometry is fixed  and serves as a classical back ground, as described by the </a:t>
                </a:r>
                <a:r>
                  <a:rPr lang="en-GB" sz="1800" dirty="0" smtClean="0"/>
                  <a:t>Einstein's </a:t>
                </a:r>
                <a:r>
                  <a:rPr lang="en-GB" sz="1800" dirty="0"/>
                  <a:t>field equation of general relativity. </a:t>
                </a:r>
                <a:br>
                  <a:rPr lang="en-GB" sz="1800" dirty="0"/>
                </a:br>
                <a:r>
                  <a:rPr lang="en-GB" sz="1800" dirty="0"/>
                  <a:t>The </a:t>
                </a:r>
                <a:r>
                  <a:rPr lang="en-GB" sz="1800" dirty="0"/>
                  <a:t>ST’s </a:t>
                </a:r>
                <a:r>
                  <a:rPr lang="en-GB" sz="1800" dirty="0" smtClean="0"/>
                  <a:t>to be considered are </a:t>
                </a:r>
                <a:r>
                  <a:rPr lang="en-GB" sz="1800" dirty="0"/>
                  <a:t>exact stationary axisymmetric solutions of </a:t>
                </a:r>
                <a:r>
                  <a:rPr lang="en-GB" sz="1800" dirty="0">
                    <a:solidFill>
                      <a:srgbClr val="C00000"/>
                    </a:solidFill>
                  </a:rPr>
                  <a:t>the Einstein's </a:t>
                </a:r>
                <a:r>
                  <a:rPr lang="en-GB" sz="1800" dirty="0" smtClean="0">
                    <a:solidFill>
                      <a:srgbClr val="C00000"/>
                    </a:solidFill>
                  </a:rPr>
                  <a:t>Field Equations</a:t>
                </a:r>
                <a:r>
                  <a:rPr lang="en-GB" sz="1800" dirty="0" smtClean="0"/>
                  <a:t> </a:t>
                </a:r>
                <a:r>
                  <a:rPr lang="en-GB" sz="1800" dirty="0"/>
                  <a:t>and </a:t>
                </a:r>
                <a:r>
                  <a:rPr lang="en-GB" sz="1800" dirty="0" smtClean="0"/>
                  <a:t>may serve </a:t>
                </a:r>
                <a:r>
                  <a:rPr lang="en-GB" sz="1800" dirty="0"/>
                  <a:t>as models of black </a:t>
                </a:r>
                <a:r>
                  <a:rPr lang="en-GB" sz="1800" dirty="0" smtClean="0"/>
                  <a:t>holes(BH). </a:t>
                </a:r>
                <a:r>
                  <a:rPr lang="en-GB" sz="1800" dirty="0" smtClean="0"/>
                  <a:t>We consider common </a:t>
                </a:r>
                <a:r>
                  <a:rPr lang="en-GB" sz="1800" dirty="0" smtClean="0"/>
                  <a:t>features </a:t>
                </a:r>
                <a:r>
                  <a:rPr lang="en-GB" sz="1800" dirty="0" smtClean="0"/>
                  <a:t>the solutions in </a:t>
                </a:r>
                <a:r>
                  <a:rPr lang="en-GB" sz="1800" dirty="0" smtClean="0"/>
                  <a:t>axially symmetric </a:t>
                </a:r>
                <a:r>
                  <a:rPr lang="en-GB" sz="1800" dirty="0" smtClean="0"/>
                  <a:t>ST’s. </a:t>
                </a:r>
                <a:r>
                  <a:rPr lang="en-GB" sz="1800" dirty="0" smtClean="0"/>
                  <a:t/>
                </a:r>
                <a:br>
                  <a:rPr lang="en-GB" sz="1800" dirty="0" smtClean="0"/>
                </a:br>
                <a:r>
                  <a:rPr lang="en-GB" sz="1600" dirty="0" smtClean="0"/>
                  <a:t/>
                </a:r>
                <a:br>
                  <a:rPr lang="en-GB" sz="1600" dirty="0" smtClean="0"/>
                </a:br>
                <a:r>
                  <a:rPr lang="en-GB" sz="1600" dirty="0"/>
                  <a:t> </a:t>
                </a:r>
                <a:r>
                  <a:rPr lang="en-GB" sz="1600" dirty="0" smtClean="0"/>
                  <a:t>- </a:t>
                </a:r>
                <a:r>
                  <a:rPr lang="en-GB" sz="1600" dirty="0" smtClean="0">
                    <a:solidFill>
                      <a:srgbClr val="C00000"/>
                    </a:solidFill>
                  </a:rPr>
                  <a:t>Notatio</a:t>
                </a:r>
                <a:r>
                  <a:rPr lang="en-GB" sz="1600" dirty="0" smtClean="0"/>
                  <a:t>n:</a:t>
                </a:r>
                <a:br>
                  <a:rPr lang="en-GB" sz="1600" dirty="0" smtClean="0"/>
                </a:br>
                <a:r>
                  <a:rPr lang="en-GB" sz="1600" dirty="0"/>
                  <a:t/>
                </a:r>
                <a:br>
                  <a:rPr lang="en-GB" sz="1600" dirty="0"/>
                </a:br>
                <a:r>
                  <a:rPr lang="en-GB" sz="1600" dirty="0" smtClean="0"/>
                  <a:t> - </a:t>
                </a:r>
                <a14:m>
                  <m:oMath xmlns:m="http://schemas.openxmlformats.org/officeDocument/2006/math">
                    <m:r>
                      <a:rPr lang="en-US" sz="1600" i="1">
                        <a:solidFill>
                          <a:schemeClr val="tx2"/>
                        </a:solidFill>
                        <a:latin typeface="Cambria Math"/>
                      </a:rPr>
                      <m:t>𝑁𝑎𝑡𝑢𝑟𝑎𝑙</m:t>
                    </m:r>
                    <m:r>
                      <a:rPr lang="en-US" sz="1600" i="1">
                        <a:solidFill>
                          <a:schemeClr val="tx2"/>
                        </a:solidFill>
                        <a:latin typeface="Cambria Math"/>
                      </a:rPr>
                      <m:t> </m:t>
                    </m:r>
                    <m:r>
                      <a:rPr lang="en-US" sz="1600" i="1">
                        <a:solidFill>
                          <a:schemeClr val="tx2"/>
                        </a:solidFill>
                        <a:latin typeface="Cambria Math"/>
                      </a:rPr>
                      <m:t>𝑢𝑛𝑖𝑡𝑠</m:t>
                    </m:r>
                    <m:r>
                      <a:rPr lang="en-US" sz="1600" i="1">
                        <a:solidFill>
                          <a:schemeClr val="tx2"/>
                        </a:solidFill>
                        <a:latin typeface="Cambria Math"/>
                      </a:rPr>
                      <m:t> :  </m:t>
                    </m:r>
                    <m:r>
                      <a:rPr lang="en-US" sz="1600" i="1">
                        <a:solidFill>
                          <a:schemeClr val="tx2"/>
                        </a:solidFill>
                        <a:latin typeface="Cambria Math"/>
                      </a:rPr>
                      <m:t>ℏ</m:t>
                    </m:r>
                    <m:r>
                      <a:rPr lang="en-US" sz="1600" i="1">
                        <a:solidFill>
                          <a:schemeClr val="tx2"/>
                        </a:solidFill>
                        <a:latin typeface="Cambria Math"/>
                      </a:rPr>
                      <m:t>=</m:t>
                    </m:r>
                    <m:r>
                      <a:rPr lang="en-US" sz="1600" i="1" smtClean="0">
                        <a:solidFill>
                          <a:srgbClr val="C00000"/>
                        </a:solidFill>
                        <a:latin typeface="Cambria Math"/>
                      </a:rPr>
                      <m:t>𝑐</m:t>
                    </m:r>
                    <m:r>
                      <a:rPr lang="en-US" sz="1600" i="1" smtClean="0">
                        <a:solidFill>
                          <a:srgbClr val="C00000"/>
                        </a:solidFill>
                        <a:latin typeface="Cambria Math"/>
                      </a:rPr>
                      <m:t>=</m:t>
                    </m:r>
                    <m:r>
                      <a:rPr lang="en-US" sz="1600" i="1" smtClean="0">
                        <a:solidFill>
                          <a:srgbClr val="C00000"/>
                        </a:solidFill>
                        <a:latin typeface="Cambria Math"/>
                      </a:rPr>
                      <m:t>1</m:t>
                    </m:r>
                  </m:oMath>
                </a14:m>
                <a:r>
                  <a:rPr lang="en-US" sz="1600" i="1" dirty="0" smtClean="0">
                    <a:solidFill>
                      <a:srgbClr val="C00000"/>
                    </a:solidFill>
                    <a:latin typeface="Cambria Math" panose="02040503050406030204" pitchFamily="18" charset="0"/>
                    <a:ea typeface="Cambria Math" panose="02040503050406030204" pitchFamily="18" charset="0"/>
                  </a:rPr>
                  <a:t> </a:t>
                </a:r>
                <a:r>
                  <a:rPr lang="en-GB" sz="1600" i="1" dirty="0" smtClean="0">
                    <a:solidFill>
                      <a:srgbClr val="7030A0"/>
                    </a:solidFill>
                    <a:latin typeface="Cambria Math" panose="02040503050406030204" pitchFamily="18" charset="0"/>
                    <a:ea typeface="Cambria Math" panose="02040503050406030204" pitchFamily="18" charset="0"/>
                  </a:rPr>
                  <a:t/>
                </a:r>
                <a:br>
                  <a:rPr lang="en-GB" sz="1600" i="1" dirty="0" smtClean="0">
                    <a:solidFill>
                      <a:srgbClr val="7030A0"/>
                    </a:solidFill>
                    <a:latin typeface="Cambria Math" panose="02040503050406030204" pitchFamily="18" charset="0"/>
                    <a:ea typeface="Cambria Math" panose="02040503050406030204" pitchFamily="18" charset="0"/>
                  </a:rPr>
                </a:br>
                <a:r>
                  <a:rPr lang="en-GB" sz="1600" i="1" dirty="0" smtClean="0">
                    <a:solidFill>
                      <a:srgbClr val="7030A0"/>
                    </a:solidFill>
                    <a:latin typeface="Cambria Math" panose="02040503050406030204" pitchFamily="18" charset="0"/>
                    <a:ea typeface="Cambria Math" panose="02040503050406030204" pitchFamily="18" charset="0"/>
                  </a:rPr>
                  <a:t> - </a:t>
                </a:r>
                <a14:m>
                  <m:oMath xmlns:m="http://schemas.openxmlformats.org/officeDocument/2006/math">
                    <m:r>
                      <a:rPr lang="en-US" sz="1600" i="1">
                        <a:solidFill>
                          <a:srgbClr val="7030A0"/>
                        </a:solidFill>
                        <a:latin typeface="Cambria Math" panose="02040503050406030204" pitchFamily="18" charset="0"/>
                        <a:ea typeface="Cambria Math" panose="02040503050406030204" pitchFamily="18" charset="0"/>
                      </a:rPr>
                      <m:t>𝑀𝑖𝑛𝑘𝑜𝑤𝑠𝑘𝑖</m:t>
                    </m:r>
                    <m:r>
                      <a:rPr lang="en-US" sz="1600" i="1">
                        <a:solidFill>
                          <a:srgbClr val="7030A0"/>
                        </a:solidFill>
                        <a:latin typeface="Cambria Math" panose="02040503050406030204" pitchFamily="18" charset="0"/>
                        <a:ea typeface="Cambria Math" panose="02040503050406030204" pitchFamily="18" charset="0"/>
                      </a:rPr>
                      <m:t> </m:t>
                    </m:r>
                    <m:r>
                      <a:rPr lang="en-GB" sz="1600" i="1">
                        <a:solidFill>
                          <a:srgbClr val="7030A0"/>
                        </a:solidFill>
                        <a:latin typeface="Cambria Math" panose="02040503050406030204" pitchFamily="18" charset="0"/>
                        <a:ea typeface="Cambria Math" panose="02040503050406030204" pitchFamily="18" charset="0"/>
                      </a:rPr>
                      <m:t>𝑡𝑒𝑛𝑠𝑜𝑟</m:t>
                    </m:r>
                    <m:r>
                      <a:rPr lang="en-GB" sz="1600" i="1">
                        <a:solidFill>
                          <a:srgbClr val="7030A0"/>
                        </a:solidFill>
                        <a:latin typeface="Cambria Math" panose="02040503050406030204" pitchFamily="18" charset="0"/>
                        <a:ea typeface="Cambria Math" panose="02040503050406030204" pitchFamily="18" charset="0"/>
                      </a:rPr>
                      <m:t> </m:t>
                    </m:r>
                    <m:r>
                      <a:rPr lang="en-US" sz="1600" i="1">
                        <a:solidFill>
                          <a:srgbClr val="7030A0"/>
                        </a:solidFill>
                        <a:latin typeface="Cambria Math" panose="02040503050406030204" pitchFamily="18" charset="0"/>
                        <a:ea typeface="Cambria Math" panose="02040503050406030204" pitchFamily="18" charset="0"/>
                      </a:rPr>
                      <m:t>𝑚𝑒𝑡𝑟𝑖𝑐</m:t>
                    </m:r>
                    <m:r>
                      <a:rPr lang="en-US" sz="1600" i="1">
                        <a:solidFill>
                          <a:srgbClr val="7030A0"/>
                        </a:solidFill>
                        <a:latin typeface="Cambria Math" panose="02040503050406030204" pitchFamily="18" charset="0"/>
                        <a:ea typeface="Cambria Math" panose="02040503050406030204" pitchFamily="18" charset="0"/>
                      </a:rPr>
                      <m:t> : </m:t>
                    </m:r>
                    <m:sSub>
                      <m:sSubPr>
                        <m:ctrlPr>
                          <a:rPr lang="el-GR" sz="1600" i="1">
                            <a:solidFill>
                              <a:srgbClr val="FF0000"/>
                            </a:solidFill>
                            <a:latin typeface="Cambria Math" panose="02040503050406030204" pitchFamily="18" charset="0"/>
                            <a:ea typeface="Cambria Math" panose="02040503050406030204" pitchFamily="18" charset="0"/>
                          </a:rPr>
                        </m:ctrlPr>
                      </m:sSubPr>
                      <m:e>
                        <m:r>
                          <a:rPr lang="el-GR" sz="1600" i="1">
                            <a:solidFill>
                              <a:srgbClr val="FF0000"/>
                            </a:solidFill>
                            <a:latin typeface="Cambria Math" panose="02040503050406030204" pitchFamily="18" charset="0"/>
                            <a:ea typeface="Cambria Math" panose="02040503050406030204" pitchFamily="18" charset="0"/>
                          </a:rPr>
                          <m:t>𝜂</m:t>
                        </m:r>
                      </m:e>
                      <m:sub>
                        <m:r>
                          <a:rPr lang="en-US" sz="1600" i="1">
                            <a:solidFill>
                              <a:srgbClr val="FF0000"/>
                            </a:solidFill>
                            <a:latin typeface="Cambria Math"/>
                            <a:ea typeface="Cambria Math" panose="02040503050406030204" pitchFamily="18" charset="0"/>
                          </a:rPr>
                          <m:t>𝑎𝑏</m:t>
                        </m:r>
                      </m:sub>
                    </m:sSub>
                    <m:r>
                      <a:rPr lang="he-IL"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a:rPr>
                      <m:t>𝑑𝑖𝑎𝑔</m:t>
                    </m:r>
                    <m:r>
                      <m:rPr>
                        <m:nor/>
                      </m:rPr>
                      <a:rPr lang="en-US" sz="1600">
                        <a:solidFill>
                          <a:srgbClr val="FF0000"/>
                        </a:solidFill>
                        <a:latin typeface="Cambria Math"/>
                      </a:rPr>
                      <m:t>(+</m:t>
                    </m:r>
                    <m:r>
                      <m:rPr>
                        <m:nor/>
                      </m:rPr>
                      <a:rPr lang="en-US" sz="1600">
                        <a:solidFill>
                          <a:srgbClr val="FF0000"/>
                        </a:solidFill>
                        <a:latin typeface="Cambria Math"/>
                      </a:rPr>
                      <m:t>1</m:t>
                    </m:r>
                    <m:r>
                      <m:rPr>
                        <m:nor/>
                      </m:rPr>
                      <a:rPr lang="en-US" sz="1600">
                        <a:solidFill>
                          <a:srgbClr val="FF0000"/>
                        </a:solidFill>
                        <a:latin typeface="Cambria Math"/>
                      </a:rPr>
                      <m:t>,</m:t>
                    </m:r>
                    <m:r>
                      <m:rPr>
                        <m:nor/>
                      </m:rPr>
                      <a:rPr lang="en-US" sz="1600">
                        <a:solidFill>
                          <a:srgbClr val="FF0000"/>
                        </a:solidFill>
                        <a:latin typeface="Cambria Math"/>
                      </a:rPr>
                      <m:t>−</m:t>
                    </m:r>
                    <m:r>
                      <m:rPr>
                        <m:nor/>
                      </m:rPr>
                      <a:rPr lang="en-US" sz="1600">
                        <a:solidFill>
                          <a:srgbClr val="FF0000"/>
                        </a:solidFill>
                        <a:latin typeface="Cambria Math"/>
                      </a:rPr>
                      <m:t>1</m:t>
                    </m:r>
                    <m:r>
                      <m:rPr>
                        <m:nor/>
                      </m:rPr>
                      <a:rPr lang="en-US" sz="1600">
                        <a:solidFill>
                          <a:srgbClr val="FF0000"/>
                        </a:solidFill>
                        <a:latin typeface="Cambria Math"/>
                      </a:rPr>
                      <m:t>,</m:t>
                    </m:r>
                    <m:r>
                      <m:rPr>
                        <m:nor/>
                      </m:rPr>
                      <a:rPr lang="en-US" sz="1600">
                        <a:solidFill>
                          <a:srgbClr val="FF0000"/>
                        </a:solidFill>
                        <a:latin typeface="Cambria Math"/>
                      </a:rPr>
                      <m:t>−</m:t>
                    </m:r>
                    <m:r>
                      <m:rPr>
                        <m:nor/>
                      </m:rPr>
                      <a:rPr lang="en-US" sz="1600">
                        <a:solidFill>
                          <a:srgbClr val="FF0000"/>
                        </a:solidFill>
                        <a:latin typeface="Cambria Math"/>
                      </a:rPr>
                      <m:t>1</m:t>
                    </m:r>
                    <m:r>
                      <m:rPr>
                        <m:nor/>
                      </m:rPr>
                      <a:rPr lang="en-US" sz="1600">
                        <a:solidFill>
                          <a:srgbClr val="FF0000"/>
                        </a:solidFill>
                        <a:latin typeface="Cambria Math"/>
                      </a:rPr>
                      <m:t>,</m:t>
                    </m:r>
                    <m:r>
                      <m:rPr>
                        <m:nor/>
                      </m:rPr>
                      <a:rPr lang="en-US" sz="1600">
                        <a:solidFill>
                          <a:srgbClr val="FF0000"/>
                        </a:solidFill>
                        <a:latin typeface="Cambria Math"/>
                      </a:rPr>
                      <m:t>−</m:t>
                    </m:r>
                    <m:r>
                      <m:rPr>
                        <m:nor/>
                      </m:rPr>
                      <a:rPr lang="en-US" sz="1600">
                        <a:solidFill>
                          <a:srgbClr val="FF0000"/>
                        </a:solidFill>
                        <a:latin typeface="Cambria Math"/>
                      </a:rPr>
                      <m:t>1</m:t>
                    </m:r>
                    <m:r>
                      <m:rPr>
                        <m:nor/>
                      </m:rPr>
                      <a:rPr lang="en-US" sz="1600">
                        <a:solidFill>
                          <a:srgbClr val="FF0000"/>
                        </a:solidFill>
                        <a:latin typeface="Cambria Math"/>
                      </a:rPr>
                      <m:t>)</m:t>
                    </m:r>
                    <m:r>
                      <a:rPr lang="en-GB" sz="1600" i="1">
                        <a:solidFill>
                          <a:srgbClr val="FF0000"/>
                        </a:solidFill>
                        <a:latin typeface="Cambria Math" panose="02040503050406030204" pitchFamily="18" charset="0"/>
                      </a:rPr>
                      <m:t>, </m:t>
                    </m:r>
                  </m:oMath>
                </a14:m>
                <a:r>
                  <a:rPr lang="en-GB" sz="1600" b="0" i="1" dirty="0" smtClean="0">
                    <a:solidFill>
                      <a:srgbClr val="0070C0"/>
                    </a:solidFill>
                    <a:latin typeface="Cambria Math" panose="02040503050406030204" pitchFamily="18" charset="0"/>
                    <a:ea typeface="Cambria Math" panose="02040503050406030204" pitchFamily="18" charset="0"/>
                  </a:rPr>
                  <a:t/>
                </a:r>
                <a:br>
                  <a:rPr lang="en-GB" sz="1600" b="0" i="1" dirty="0" smtClean="0">
                    <a:solidFill>
                      <a:srgbClr val="0070C0"/>
                    </a:solidFill>
                    <a:latin typeface="Cambria Math" panose="02040503050406030204" pitchFamily="18" charset="0"/>
                    <a:ea typeface="Cambria Math" panose="02040503050406030204" pitchFamily="18" charset="0"/>
                  </a:rPr>
                </a:br>
                <a:r>
                  <a:rPr lang="en-GB" sz="1600" b="0" i="1" dirty="0" smtClean="0">
                    <a:solidFill>
                      <a:srgbClr val="0070C0"/>
                    </a:solidFill>
                    <a:latin typeface="Cambria Math" panose="02040503050406030204" pitchFamily="18" charset="0"/>
                    <a:ea typeface="Cambria Math" panose="02040503050406030204" pitchFamily="18" charset="0"/>
                  </a:rPr>
                  <a:t> - </a:t>
                </a:r>
                <a14:m>
                  <m:oMath xmlns:m="http://schemas.openxmlformats.org/officeDocument/2006/math">
                    <m:r>
                      <a:rPr lang="en-GB" sz="1600" i="1">
                        <a:solidFill>
                          <a:srgbClr val="0070C0"/>
                        </a:solidFill>
                        <a:latin typeface="Cambria Math" panose="02040503050406030204" pitchFamily="18" charset="0"/>
                        <a:ea typeface="Cambria Math" panose="02040503050406030204" pitchFamily="18" charset="0"/>
                      </a:rPr>
                      <m:t>𝐺𝑙𝑜𝑏𝑎𝑙</m:t>
                    </m:r>
                    <m:r>
                      <a:rPr lang="en-GB" sz="1600" i="1">
                        <a:solidFill>
                          <a:srgbClr val="0070C0"/>
                        </a:solidFill>
                        <a:latin typeface="Cambria Math" panose="02040503050406030204" pitchFamily="18" charset="0"/>
                        <a:ea typeface="Cambria Math" panose="02040503050406030204" pitchFamily="18" charset="0"/>
                      </a:rPr>
                      <m:t> </m:t>
                    </m:r>
                    <m:r>
                      <a:rPr lang="en-GB" sz="1600" i="1">
                        <a:solidFill>
                          <a:srgbClr val="0070C0"/>
                        </a:solidFill>
                        <a:latin typeface="Cambria Math" panose="02040503050406030204" pitchFamily="18" charset="0"/>
                        <a:ea typeface="Cambria Math" panose="02040503050406030204" pitchFamily="18" charset="0"/>
                      </a:rPr>
                      <m:t>𝑡𝑒𝑛𝑠𝑜𝑟</m:t>
                    </m:r>
                    <m:r>
                      <a:rPr lang="en-US" sz="1600" i="1">
                        <a:solidFill>
                          <a:srgbClr val="0070C0"/>
                        </a:solidFill>
                        <a:latin typeface="Cambria Math" panose="02040503050406030204" pitchFamily="18" charset="0"/>
                        <a:ea typeface="Cambria Math" panose="02040503050406030204" pitchFamily="18" charset="0"/>
                      </a:rPr>
                      <m:t> </m:t>
                    </m:r>
                    <m:r>
                      <a:rPr lang="en-US" sz="1600" i="1">
                        <a:solidFill>
                          <a:srgbClr val="0070C0"/>
                        </a:solidFill>
                        <a:latin typeface="Cambria Math" panose="02040503050406030204" pitchFamily="18" charset="0"/>
                        <a:ea typeface="Cambria Math" panose="02040503050406030204" pitchFamily="18" charset="0"/>
                      </a:rPr>
                      <m:t>𝑚𝑒𝑡𝑟𝑖𝑐</m:t>
                    </m:r>
                    <m:r>
                      <a:rPr lang="en-US" sz="1600" i="1">
                        <a:solidFill>
                          <a:srgbClr val="7030A0"/>
                        </a:solidFill>
                        <a:latin typeface="Cambria Math" panose="02040503050406030204" pitchFamily="18" charset="0"/>
                        <a:ea typeface="Cambria Math" panose="02040503050406030204" pitchFamily="18" charset="0"/>
                      </a:rPr>
                      <m:t>:</m:t>
                    </m:r>
                    <m:sSub>
                      <m:sSubPr>
                        <m:ctrlPr>
                          <a:rPr lang="el-GR" sz="1600" i="1">
                            <a:solidFill>
                              <a:srgbClr val="FF0000"/>
                            </a:solidFill>
                            <a:latin typeface="Cambria Math" panose="02040503050406030204" pitchFamily="18" charset="0"/>
                            <a:ea typeface="Cambria Math" panose="02040503050406030204" pitchFamily="18" charset="0"/>
                          </a:rPr>
                        </m:ctrlPr>
                      </m:sSubPr>
                      <m:e>
                        <m:r>
                          <a:rPr lang="en-US" sz="1600" i="1">
                            <a:solidFill>
                              <a:srgbClr val="FF0000"/>
                            </a:solidFill>
                            <a:latin typeface="Cambria Math"/>
                            <a:ea typeface="Cambria Math" panose="02040503050406030204" pitchFamily="18" charset="0"/>
                          </a:rPr>
                          <m:t>𝑔</m:t>
                        </m:r>
                      </m:e>
                      <m:sub>
                        <m:r>
                          <a:rPr lang="el-GR" sz="1600" i="1">
                            <a:solidFill>
                              <a:srgbClr val="FF0000"/>
                            </a:solidFill>
                            <a:latin typeface="Cambria Math" panose="02040503050406030204" pitchFamily="18" charset="0"/>
                            <a:ea typeface="Cambria Math" panose="02040503050406030204" pitchFamily="18" charset="0"/>
                          </a:rPr>
                          <m:t>𝜇𝜈</m:t>
                        </m:r>
                      </m:sub>
                    </m:sSub>
                    <m:d>
                      <m:dPr>
                        <m:ctrlPr>
                          <a:rPr lang="el-GR" sz="1600" i="1">
                            <a:solidFill>
                              <a:srgbClr val="FF0000"/>
                            </a:solidFill>
                            <a:latin typeface="Cambria Math" panose="02040503050406030204" pitchFamily="18" charset="0"/>
                            <a:ea typeface="Cambria Math" panose="02040503050406030204" pitchFamily="18" charset="0"/>
                          </a:rPr>
                        </m:ctrlPr>
                      </m:dPr>
                      <m:e>
                        <m:sSup>
                          <m:sSupPr>
                            <m:ctrlPr>
                              <a:rPr lang="el-GR" sz="1600" i="1">
                                <a:solidFill>
                                  <a:srgbClr val="FF0000"/>
                                </a:solidFill>
                                <a:latin typeface="Cambria Math" panose="02040503050406030204" pitchFamily="18" charset="0"/>
                                <a:ea typeface="Cambria Math" panose="02040503050406030204" pitchFamily="18" charset="0"/>
                              </a:rPr>
                            </m:ctrlPr>
                          </m:sSupPr>
                          <m:e>
                            <m:r>
                              <a:rPr lang="en-US" sz="1600" i="1">
                                <a:solidFill>
                                  <a:srgbClr val="FF0000"/>
                                </a:solidFill>
                                <a:latin typeface="Cambria Math" panose="02040503050406030204" pitchFamily="18" charset="0"/>
                                <a:ea typeface="Cambria Math" panose="02040503050406030204" pitchFamily="18" charset="0"/>
                              </a:rPr>
                              <m:t>𝑥</m:t>
                            </m:r>
                          </m:e>
                          <m:sup>
                            <m:r>
                              <a:rPr lang="en-US" sz="1600" i="1">
                                <a:solidFill>
                                  <a:srgbClr val="FF0000"/>
                                </a:solidFill>
                                <a:latin typeface="Cambria Math" panose="02040503050406030204" pitchFamily="18" charset="0"/>
                                <a:ea typeface="Cambria Math" panose="02040503050406030204" pitchFamily="18" charset="0"/>
                              </a:rPr>
                              <m:t>0</m:t>
                            </m:r>
                          </m:sup>
                        </m:sSup>
                        <m:r>
                          <a:rPr lang="en-US" sz="1600" i="1">
                            <a:solidFill>
                              <a:srgbClr val="FF0000"/>
                            </a:solidFill>
                            <a:latin typeface="Cambria Math" panose="02040503050406030204" pitchFamily="18" charset="0"/>
                            <a:ea typeface="Cambria Math" panose="02040503050406030204" pitchFamily="18" charset="0"/>
                          </a:rPr>
                          <m:t>,</m:t>
                        </m:r>
                        <m:sSup>
                          <m:sSupPr>
                            <m:ctrlPr>
                              <a:rPr lang="el-GR" sz="1600" i="1">
                                <a:solidFill>
                                  <a:srgbClr val="FF0000"/>
                                </a:solidFill>
                                <a:latin typeface="Cambria Math" panose="02040503050406030204" pitchFamily="18" charset="0"/>
                                <a:ea typeface="Cambria Math" panose="02040503050406030204" pitchFamily="18" charset="0"/>
                              </a:rPr>
                            </m:ctrlPr>
                          </m:sSupPr>
                          <m:e>
                            <m:r>
                              <a:rPr lang="en-US" sz="1600" i="1">
                                <a:solidFill>
                                  <a:srgbClr val="FF0000"/>
                                </a:solidFill>
                                <a:latin typeface="Cambria Math" panose="02040503050406030204" pitchFamily="18" charset="0"/>
                                <a:ea typeface="Cambria Math" panose="02040503050406030204" pitchFamily="18" charset="0"/>
                              </a:rPr>
                              <m:t>𝑥</m:t>
                            </m:r>
                          </m:e>
                          <m:sup>
                            <m:r>
                              <a:rPr lang="en-US" sz="1600" i="1">
                                <a:solidFill>
                                  <a:srgbClr val="FF0000"/>
                                </a:solidFill>
                                <a:latin typeface="Cambria Math" panose="02040503050406030204" pitchFamily="18" charset="0"/>
                                <a:ea typeface="Cambria Math" panose="02040503050406030204" pitchFamily="18" charset="0"/>
                              </a:rPr>
                              <m:t>1</m:t>
                            </m:r>
                          </m:sup>
                        </m:sSup>
                        <m:r>
                          <a:rPr lang="en-US" sz="1600" i="1">
                            <a:solidFill>
                              <a:srgbClr val="FF0000"/>
                            </a:solidFill>
                            <a:latin typeface="Cambria Math" panose="02040503050406030204" pitchFamily="18" charset="0"/>
                            <a:ea typeface="Cambria Math" panose="02040503050406030204" pitchFamily="18" charset="0"/>
                          </a:rPr>
                          <m:t>,</m:t>
                        </m:r>
                        <m:sSup>
                          <m:sSupPr>
                            <m:ctrlPr>
                              <a:rPr lang="el-GR" sz="1600" i="1">
                                <a:solidFill>
                                  <a:srgbClr val="FF0000"/>
                                </a:solidFill>
                                <a:latin typeface="Cambria Math" panose="02040503050406030204" pitchFamily="18" charset="0"/>
                                <a:ea typeface="Cambria Math" panose="02040503050406030204" pitchFamily="18" charset="0"/>
                              </a:rPr>
                            </m:ctrlPr>
                          </m:sSupPr>
                          <m:e>
                            <m:r>
                              <a:rPr lang="en-US" sz="1600" i="1">
                                <a:solidFill>
                                  <a:srgbClr val="FF0000"/>
                                </a:solidFill>
                                <a:latin typeface="Cambria Math" panose="02040503050406030204" pitchFamily="18" charset="0"/>
                                <a:ea typeface="Cambria Math" panose="02040503050406030204" pitchFamily="18" charset="0"/>
                              </a:rPr>
                              <m:t>𝑥</m:t>
                            </m:r>
                          </m:e>
                          <m:sup>
                            <m:r>
                              <a:rPr lang="en-US" sz="1600" i="1">
                                <a:solidFill>
                                  <a:srgbClr val="FF0000"/>
                                </a:solidFill>
                                <a:latin typeface="Cambria Math" panose="02040503050406030204" pitchFamily="18" charset="0"/>
                                <a:ea typeface="Cambria Math" panose="02040503050406030204" pitchFamily="18" charset="0"/>
                              </a:rPr>
                              <m:t>2</m:t>
                            </m:r>
                          </m:sup>
                        </m:sSup>
                        <m:r>
                          <a:rPr lang="en-US" sz="1600" i="1">
                            <a:solidFill>
                              <a:srgbClr val="FF0000"/>
                            </a:solidFill>
                            <a:latin typeface="Cambria Math" panose="02040503050406030204" pitchFamily="18" charset="0"/>
                            <a:ea typeface="Cambria Math" panose="02040503050406030204" pitchFamily="18" charset="0"/>
                          </a:rPr>
                          <m:t>,</m:t>
                        </m:r>
                        <m:sSup>
                          <m:sSupPr>
                            <m:ctrlPr>
                              <a:rPr lang="el-GR" sz="1600" i="1">
                                <a:solidFill>
                                  <a:srgbClr val="FF0000"/>
                                </a:solidFill>
                                <a:latin typeface="Cambria Math" panose="02040503050406030204" pitchFamily="18" charset="0"/>
                                <a:ea typeface="Cambria Math" panose="02040503050406030204" pitchFamily="18" charset="0"/>
                              </a:rPr>
                            </m:ctrlPr>
                          </m:sSupPr>
                          <m:e>
                            <m:r>
                              <a:rPr lang="en-US" sz="1600" i="1">
                                <a:solidFill>
                                  <a:srgbClr val="FF0000"/>
                                </a:solidFill>
                                <a:latin typeface="Cambria Math" panose="02040503050406030204" pitchFamily="18" charset="0"/>
                                <a:ea typeface="Cambria Math" panose="02040503050406030204" pitchFamily="18" charset="0"/>
                              </a:rPr>
                              <m:t>𝑥</m:t>
                            </m:r>
                          </m:e>
                          <m:sup>
                            <m:r>
                              <a:rPr lang="en-US" sz="1600" i="1">
                                <a:solidFill>
                                  <a:srgbClr val="FF0000"/>
                                </a:solidFill>
                                <a:latin typeface="Cambria Math" panose="02040503050406030204" pitchFamily="18" charset="0"/>
                                <a:ea typeface="Cambria Math" panose="02040503050406030204" pitchFamily="18" charset="0"/>
                              </a:rPr>
                              <m:t>3</m:t>
                            </m:r>
                          </m:sup>
                        </m:sSup>
                      </m:e>
                    </m:d>
                    <m:r>
                      <a:rPr lang="en-US" sz="1600">
                        <a:solidFill>
                          <a:srgbClr val="FF0000"/>
                        </a:solidFill>
                        <a:latin typeface="Cambria Math"/>
                        <a:ea typeface="Cambria Math" panose="02040503050406030204" pitchFamily="18" charset="0"/>
                      </a:rPr>
                      <m:t>=</m:t>
                    </m:r>
                    <m:r>
                      <m:rPr>
                        <m:nor/>
                      </m:rPr>
                      <a:rPr lang="el-GR" sz="1600" dirty="0">
                        <a:solidFill>
                          <a:srgbClr val="FF0000"/>
                        </a:solidFill>
                      </a:rPr>
                      <m:t> </m:t>
                    </m:r>
                    <m:sSubSup>
                      <m:sSubSupPr>
                        <m:ctrlPr>
                          <a:rPr lang="el-GR" sz="1600" i="1">
                            <a:solidFill>
                              <a:srgbClr val="FF0000"/>
                            </a:solidFill>
                            <a:latin typeface="Cambria Math" panose="02040503050406030204" pitchFamily="18" charset="0"/>
                          </a:rPr>
                        </m:ctrlPr>
                      </m:sSubSupPr>
                      <m:e>
                        <m:r>
                          <a:rPr lang="en-US" sz="1600" i="1">
                            <a:solidFill>
                              <a:srgbClr val="FF0000"/>
                            </a:solidFill>
                            <a:latin typeface="Cambria Math"/>
                          </a:rPr>
                          <m:t>𝑒</m:t>
                        </m:r>
                      </m:e>
                      <m:sub>
                        <m:r>
                          <a:rPr lang="el-GR" sz="1600" i="1">
                            <a:solidFill>
                              <a:srgbClr val="FF0000"/>
                            </a:solidFill>
                            <a:latin typeface="Cambria Math"/>
                          </a:rPr>
                          <m:t>𝜇</m:t>
                        </m:r>
                      </m:sub>
                      <m:sup>
                        <m:r>
                          <a:rPr lang="en-US" sz="1600" i="1">
                            <a:solidFill>
                              <a:srgbClr val="FF0000"/>
                            </a:solidFill>
                            <a:latin typeface="Cambria Math"/>
                          </a:rPr>
                          <m:t>𝑎</m:t>
                        </m:r>
                      </m:sup>
                    </m:sSubSup>
                    <m:r>
                      <m:rPr>
                        <m:nor/>
                      </m:rPr>
                      <a:rPr lang="el-GR" sz="1600" dirty="0">
                        <a:solidFill>
                          <a:srgbClr val="FF0000"/>
                        </a:solidFill>
                      </a:rPr>
                      <m:t> </m:t>
                    </m:r>
                    <m:sSubSup>
                      <m:sSubSupPr>
                        <m:ctrlPr>
                          <a:rPr lang="el-GR" sz="1600" i="1">
                            <a:solidFill>
                              <a:srgbClr val="FF0000"/>
                            </a:solidFill>
                            <a:latin typeface="Cambria Math" panose="02040503050406030204" pitchFamily="18" charset="0"/>
                          </a:rPr>
                        </m:ctrlPr>
                      </m:sSubSupPr>
                      <m:e>
                        <m:r>
                          <a:rPr lang="en-US" sz="1600" i="1">
                            <a:solidFill>
                              <a:srgbClr val="FF0000"/>
                            </a:solidFill>
                            <a:latin typeface="Cambria Math"/>
                          </a:rPr>
                          <m:t>𝑒</m:t>
                        </m:r>
                      </m:e>
                      <m:sub>
                        <m:r>
                          <a:rPr lang="el-GR" sz="1600" i="1">
                            <a:solidFill>
                              <a:srgbClr val="FF0000"/>
                            </a:solidFill>
                            <a:latin typeface="Cambria Math" panose="02040503050406030204" pitchFamily="18" charset="0"/>
                            <a:ea typeface="Cambria Math" panose="02040503050406030204" pitchFamily="18" charset="0"/>
                          </a:rPr>
                          <m:t>𝜈</m:t>
                        </m:r>
                      </m:sub>
                      <m:sup>
                        <m:r>
                          <a:rPr lang="en-US" sz="1600" i="1">
                            <a:solidFill>
                              <a:srgbClr val="FF0000"/>
                            </a:solidFill>
                            <a:latin typeface="Cambria Math"/>
                          </a:rPr>
                          <m:t>𝑏</m:t>
                        </m:r>
                      </m:sup>
                    </m:sSubSup>
                    <m:r>
                      <m:rPr>
                        <m:nor/>
                      </m:rPr>
                      <a:rPr lang="el-GR" sz="1600" dirty="0">
                        <a:solidFill>
                          <a:srgbClr val="FF0000"/>
                        </a:solidFill>
                        <a:ea typeface="Cambria Math" panose="02040503050406030204" pitchFamily="18" charset="0"/>
                      </a:rPr>
                      <m:t> </m:t>
                    </m:r>
                    <m:sSub>
                      <m:sSubPr>
                        <m:ctrlPr>
                          <a:rPr lang="el-GR" sz="1600" i="1">
                            <a:solidFill>
                              <a:srgbClr val="FF0000"/>
                            </a:solidFill>
                            <a:latin typeface="Cambria Math" panose="02040503050406030204" pitchFamily="18" charset="0"/>
                            <a:ea typeface="Cambria Math" panose="02040503050406030204" pitchFamily="18" charset="0"/>
                          </a:rPr>
                        </m:ctrlPr>
                      </m:sSubPr>
                      <m:e>
                        <m:r>
                          <a:rPr lang="el-GR" sz="1600" i="1">
                            <a:solidFill>
                              <a:srgbClr val="FF0000"/>
                            </a:solidFill>
                            <a:latin typeface="Cambria Math" panose="02040503050406030204" pitchFamily="18" charset="0"/>
                            <a:ea typeface="Cambria Math" panose="02040503050406030204" pitchFamily="18" charset="0"/>
                          </a:rPr>
                          <m:t>𝜂</m:t>
                        </m:r>
                      </m:e>
                      <m:sub>
                        <m:r>
                          <a:rPr lang="en-US" sz="1600" i="1">
                            <a:solidFill>
                              <a:srgbClr val="FF0000"/>
                            </a:solidFill>
                            <a:latin typeface="Cambria Math"/>
                            <a:ea typeface="Cambria Math" panose="02040503050406030204" pitchFamily="18" charset="0"/>
                          </a:rPr>
                          <m:t>𝑎𝑏</m:t>
                        </m:r>
                      </m:sub>
                    </m:sSub>
                  </m:oMath>
                </a14:m>
                <a:r>
                  <a:rPr lang="en-GB" sz="1600" dirty="0" smtClean="0"/>
                  <a:t>                                   </a:t>
                </a:r>
                <a:r>
                  <a:rPr lang="en-GB" sz="1600" dirty="0" smtClean="0"/>
                  <a:t/>
                </a:r>
                <a:br>
                  <a:rPr lang="en-GB" sz="1600" dirty="0" smtClean="0"/>
                </a:br>
                <a:r>
                  <a:rPr lang="en-GB" sz="1600" dirty="0" smtClean="0"/>
                  <a:t>  - </a:t>
                </a:r>
                <a:r>
                  <a:rPr lang="en-GB" sz="1600" dirty="0" err="1"/>
                  <a:t>V</a:t>
                </a:r>
                <a:r>
                  <a:rPr lang="en-GB" sz="1600" dirty="0" err="1" smtClean="0"/>
                  <a:t>ierbein</a:t>
                </a:r>
                <a:r>
                  <a:rPr lang="en-GB" sz="1600" dirty="0" smtClean="0"/>
                  <a:t> fields: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𝑒</m:t>
                        </m:r>
                      </m:e>
                      <m:sub>
                        <m:r>
                          <a:rPr lang="el-GR" sz="1600" i="1">
                            <a:solidFill>
                              <a:srgbClr val="FF0000"/>
                            </a:solidFill>
                            <a:latin typeface="Cambria Math"/>
                          </a:rPr>
                          <m:t>𝜇</m:t>
                        </m:r>
                      </m:sub>
                      <m:sup>
                        <m:r>
                          <a:rPr lang="en-GB" sz="1600" i="1">
                            <a:solidFill>
                              <a:srgbClr val="FF0000"/>
                            </a:solidFill>
                            <a:latin typeface="Cambria Math" panose="02040503050406030204" pitchFamily="18" charset="0"/>
                          </a:rPr>
                          <m:t>𝑎</m:t>
                        </m:r>
                      </m:sup>
                    </m:sSubSup>
                    <m:r>
                      <a:rPr lang="en-US" sz="1600" b="0" i="0" smtClean="0">
                        <a:solidFill>
                          <a:srgbClr val="FF0000"/>
                        </a:solidFill>
                        <a:latin typeface="Cambria Math" panose="02040503050406030204" pitchFamily="18" charset="0"/>
                      </a:rPr>
                      <m:t>, </m:t>
                    </m:r>
                  </m:oMath>
                </a14:m>
                <a:r>
                  <a:rPr lang="en-GB" sz="1600" dirty="0"/>
                  <a:t>Inverse </a:t>
                </a:r>
                <a:r>
                  <a:rPr lang="en-GB" sz="1600" dirty="0" err="1"/>
                  <a:t>vierbeins</a:t>
                </a:r>
                <a:r>
                  <a:rPr lang="en-GB" sz="1600" dirty="0"/>
                  <a:t>: </a:t>
                </a:r>
                <a14:m>
                  <m:oMath xmlns:m="http://schemas.openxmlformats.org/officeDocument/2006/math">
                    <m:sSubSup>
                      <m:sSubSupPr>
                        <m:ctrlPr>
                          <a:rPr lang="el-GR" sz="1600" i="1">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𝐸</m:t>
                        </m:r>
                      </m:e>
                      <m:sub>
                        <m:r>
                          <a:rPr lang="en-GB" sz="1600" i="1">
                            <a:solidFill>
                              <a:srgbClr val="FF0000"/>
                            </a:solidFill>
                            <a:latin typeface="Cambria Math" panose="02040503050406030204" pitchFamily="18" charset="0"/>
                          </a:rPr>
                          <m:t>𝑎</m:t>
                        </m:r>
                      </m:sub>
                      <m:sup>
                        <m:r>
                          <a:rPr lang="el-GR" sz="1600" i="1">
                            <a:solidFill>
                              <a:srgbClr val="FF0000"/>
                            </a:solidFill>
                            <a:latin typeface="Cambria Math"/>
                          </a:rPr>
                          <m:t>𝜇</m:t>
                        </m:r>
                      </m:sup>
                    </m:sSubSup>
                  </m:oMath>
                </a14:m>
                <a:r>
                  <a:rPr lang="en-GB" sz="1600" dirty="0" smtClean="0"/>
                  <a:t>.</a:t>
                </a:r>
                <a:br>
                  <a:rPr lang="en-GB" sz="1600" dirty="0" smtClean="0"/>
                </a:br>
                <a:r>
                  <a:rPr lang="en-GB" sz="1600" dirty="0"/>
                  <a:t/>
                </a:r>
                <a:br>
                  <a:rPr lang="en-GB" sz="1600" dirty="0"/>
                </a:br>
                <a:endParaRPr lang="en-US" sz="16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476672"/>
                <a:ext cx="8229600" cy="6120680"/>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211075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683568" y="692696"/>
                <a:ext cx="7920880" cy="5782802"/>
              </a:xfrm>
              <a:prstGeom prst="rect">
                <a:avLst/>
              </a:prstGeom>
            </p:spPr>
            <p:txBody>
              <a:bodyPr wrap="square">
                <a:spAutoFit/>
              </a:bodyPr>
              <a:lstStyle/>
              <a:p>
                <a:pPr algn="l"/>
                <a:r>
                  <a:rPr lang="en-GB" sz="2400" u="sng" dirty="0" smtClean="0">
                    <a:solidFill>
                      <a:srgbClr val="002060"/>
                    </a:solidFill>
                    <a:ea typeface="Cambria Math" panose="02040503050406030204" pitchFamily="18" charset="0"/>
                  </a:rPr>
                  <a:t>Free </a:t>
                </a:r>
                <a:r>
                  <a:rPr lang="en-GB" sz="2400" u="sng" dirty="0" smtClean="0">
                    <a:solidFill>
                      <a:srgbClr val="002060"/>
                    </a:solidFill>
                    <a:ea typeface="Cambria Math" panose="02040503050406030204" pitchFamily="18" charset="0"/>
                  </a:rPr>
                  <a:t>particle </a:t>
                </a:r>
                <a:r>
                  <a:rPr lang="en-GB" sz="2400" u="sng" dirty="0" smtClean="0">
                    <a:solidFill>
                      <a:srgbClr val="002060"/>
                    </a:solidFill>
                    <a:ea typeface="Cambria Math" panose="02040503050406030204" pitchFamily="18" charset="0"/>
                  </a:rPr>
                  <a:t>Hamiltonian</a:t>
                </a:r>
                <a:r>
                  <a:rPr lang="en-GB" sz="2400" dirty="0" smtClean="0">
                    <a:solidFill>
                      <a:srgbClr val="002060"/>
                    </a:solidFill>
                    <a:ea typeface="Cambria Math" panose="02040503050406030204" pitchFamily="18" charset="0"/>
                  </a:rPr>
                  <a:t>: </a:t>
                </a:r>
              </a:p>
              <a:p>
                <a:pPr algn="l"/>
                <a14:m>
                  <m:oMathPara xmlns:m="http://schemas.openxmlformats.org/officeDocument/2006/math">
                    <m:oMathParaPr>
                      <m:jc m:val="centerGroup"/>
                    </m:oMathParaPr>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𝐻</m:t>
                          </m:r>
                        </m:e>
                        <m:sub>
                          <m:r>
                            <a:rPr lang="en-US" sz="2400" i="1">
                              <a:solidFill>
                                <a:srgbClr val="C00000"/>
                              </a:solidFill>
                              <a:latin typeface="Cambria Math" panose="02040503050406030204" pitchFamily="18" charset="0"/>
                            </a:rPr>
                            <m:t>0</m:t>
                          </m:r>
                        </m:sub>
                      </m:sSub>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𝑖</m:t>
                              </m:r>
                              <m:r>
                                <m:rPr>
                                  <m:sty m:val="p"/>
                                </m:rPr>
                                <a:rPr lang="en-US" sz="2400">
                                  <a:solidFill>
                                    <a:srgbClr val="C00000"/>
                                  </a:solidFill>
                                  <a:latin typeface="Cambria Math" panose="02040503050406030204" pitchFamily="18" charset="0"/>
                                </a:rPr>
                                <m:t>E</m:t>
                              </m:r>
                            </m:e>
                            <m:sub>
                              <m:r>
                                <a:rPr lang="en-GB" sz="2400">
                                  <a:solidFill>
                                    <a:srgbClr val="C00000"/>
                                  </a:solidFill>
                                  <a:latin typeface="Cambria Math" panose="02040503050406030204" pitchFamily="18" charset="0"/>
                                </a:rPr>
                                <m:t>0</m:t>
                              </m:r>
                            </m:sub>
                            <m:sup>
                              <m:r>
                                <a:rPr lang="en-GB" sz="2400">
                                  <a:solidFill>
                                    <a:srgbClr val="C00000"/>
                                  </a:solidFill>
                                  <a:latin typeface="Cambria Math" panose="02040503050406030204" pitchFamily="18" charset="0"/>
                                </a:rPr>
                                <m:t>0</m:t>
                              </m:r>
                            </m:sup>
                          </m:sSubSup>
                          <m:r>
                            <m:rPr>
                              <m:sty m:val="p"/>
                            </m:rPr>
                            <a:rPr lang="el-GR" sz="2400">
                              <a:solidFill>
                                <a:srgbClr val="C00000"/>
                              </a:solidFill>
                              <a:latin typeface="Cambria Math"/>
                            </a:rPr>
                            <m:t>γ</m:t>
                          </m:r>
                        </m:e>
                        <m:sup>
                          <m:r>
                            <a:rPr lang="en-GB" sz="2400">
                              <a:solidFill>
                                <a:srgbClr val="C00000"/>
                              </a:solidFill>
                              <a:latin typeface="Cambria Math" panose="02040503050406030204" pitchFamily="18" charset="0"/>
                            </a:rPr>
                            <m:t>0</m:t>
                          </m:r>
                        </m:sup>
                      </m:sSup>
                      <m:r>
                        <m:rPr>
                          <m:sty m:val="p"/>
                        </m:rPr>
                        <a:rPr lang="el-GR" sz="2400">
                          <a:solidFill>
                            <a:srgbClr val="C00000"/>
                          </a:solidFill>
                          <a:latin typeface="Cambria Math" panose="02040503050406030204" pitchFamily="18" charset="0"/>
                        </a:rPr>
                        <m:t>β</m:t>
                      </m:r>
                      <m:r>
                        <m:rPr>
                          <m:sty m:val="p"/>
                        </m:rPr>
                        <a:rPr lang="en-US" sz="2400" b="0" i="0" smtClean="0">
                          <a:solidFill>
                            <a:srgbClr val="C00000"/>
                          </a:solidFill>
                          <a:latin typeface="Cambria Math" panose="02040503050406030204" pitchFamily="18" charset="0"/>
                        </a:rPr>
                        <m:t>M</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𝑖</m:t>
                      </m:r>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𝑟</m:t>
                          </m:r>
                        </m:sup>
                      </m:sSup>
                      <m:d>
                        <m:dPr>
                          <m:begChr m:val="["/>
                          <m:endChr m:val="]"/>
                          <m:ctrlPr>
                            <a:rPr lang="en-US" sz="2400" i="1">
                              <a:solidFill>
                                <a:srgbClr val="C00000"/>
                              </a:solidFill>
                              <a:latin typeface="Cambria Math" panose="02040503050406030204" pitchFamily="18" charset="0"/>
                            </a:rPr>
                          </m:ctrlPr>
                        </m:dPr>
                        <m:e>
                          <m:sSub>
                            <m:sSubPr>
                              <m:ctrlPr>
                                <a:rPr lang="el-GR"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 </m:t>
                              </m:r>
                              <m:r>
                                <a:rPr lang="el-GR" sz="2400" i="1">
                                  <a:solidFill>
                                    <a:srgbClr val="C00000"/>
                                  </a:solidFill>
                                  <a:latin typeface="Cambria Math"/>
                                  <a:ea typeface="Cambria Math"/>
                                </a:rPr>
                                <m:t>𝜕</m:t>
                              </m:r>
                            </m:e>
                            <m:sub>
                              <m:r>
                                <a:rPr lang="en-US" sz="2400" i="1">
                                  <a:solidFill>
                                    <a:srgbClr val="C00000"/>
                                  </a:solidFill>
                                  <a:latin typeface="Cambria Math" panose="02040503050406030204" pitchFamily="18" charset="0"/>
                                </a:rPr>
                                <m:t>𝑟</m:t>
                              </m:r>
                            </m:sub>
                          </m:sSub>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𝑖</m:t>
                              </m:r>
                            </m:num>
                            <m:den>
                              <m:r>
                                <a:rPr lang="en-US" sz="2400" i="1">
                                  <a:solidFill>
                                    <a:srgbClr val="C00000"/>
                                  </a:solidFill>
                                  <a:latin typeface="Cambria Math" panose="02040503050406030204" pitchFamily="18" charset="0"/>
                                </a:rPr>
                                <m:t>𝑟</m:t>
                              </m:r>
                            </m:den>
                          </m:f>
                          <m:d>
                            <m:dPr>
                              <m:ctrlPr>
                                <a:rPr lang="en-US" sz="2400" i="1">
                                  <a:solidFill>
                                    <a:srgbClr val="C00000"/>
                                  </a:solidFill>
                                  <a:latin typeface="Cambria Math" panose="02040503050406030204" pitchFamily="18" charset="0"/>
                                  <a:ea typeface="Cambria Math" panose="02040503050406030204" pitchFamily="18" charset="0"/>
                                </a:rPr>
                              </m:ctrlPr>
                            </m:dPr>
                            <m:e>
                              <m:r>
                                <a:rPr lang="en-US" sz="2400" i="1">
                                  <a:solidFill>
                                    <a:srgbClr val="C00000"/>
                                  </a:solidFill>
                                  <a:latin typeface="Cambria Math" panose="02040503050406030204" pitchFamily="18" charset="0"/>
                                  <a:ea typeface="Cambria Math" panose="02040503050406030204" pitchFamily="18" charset="0"/>
                                </a:rPr>
                                <m:t>2</m:t>
                              </m:r>
                              <m:r>
                                <a:rPr lang="el-GR" sz="2400" i="1">
                                  <a:solidFill>
                                    <a:srgbClr val="C00000"/>
                                  </a:solidFill>
                                  <a:latin typeface="Cambria Math" panose="02040503050406030204" pitchFamily="18" charset="0"/>
                                  <a:ea typeface="Cambria Math" panose="02040503050406030204" pitchFamily="18" charset="0"/>
                                </a:rPr>
                                <m:t>𝜸</m:t>
                              </m:r>
                              <m:r>
                                <m:rPr>
                                  <m:nor/>
                                </m:rPr>
                                <a:rPr lang="en-GB" sz="2400" dirty="0">
                                  <a:solidFill>
                                    <a:srgbClr val="C00000"/>
                                  </a:solidFill>
                                </a:rPr>
                                <m:t>·</m:t>
                              </m:r>
                              <m:r>
                                <a:rPr lang="en-US" sz="2400" i="1" dirty="0">
                                  <a:solidFill>
                                    <a:srgbClr val="C00000"/>
                                  </a:solidFill>
                                  <a:latin typeface="Cambria Math" panose="02040503050406030204" pitchFamily="18" charset="0"/>
                                </a:rPr>
                                <m:t>𝐿</m:t>
                              </m:r>
                            </m:e>
                          </m:d>
                        </m:e>
                      </m:d>
                    </m:oMath>
                  </m:oMathPara>
                </a14:m>
                <a:endParaRPr lang="en-GB" sz="2400" dirty="0" smtClean="0">
                  <a:solidFill>
                    <a:srgbClr val="002060"/>
                  </a:solidFill>
                  <a:ea typeface="Cambria Math" panose="02040503050406030204" pitchFamily="18" charset="0"/>
                </a:endParaRPr>
              </a:p>
              <a:p>
                <a:pPr algn="l"/>
                <a:r>
                  <a:rPr lang="en-GB" u="sng" dirty="0" smtClean="0">
                    <a:solidFill>
                      <a:srgbClr val="002060"/>
                    </a:solidFill>
                    <a:ea typeface="Cambria Math" panose="02040503050406030204" pitchFamily="18" charset="0"/>
                  </a:rPr>
                  <a:t>Comments</a:t>
                </a:r>
                <a:r>
                  <a:rPr lang="en-GB" dirty="0" smtClean="0">
                    <a:solidFill>
                      <a:srgbClr val="002060"/>
                    </a:solidFill>
                    <a:ea typeface="Cambria Math" panose="02040503050406030204" pitchFamily="18" charset="0"/>
                  </a:rPr>
                  <a:t>:</a:t>
                </a:r>
              </a:p>
              <a:p>
                <a:pPr algn="l"/>
                <a:endParaRPr lang="en-US" dirty="0" smtClean="0">
                  <a:solidFill>
                    <a:srgbClr val="002060"/>
                  </a:solidFill>
                  <a:ea typeface="Cambria Math" panose="02040503050406030204" pitchFamily="18" charset="0"/>
                </a:endParaRPr>
              </a:p>
              <a:p>
                <a:pPr algn="l"/>
                <a:r>
                  <a:rPr lang="en-GB" dirty="0" smtClean="0">
                    <a:solidFill>
                      <a:srgbClr val="002060"/>
                    </a:solidFill>
                    <a:ea typeface="Cambria Math" panose="02040503050406030204" pitchFamily="18" charset="0"/>
                  </a:rPr>
                  <a:t>1. </a:t>
                </a:r>
                <a:r>
                  <a:rPr lang="en-US" dirty="0" smtClean="0">
                    <a:solidFill>
                      <a:schemeClr val="tx1"/>
                    </a:solidFill>
                    <a:ea typeface="Cambria Math" panose="02040503050406030204" pitchFamily="18" charset="0"/>
                  </a:rPr>
                  <a:t>We </a:t>
                </a:r>
                <a:r>
                  <a:rPr lang="en-US" dirty="0" smtClean="0">
                    <a:solidFill>
                      <a:schemeClr val="tx1"/>
                    </a:solidFill>
                    <a:ea typeface="Cambria Math" panose="02040503050406030204" pitchFamily="18" charset="0"/>
                  </a:rPr>
                  <a:t>identify </a:t>
                </a:r>
                <a14:m>
                  <m:oMath xmlns:m="http://schemas.openxmlformats.org/officeDocument/2006/math">
                    <m:r>
                      <a:rPr lang="el-GR" i="1">
                        <a:solidFill>
                          <a:schemeClr val="tx1"/>
                        </a:solidFill>
                        <a:latin typeface="Cambria Math" panose="02040503050406030204" pitchFamily="18" charset="0"/>
                        <a:ea typeface="Cambria Math" panose="02040503050406030204" pitchFamily="18" charset="0"/>
                      </a:rPr>
                      <m:t>𝜸</m:t>
                    </m:r>
                  </m:oMath>
                </a14:m>
                <a:r>
                  <a:rPr lang="en-US" dirty="0" smtClean="0">
                    <a:solidFill>
                      <a:schemeClr val="tx1"/>
                    </a:solidFill>
                    <a:ea typeface="Cambria Math" panose="02040503050406030204" pitchFamily="18" charset="0"/>
                  </a:rPr>
                  <a:t> with the spin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𝑆</m:t>
                    </m:r>
                  </m:oMath>
                </a14:m>
                <a:r>
                  <a:rPr lang="en-US" dirty="0" smtClean="0">
                    <a:solidFill>
                      <a:schemeClr val="tx1"/>
                    </a:solidFill>
                    <a:ea typeface="Cambria Math" panose="02040503050406030204" pitchFamily="18" charset="0"/>
                  </a:rPr>
                  <a:t>, &amp; define an angular operator,</a:t>
                </a:r>
              </a:p>
              <a:p>
                <a:pPr algn="l"/>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𝐾</m:t>
                      </m:r>
                      <m:r>
                        <a:rPr lang="en-US" i="1" smtClean="0">
                          <a:solidFill>
                            <a:srgbClr val="C00000"/>
                          </a:solidFill>
                          <a:latin typeface="Cambria Math" panose="02040503050406030204" pitchFamily="18" charset="0"/>
                          <a:ea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𝑟</m:t>
                          </m:r>
                        </m:den>
                      </m:f>
                      <m:d>
                        <m:dPr>
                          <m:ctrlPr>
                            <a:rPr lang="en-US" i="1">
                              <a:solidFill>
                                <a:srgbClr val="C00000"/>
                              </a:solidFill>
                              <a:latin typeface="Cambria Math" panose="02040503050406030204" pitchFamily="18" charset="0"/>
                              <a:ea typeface="Cambria Math" panose="02040503050406030204" pitchFamily="18" charset="0"/>
                            </a:rPr>
                          </m:ctrlPr>
                        </m:dPr>
                        <m:e>
                          <m:r>
                            <a:rPr lang="en-US" i="1">
                              <a:solidFill>
                                <a:srgbClr val="C00000"/>
                              </a:solidFill>
                              <a:latin typeface="Cambria Math" panose="02040503050406030204" pitchFamily="18" charset="0"/>
                              <a:ea typeface="Cambria Math" panose="02040503050406030204" pitchFamily="18" charset="0"/>
                            </a:rPr>
                            <m:t>2</m:t>
                          </m:r>
                          <m:r>
                            <a:rPr lang="en-US" i="1">
                              <a:solidFill>
                                <a:srgbClr val="C00000"/>
                              </a:solidFill>
                              <a:latin typeface="Cambria Math" panose="02040503050406030204" pitchFamily="18" charset="0"/>
                              <a:ea typeface="Cambria Math" panose="02040503050406030204" pitchFamily="18" charset="0"/>
                            </a:rPr>
                            <m:t>𝑆</m:t>
                          </m:r>
                          <m:r>
                            <m:rPr>
                              <m:nor/>
                            </m:rPr>
                            <a:rPr lang="en-GB" dirty="0">
                              <a:solidFill>
                                <a:srgbClr val="C00000"/>
                              </a:solidFill>
                            </a:rPr>
                            <m:t>·</m:t>
                          </m:r>
                          <m:r>
                            <a:rPr lang="en-US" i="1" dirty="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𝑠</m:t>
                          </m:r>
                        </m:e>
                      </m:d>
                    </m:oMath>
                  </m:oMathPara>
                </a14:m>
                <a:endParaRPr lang="en-US" dirty="0" smtClean="0">
                  <a:solidFill>
                    <a:srgbClr val="002060"/>
                  </a:solidFill>
                  <a:ea typeface="Cambria Math" panose="02040503050406030204" pitchFamily="18" charset="0"/>
                </a:endParaRPr>
              </a:p>
              <a:p>
                <a:pPr algn="l"/>
                <a:r>
                  <a:rPr lang="en-US" dirty="0" smtClean="0">
                    <a:solidFill>
                      <a:srgbClr val="002060"/>
                    </a:solidFill>
                    <a:ea typeface="Cambria Math" panose="02040503050406030204" pitchFamily="18" charset="0"/>
                  </a:rPr>
                  <a:t>Then,</a:t>
                </a:r>
              </a:p>
              <a:p>
                <a:pPr algn="l"/>
                <a14:m>
                  <m:oMathPara xmlns:m="http://schemas.openxmlformats.org/officeDocument/2006/math">
                    <m:oMathParaPr>
                      <m:jc m:val="center"/>
                    </m:oMathParaPr>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𝐻</m:t>
                          </m:r>
                        </m:e>
                        <m:sub>
                          <m:r>
                            <a:rPr lang="en-US" sz="2400" i="1">
                              <a:solidFill>
                                <a:srgbClr val="C00000"/>
                              </a:solidFill>
                              <a:latin typeface="Cambria Math" panose="02040503050406030204" pitchFamily="18" charset="0"/>
                            </a:rPr>
                            <m:t>0</m:t>
                          </m:r>
                        </m:sub>
                      </m:sSub>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𝑖</m:t>
                              </m:r>
                              <m:r>
                                <m:rPr>
                                  <m:sty m:val="p"/>
                                </m:rPr>
                                <a:rPr lang="en-US" sz="2400">
                                  <a:solidFill>
                                    <a:srgbClr val="C00000"/>
                                  </a:solidFill>
                                  <a:latin typeface="Cambria Math" panose="02040503050406030204" pitchFamily="18" charset="0"/>
                                </a:rPr>
                                <m:t>E</m:t>
                              </m:r>
                            </m:e>
                            <m:sub>
                              <m:r>
                                <a:rPr lang="en-GB" sz="2400">
                                  <a:solidFill>
                                    <a:srgbClr val="C00000"/>
                                  </a:solidFill>
                                  <a:latin typeface="Cambria Math" panose="02040503050406030204" pitchFamily="18" charset="0"/>
                                </a:rPr>
                                <m:t>0</m:t>
                              </m:r>
                            </m:sub>
                            <m:sup>
                              <m:r>
                                <a:rPr lang="en-GB" sz="2400">
                                  <a:solidFill>
                                    <a:srgbClr val="C00000"/>
                                  </a:solidFill>
                                  <a:latin typeface="Cambria Math" panose="02040503050406030204" pitchFamily="18" charset="0"/>
                                </a:rPr>
                                <m:t>0</m:t>
                              </m:r>
                            </m:sup>
                          </m:sSubSup>
                          <m:r>
                            <m:rPr>
                              <m:sty m:val="p"/>
                            </m:rPr>
                            <a:rPr lang="el-GR" sz="2400">
                              <a:solidFill>
                                <a:srgbClr val="C00000"/>
                              </a:solidFill>
                              <a:latin typeface="Cambria Math"/>
                            </a:rPr>
                            <m:t>γ</m:t>
                          </m:r>
                        </m:e>
                        <m:sup>
                          <m:r>
                            <a:rPr lang="en-GB" sz="2400">
                              <a:solidFill>
                                <a:srgbClr val="C00000"/>
                              </a:solidFill>
                              <a:latin typeface="Cambria Math" panose="02040503050406030204" pitchFamily="18" charset="0"/>
                            </a:rPr>
                            <m:t>0</m:t>
                          </m:r>
                        </m:sup>
                      </m:sSup>
                      <m:r>
                        <m:rPr>
                          <m:sty m:val="p"/>
                        </m:rPr>
                        <a:rPr lang="el-GR" sz="2400">
                          <a:solidFill>
                            <a:srgbClr val="C00000"/>
                          </a:solidFill>
                          <a:latin typeface="Cambria Math" panose="02040503050406030204" pitchFamily="18" charset="0"/>
                        </a:rPr>
                        <m:t>β</m:t>
                      </m:r>
                      <m:r>
                        <m:rPr>
                          <m:sty m:val="p"/>
                        </m:rPr>
                        <a:rPr lang="en-US" sz="2400" b="0" i="0" smtClean="0">
                          <a:solidFill>
                            <a:srgbClr val="C00000"/>
                          </a:solidFill>
                          <a:latin typeface="Cambria Math" panose="02040503050406030204" pitchFamily="18" charset="0"/>
                        </a:rPr>
                        <m:t>M</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𝑖</m:t>
                      </m:r>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𝑟</m:t>
                          </m:r>
                        </m:sup>
                      </m:sSup>
                      <m:d>
                        <m:dPr>
                          <m:begChr m:val="["/>
                          <m:endChr m:val="]"/>
                          <m:ctrlPr>
                            <a:rPr lang="en-US" sz="2400" i="1">
                              <a:solidFill>
                                <a:srgbClr val="C00000"/>
                              </a:solidFill>
                              <a:latin typeface="Cambria Math" panose="02040503050406030204" pitchFamily="18" charset="0"/>
                            </a:rPr>
                          </m:ctrlPr>
                        </m:dPr>
                        <m:e>
                          <m:sSub>
                            <m:sSubPr>
                              <m:ctrlPr>
                                <a:rPr lang="el-GR"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 </m:t>
                              </m:r>
                              <m:r>
                                <a:rPr lang="el-GR" sz="2400" i="1">
                                  <a:solidFill>
                                    <a:srgbClr val="C00000"/>
                                  </a:solidFill>
                                  <a:latin typeface="Cambria Math"/>
                                  <a:ea typeface="Cambria Math"/>
                                </a:rPr>
                                <m:t>𝜕</m:t>
                              </m:r>
                            </m:e>
                            <m:sub>
                              <m:r>
                                <a:rPr lang="en-US" sz="2400" i="1">
                                  <a:solidFill>
                                    <a:srgbClr val="C00000"/>
                                  </a:solidFill>
                                  <a:latin typeface="Cambria Math" panose="02040503050406030204" pitchFamily="18" charset="0"/>
                                </a:rPr>
                                <m:t>𝑟</m:t>
                              </m:r>
                            </m:sub>
                          </m:sSub>
                          <m:r>
                            <a:rPr lang="en-US" sz="2400" b="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𝑠</m:t>
                              </m:r>
                            </m:num>
                            <m:den>
                              <m:r>
                                <a:rPr lang="en-US" sz="2400" i="1">
                                  <a:solidFill>
                                    <a:srgbClr val="C00000"/>
                                  </a:solidFill>
                                  <a:latin typeface="Cambria Math" panose="02040503050406030204" pitchFamily="18" charset="0"/>
                                </a:rPr>
                                <m:t>𝑟</m:t>
                              </m:r>
                            </m:den>
                          </m:f>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i="1">
                                  <a:solidFill>
                                    <a:srgbClr val="C00000"/>
                                  </a:solidFill>
                                  <a:latin typeface="Cambria Math" panose="02040503050406030204" pitchFamily="18" charset="0"/>
                                </a:rPr>
                                <m:t>𝑟</m:t>
                              </m:r>
                            </m:den>
                          </m:f>
                          <m:d>
                            <m:dPr>
                              <m:ctrlPr>
                                <a:rPr lang="en-US" sz="2400" i="1">
                                  <a:solidFill>
                                    <a:srgbClr val="C00000"/>
                                  </a:solidFill>
                                  <a:latin typeface="Cambria Math" panose="02040503050406030204" pitchFamily="18" charset="0"/>
                                  <a:ea typeface="Cambria Math" panose="02040503050406030204" pitchFamily="18" charset="0"/>
                                </a:rPr>
                              </m:ctrlPr>
                            </m:dPr>
                            <m:e>
                              <m:r>
                                <a:rPr lang="en-US" sz="2400" i="1">
                                  <a:solidFill>
                                    <a:srgbClr val="C00000"/>
                                  </a:solidFill>
                                  <a:latin typeface="Cambria Math" panose="02040503050406030204" pitchFamily="18" charset="0"/>
                                  <a:ea typeface="Cambria Math" panose="02040503050406030204" pitchFamily="18" charset="0"/>
                                </a:rPr>
                                <m:t>2</m:t>
                              </m:r>
                              <m:r>
                                <a:rPr lang="en-US" sz="2400" b="0" i="1" smtClean="0">
                                  <a:solidFill>
                                    <a:srgbClr val="C00000"/>
                                  </a:solidFill>
                                  <a:latin typeface="Cambria Math" panose="02040503050406030204" pitchFamily="18" charset="0"/>
                                  <a:ea typeface="Cambria Math" panose="02040503050406030204" pitchFamily="18" charset="0"/>
                                </a:rPr>
                                <m:t>𝑆</m:t>
                              </m:r>
                              <m:r>
                                <m:rPr>
                                  <m:nor/>
                                </m:rPr>
                                <a:rPr lang="en-GB" sz="2400" dirty="0">
                                  <a:solidFill>
                                    <a:srgbClr val="C00000"/>
                                  </a:solidFill>
                                </a:rPr>
                                <m:t>·</m:t>
                              </m:r>
                              <m:r>
                                <a:rPr lang="en-US" sz="2400" i="1" dirty="0">
                                  <a:solidFill>
                                    <a:srgbClr val="C00000"/>
                                  </a:solidFill>
                                  <a:latin typeface="Cambria Math" panose="02040503050406030204" pitchFamily="18" charset="0"/>
                                </a:rPr>
                                <m:t>𝐿</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𝑠</m:t>
                              </m:r>
                            </m:e>
                          </m:d>
                        </m:e>
                      </m:d>
                    </m:oMath>
                  </m:oMathPara>
                </a14:m>
                <a:endParaRPr lang="en-US" sz="2400" dirty="0">
                  <a:solidFill>
                    <a:srgbClr val="002060"/>
                  </a:solidFill>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a:rPr>
                        <m:t>=</m:t>
                      </m:r>
                      <m:sSup>
                        <m:sSupPr>
                          <m:ctrlPr>
                            <a:rPr lang="el-GR" sz="2400" i="1">
                              <a:solidFill>
                                <a:srgbClr val="C00000"/>
                              </a:solidFill>
                              <a:latin typeface="Cambria Math" panose="02040503050406030204" pitchFamily="18" charset="0"/>
                            </a:rPr>
                          </m:ctrlPr>
                        </m:sSupPr>
                        <m:e>
                          <m:sSubSup>
                            <m:sSubSupPr>
                              <m:ctrlPr>
                                <a:rPr lang="el-GR" sz="2400" i="1">
                                  <a:solidFill>
                                    <a:srgbClr val="C00000"/>
                                  </a:solidFill>
                                  <a:latin typeface="Cambria Math" panose="02040503050406030204" pitchFamily="18" charset="0"/>
                                </a:rPr>
                              </m:ctrlPr>
                            </m:sSubSupPr>
                            <m:e>
                              <m:r>
                                <m:rPr>
                                  <m:sty m:val="p"/>
                                </m:rPr>
                                <a:rPr lang="en-US" sz="2400">
                                  <a:solidFill>
                                    <a:srgbClr val="C00000"/>
                                  </a:solidFill>
                                  <a:latin typeface="Cambria Math" panose="02040503050406030204" pitchFamily="18" charset="0"/>
                                </a:rPr>
                                <m:t>E</m:t>
                              </m:r>
                            </m:e>
                            <m:sub>
                              <m:r>
                                <a:rPr lang="en-GB" sz="2400">
                                  <a:solidFill>
                                    <a:srgbClr val="C00000"/>
                                  </a:solidFill>
                                  <a:latin typeface="Cambria Math" panose="02040503050406030204" pitchFamily="18" charset="0"/>
                                </a:rPr>
                                <m:t>0</m:t>
                              </m:r>
                            </m:sub>
                            <m:sup>
                              <m:r>
                                <a:rPr lang="en-GB" sz="2400">
                                  <a:solidFill>
                                    <a:srgbClr val="C00000"/>
                                  </a:solidFill>
                                  <a:latin typeface="Cambria Math" panose="02040503050406030204" pitchFamily="18" charset="0"/>
                                </a:rPr>
                                <m:t>0</m:t>
                              </m:r>
                            </m:sup>
                          </m:sSubSup>
                          <m:r>
                            <m:rPr>
                              <m:sty m:val="p"/>
                            </m:rPr>
                            <a:rPr lang="el-GR" sz="2400">
                              <a:solidFill>
                                <a:srgbClr val="C00000"/>
                              </a:solidFill>
                              <a:latin typeface="Cambria Math"/>
                            </a:rPr>
                            <m:t>γ</m:t>
                          </m:r>
                        </m:e>
                        <m:sup>
                          <m:r>
                            <a:rPr lang="en-GB" sz="2400">
                              <a:solidFill>
                                <a:srgbClr val="C00000"/>
                              </a:solidFill>
                              <a:latin typeface="Cambria Math" panose="02040503050406030204" pitchFamily="18" charset="0"/>
                            </a:rPr>
                            <m:t>0</m:t>
                          </m:r>
                        </m:sup>
                      </m:sSup>
                      <m:r>
                        <m:rPr>
                          <m:sty m:val="p"/>
                        </m:rPr>
                        <a:rPr lang="el-GR" sz="2400">
                          <a:solidFill>
                            <a:srgbClr val="C00000"/>
                          </a:solidFill>
                          <a:latin typeface="Cambria Math" panose="02040503050406030204" pitchFamily="18" charset="0"/>
                        </a:rPr>
                        <m:t>β</m:t>
                      </m:r>
                      <m:r>
                        <m:rPr>
                          <m:sty m:val="p"/>
                        </m:rPr>
                        <a:rPr lang="en-US" sz="2400">
                          <a:solidFill>
                            <a:srgbClr val="C00000"/>
                          </a:solidFill>
                          <a:latin typeface="Cambria Math" panose="02040503050406030204" pitchFamily="18" charset="0"/>
                        </a:rPr>
                        <m:t>M</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𝑖</m:t>
                      </m:r>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𝑟</m:t>
                          </m:r>
                        </m:sup>
                      </m:sSup>
                      <m:d>
                        <m:dPr>
                          <m:begChr m:val="["/>
                          <m:endChr m:val="]"/>
                          <m:ctrlPr>
                            <a:rPr lang="en-US" sz="2400" i="1">
                              <a:solidFill>
                                <a:srgbClr val="C00000"/>
                              </a:solidFill>
                              <a:latin typeface="Cambria Math" panose="02040503050406030204" pitchFamily="18" charset="0"/>
                            </a:rPr>
                          </m:ctrlPr>
                        </m:dPr>
                        <m:e>
                          <m:sSub>
                            <m:sSubPr>
                              <m:ctrlPr>
                                <a:rPr lang="el-GR"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 </m:t>
                              </m:r>
                              <m:r>
                                <a:rPr lang="el-GR" sz="2400" i="1">
                                  <a:solidFill>
                                    <a:srgbClr val="C00000"/>
                                  </a:solidFill>
                                  <a:latin typeface="Cambria Math"/>
                                  <a:ea typeface="Cambria Math"/>
                                </a:rPr>
                                <m:t>𝜕</m:t>
                              </m:r>
                            </m:e>
                            <m:sub>
                              <m:r>
                                <a:rPr lang="en-US" sz="2400" i="1">
                                  <a:solidFill>
                                    <a:srgbClr val="C00000"/>
                                  </a:solidFill>
                                  <a:latin typeface="Cambria Math" panose="02040503050406030204" pitchFamily="18" charset="0"/>
                                </a:rPr>
                                <m:t>𝑟</m:t>
                              </m:r>
                            </m:sub>
                          </m:sSub>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𝑠</m:t>
                              </m:r>
                            </m:num>
                            <m:den>
                              <m:r>
                                <a:rPr lang="en-US" sz="2400" i="1">
                                  <a:solidFill>
                                    <a:srgbClr val="C00000"/>
                                  </a:solidFill>
                                  <a:latin typeface="Cambria Math" panose="02040503050406030204" pitchFamily="18" charset="0"/>
                                </a:rPr>
                                <m:t>𝑟</m:t>
                              </m:r>
                            </m:den>
                          </m:f>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𝐾</m:t>
                          </m:r>
                        </m:e>
                      </m:d>
                    </m:oMath>
                  </m:oMathPara>
                </a14:m>
                <a:endParaRPr lang="en-US" sz="2400" dirty="0" smtClean="0">
                  <a:solidFill>
                    <a:srgbClr val="0070C0"/>
                  </a:solidFill>
                  <a:ea typeface="Cambria Math" panose="02040503050406030204" pitchFamily="18" charset="0"/>
                </a:endParaRPr>
              </a:p>
              <a:p>
                <a:pPr algn="l"/>
                <a:r>
                  <a:rPr lang="en-US" sz="2400" dirty="0">
                    <a:solidFill>
                      <a:srgbClr val="0070C0"/>
                    </a:solidFill>
                    <a:ea typeface="Cambria Math" panose="02040503050406030204" pitchFamily="18" charset="0"/>
                  </a:rPr>
                  <a:t> </a:t>
                </a:r>
                <a:r>
                  <a:rPr lang="en-US" dirty="0" smtClean="0">
                    <a:ea typeface="Cambria Math" panose="02040503050406030204" pitchFamily="18" charset="0"/>
                  </a:rPr>
                  <a:t>2. We may apply variable separation to specify the angular and radial wave functions:</a:t>
                </a:r>
              </a:p>
              <a:p>
                <a:pPr algn="l"/>
                <a14:m>
                  <m:oMathPara xmlns:m="http://schemas.openxmlformats.org/officeDocument/2006/math">
                    <m:oMathParaPr>
                      <m:jc m:val="centerGroup"/>
                    </m:oMathParaPr>
                    <m:oMath xmlns:m="http://schemas.openxmlformats.org/officeDocument/2006/math">
                      <m:r>
                        <a:rPr lang="el-GR" sz="2400" i="1">
                          <a:solidFill>
                            <a:srgbClr val="C00000"/>
                          </a:solidFill>
                          <a:latin typeface="Cambria Math"/>
                        </a:rPr>
                        <m:t>𝛹</m:t>
                      </m:r>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𝑡</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𝑟</m:t>
                          </m:r>
                          <m:r>
                            <a:rPr lang="en-US" sz="2400" i="1">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𝑅</m:t>
                      </m:r>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𝑡</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𝑟</m:t>
                          </m:r>
                        </m:e>
                      </m:d>
                      <m:r>
                        <a:rPr lang="el-GR" sz="2400" i="1">
                          <a:solidFill>
                            <a:srgbClr val="C00000"/>
                          </a:solidFill>
                          <a:latin typeface="Cambria Math"/>
                        </a:rPr>
                        <m:t>𝜙</m:t>
                      </m:r>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oMath>
                  </m:oMathPara>
                </a14:m>
                <a:endParaRPr lang="en-US" sz="2400" dirty="0" smtClean="0">
                  <a:solidFill>
                    <a:srgbClr val="0070C0"/>
                  </a:solidFill>
                  <a:ea typeface="Cambria Math" panose="02040503050406030204" pitchFamily="18" charset="0"/>
                </a:endParaRPr>
              </a:p>
              <a:p>
                <a:pPr algn="l"/>
                <a:r>
                  <a:rPr lang="en-US" dirty="0" smtClean="0">
                    <a:ea typeface="Cambria Math" panose="02040503050406030204" pitchFamily="18" charset="0"/>
                  </a:rPr>
                  <a:t> </a:t>
                </a:r>
                <a:endParaRPr lang="en-US" dirty="0">
                  <a:ea typeface="Cambria Math" panose="02040503050406030204" pitchFamily="18" charset="0"/>
                </a:endParaRPr>
              </a:p>
              <a:p>
                <a:pPr algn="l"/>
                <a:endParaRPr lang="en-US" sz="2400" dirty="0" smtClean="0">
                  <a:solidFill>
                    <a:srgbClr val="0070C0"/>
                  </a:solidFill>
                  <a:ea typeface="Cambria Math" panose="020405030504060302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683568" y="692696"/>
                <a:ext cx="7920880" cy="5782802"/>
              </a:xfrm>
              <a:prstGeom prst="rect">
                <a:avLst/>
              </a:prstGeom>
              <a:blipFill>
                <a:blip r:embed="rId2"/>
                <a:stretch>
                  <a:fillRect l="-1078" t="-844"/>
                </a:stretch>
              </a:blipFill>
            </p:spPr>
            <p:txBody>
              <a:bodyPr/>
              <a:lstStyle/>
              <a:p>
                <a:r>
                  <a:rPr lang="en-US">
                    <a:noFill/>
                  </a:rPr>
                  <a:t> </a:t>
                </a:r>
              </a:p>
            </p:txBody>
          </p:sp>
        </mc:Fallback>
      </mc:AlternateContent>
    </p:spTree>
    <p:extLst>
      <p:ext uri="{BB962C8B-B14F-4D97-AF65-F5344CB8AC3E}">
        <p14:creationId xmlns:p14="http://schemas.microsoft.com/office/powerpoint/2010/main" val="3681075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57200" y="332656"/>
                <a:ext cx="8229600" cy="6192688"/>
              </a:xfrm>
            </p:spPr>
            <p:txBody>
              <a:bodyPr>
                <a:normAutofit fontScale="90000"/>
              </a:bodyPr>
              <a:lstStyle/>
              <a:p>
                <a:pPr algn="l" rtl="0"/>
                <a:r>
                  <a:rPr lang="en-GB" sz="2400" u="sng" dirty="0" smtClean="0">
                    <a:solidFill>
                      <a:srgbClr val="002060"/>
                    </a:solidFill>
                    <a:ea typeface="Cambria Math" panose="02040503050406030204" pitchFamily="18" charset="0"/>
                  </a:rPr>
                  <a:t/>
                </a:r>
                <a:br>
                  <a:rPr lang="en-GB" sz="2400" u="sng" dirty="0" smtClean="0">
                    <a:solidFill>
                      <a:srgbClr val="002060"/>
                    </a:solidFill>
                    <a:ea typeface="Cambria Math" panose="02040503050406030204" pitchFamily="18" charset="0"/>
                  </a:rPr>
                </a:br>
                <a:r>
                  <a:rPr lang="en-GB" sz="2400" dirty="0" smtClean="0">
                    <a:solidFill>
                      <a:srgbClr val="002060"/>
                    </a:solidFill>
                    <a:ea typeface="Cambria Math" panose="02040503050406030204" pitchFamily="18" charset="0"/>
                  </a:rPr>
                  <a:t>3. A c</a:t>
                </a:r>
                <a:r>
                  <a:rPr lang="en-GB" sz="2400" dirty="0" smtClean="0">
                    <a:solidFill>
                      <a:srgbClr val="002060"/>
                    </a:solidFill>
                    <a:ea typeface="Cambria Math" panose="02040503050406030204" pitchFamily="18" charset="0"/>
                  </a:rPr>
                  <a:t>omplete </a:t>
                </a:r>
                <a:r>
                  <a:rPr lang="en-GB" sz="2400" dirty="0" smtClean="0">
                    <a:solidFill>
                      <a:srgbClr val="002060"/>
                    </a:solidFill>
                    <a:ea typeface="Cambria Math" panose="02040503050406030204" pitchFamily="18" charset="0"/>
                  </a:rPr>
                  <a:t>set of computing </a:t>
                </a:r>
                <a:r>
                  <a:rPr lang="en-GB" sz="2400" dirty="0" smtClean="0">
                    <a:solidFill>
                      <a:srgbClr val="002060"/>
                    </a:solidFill>
                    <a:ea typeface="Cambria Math" panose="02040503050406030204" pitchFamily="18" charset="0"/>
                  </a:rPr>
                  <a:t>variables includes:</a:t>
                </a:r>
                <a:r>
                  <a:rPr lang="en-US" sz="2400" dirty="0">
                    <a:solidFill>
                      <a:srgbClr val="002060"/>
                    </a:solidFill>
                    <a:ea typeface="Cambria Math" panose="02040503050406030204" pitchFamily="18" charset="0"/>
                  </a:rPr>
                  <a:t/>
                </a:r>
                <a:br>
                  <a:rPr lang="en-US" sz="2400" dirty="0">
                    <a:solidFill>
                      <a:srgbClr val="002060"/>
                    </a:solidFill>
                    <a:ea typeface="Cambria Math" panose="02040503050406030204" pitchFamily="18" charset="0"/>
                  </a:rPr>
                </a:br>
                <a:r>
                  <a:rPr lang="en-US" sz="2400" dirty="0" smtClean="0"/>
                  <a:t> </a:t>
                </a:r>
                <a:br>
                  <a:rPr lang="en-US" sz="2400" dirty="0" smtClean="0"/>
                </a:br>
                <a:r>
                  <a:rPr lang="en-US" sz="2400" dirty="0" smtClean="0"/>
                  <a:t>The </a:t>
                </a:r>
                <a:r>
                  <a:rPr lang="en-US" sz="2400" dirty="0"/>
                  <a:t>free </a:t>
                </a:r>
                <a:r>
                  <a:rPr lang="en-US" sz="2400" dirty="0" smtClean="0"/>
                  <a:t>Hamiltonian </a:t>
                </a:r>
                <a14:m>
                  <m:oMath xmlns:m="http://schemas.openxmlformats.org/officeDocument/2006/math">
                    <m:sSub>
                      <m:sSubPr>
                        <m:ctrlPr>
                          <a:rPr lang="en-US" sz="2400" i="1">
                            <a:solidFill>
                              <a:srgbClr val="C00000"/>
                            </a:solidFill>
                            <a:latin typeface="Cambria Math" panose="02040503050406030204" pitchFamily="18" charset="0"/>
                          </a:rPr>
                        </m:ctrlPr>
                      </m:sSubPr>
                      <m:e>
                        <m:r>
                          <a:rPr lang="en-GB" sz="2400" i="1">
                            <a:solidFill>
                              <a:srgbClr val="C00000"/>
                            </a:solidFill>
                            <a:latin typeface="Cambria Math" panose="02040503050406030204" pitchFamily="18" charset="0"/>
                          </a:rPr>
                          <m:t>𝐻</m:t>
                        </m:r>
                      </m:e>
                      <m:sub>
                        <m:r>
                          <a:rPr lang="en-US" sz="2400" i="1">
                            <a:solidFill>
                              <a:srgbClr val="C00000"/>
                            </a:solidFill>
                            <a:latin typeface="Cambria Math" panose="02040503050406030204" pitchFamily="18" charset="0"/>
                          </a:rPr>
                          <m:t>0</m:t>
                        </m:r>
                      </m:sub>
                    </m:sSub>
                  </m:oMath>
                </a14:m>
                <a:r>
                  <a:rPr lang="en-US" sz="2400" dirty="0" smtClean="0"/>
                  <a:t>,</a:t>
                </a:r>
                <a:r>
                  <a:rPr lang="en-US" sz="2400" dirty="0" smtClean="0"/>
                  <a:t/>
                </a:r>
                <a:br>
                  <a:rPr lang="en-US" sz="2400" dirty="0" smtClean="0"/>
                </a:br>
                <a:r>
                  <a:rPr lang="en-US" sz="2400" dirty="0" smtClean="0"/>
                  <a:t> </a:t>
                </a:r>
                <a:r>
                  <a:rPr lang="en-US" sz="2400" dirty="0"/>
                  <a:t/>
                </a:r>
                <a:br>
                  <a:rPr lang="en-US" sz="2400" dirty="0"/>
                </a:br>
                <a:r>
                  <a:rPr lang="en-US" sz="2400" dirty="0" smtClean="0"/>
                  <a:t>The </a:t>
                </a:r>
                <a:r>
                  <a:rPr lang="en-US" sz="2400" dirty="0" smtClean="0"/>
                  <a:t>total angular momentum </a:t>
                </a:r>
                <a:r>
                  <a:rPr lang="en-US" sz="2400" dirty="0" smtClean="0"/>
                  <a:t>squared </a:t>
                </a:r>
                <a14:m>
                  <m:oMath xmlns:m="http://schemas.openxmlformats.org/officeDocument/2006/math">
                    <m:sSup>
                      <m:sSupPr>
                        <m:ctrlPr>
                          <a:rPr lang="en-US" sz="2400" i="1" dirty="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𝐽</m:t>
                        </m:r>
                      </m:e>
                      <m:sup>
                        <m:r>
                          <a:rPr lang="en-US" sz="2400" i="1" dirty="0">
                            <a:solidFill>
                              <a:srgbClr val="C00000"/>
                            </a:solidFill>
                            <a:latin typeface="Cambria Math" panose="02040503050406030204" pitchFamily="18" charset="0"/>
                          </a:rPr>
                          <m:t>2</m:t>
                        </m:r>
                      </m:sup>
                    </m:sSup>
                  </m:oMath>
                </a14:m>
                <a:r>
                  <a:rPr lang="en-US" sz="2400" dirty="0" smtClean="0"/>
                  <a:t>, </a:t>
                </a:r>
                <a:r>
                  <a:rPr lang="en-US" sz="2400" dirty="0" smtClean="0"/>
                  <a:t/>
                </a:r>
                <a:br>
                  <a:rPr lang="en-US" sz="2400" dirty="0" smtClean="0"/>
                </a:br>
                <a:r>
                  <a:rPr lang="en-US" sz="2400" dirty="0" smtClean="0"/>
                  <a:t/>
                </a:r>
                <a:br>
                  <a:rPr lang="en-US" sz="2400" dirty="0" smtClean="0"/>
                </a:br>
                <a:r>
                  <a:rPr lang="en-US" sz="2400" dirty="0" smtClean="0"/>
                  <a:t>Z </a:t>
                </a:r>
                <a:r>
                  <a:rPr lang="en-US" sz="2400" dirty="0" smtClean="0"/>
                  <a:t>component of angular </a:t>
                </a:r>
                <a:r>
                  <a:rPr lang="en-US" sz="2400" dirty="0" smtClean="0"/>
                  <a:t>momentum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𝐽</m:t>
                        </m:r>
                      </m:e>
                      <m:sub>
                        <m:r>
                          <a:rPr lang="en-US" sz="2400" i="1">
                            <a:solidFill>
                              <a:srgbClr val="C00000"/>
                            </a:solidFill>
                            <a:latin typeface="Cambria Math" panose="02040503050406030204" pitchFamily="18" charset="0"/>
                          </a:rPr>
                          <m:t>3</m:t>
                        </m:r>
                      </m:sub>
                    </m:sSub>
                  </m:oMath>
                </a14:m>
                <a:r>
                  <a:rPr lang="en-US" sz="2400" dirty="0" smtClean="0"/>
                  <a:t>, </a:t>
                </a:r>
                <a:r>
                  <a:rPr lang="en-US" sz="2400" dirty="0" smtClean="0"/>
                  <a:t/>
                </a:r>
                <a:br>
                  <a:rPr lang="en-US" sz="2400" dirty="0" smtClean="0"/>
                </a:br>
                <a:r>
                  <a:rPr lang="en-US" sz="2400" dirty="0" smtClean="0"/>
                  <a:t/>
                </a:r>
                <a:br>
                  <a:rPr lang="en-US" sz="2400" dirty="0" smtClean="0"/>
                </a:br>
                <a:r>
                  <a:rPr lang="en-US" sz="2400" dirty="0" smtClean="0"/>
                  <a:t>The </a:t>
                </a:r>
                <a:r>
                  <a:rPr lang="en-US" sz="2400" dirty="0" smtClean="0"/>
                  <a:t>angular </a:t>
                </a:r>
                <a:r>
                  <a:rPr lang="en-US" sz="2400" dirty="0" smtClean="0"/>
                  <a:t>operator </a:t>
                </a:r>
                <a14:m>
                  <m:oMath xmlns:m="http://schemas.openxmlformats.org/officeDocument/2006/math">
                    <m:r>
                      <a:rPr lang="en-US" sz="2400" i="1">
                        <a:solidFill>
                          <a:srgbClr val="C00000"/>
                        </a:solidFill>
                        <a:latin typeface="Cambria Math" panose="02040503050406030204" pitchFamily="18" charset="0"/>
                      </a:rPr>
                      <m:t>𝐾</m:t>
                    </m:r>
                  </m:oMath>
                </a14:m>
                <a:r>
                  <a:rPr lang="en-US" sz="2400" dirty="0" smtClean="0"/>
                  <a:t>,</a:t>
                </a:r>
                <a:r>
                  <a:rPr lang="en-US" sz="2400" dirty="0" smtClean="0"/>
                  <a:t/>
                </a:r>
                <a:br>
                  <a:rPr lang="en-US" sz="2400" dirty="0" smtClean="0"/>
                </a:br>
                <a:r>
                  <a:rPr lang="en-US" sz="2400" dirty="0" smtClean="0"/>
                  <a:t> </a:t>
                </a:r>
                <a:br>
                  <a:rPr lang="en-US" sz="2400" dirty="0" smtClean="0"/>
                </a:br>
                <a:r>
                  <a:rPr lang="en-US" sz="2400" dirty="0" smtClean="0"/>
                  <a:t>The parity </a:t>
                </a:r>
                <a14:m>
                  <m:oMath xmlns:m="http://schemas.openxmlformats.org/officeDocument/2006/math">
                    <m:r>
                      <a:rPr lang="en-US" sz="2400" i="1">
                        <a:solidFill>
                          <a:srgbClr val="C00000"/>
                        </a:solidFill>
                        <a:latin typeface="Cambria Math" panose="02040503050406030204" pitchFamily="18" charset="0"/>
                      </a:rPr>
                      <m:t>𝑃</m:t>
                    </m:r>
                  </m:oMath>
                </a14:m>
                <a:r>
                  <a:rPr lang="en-US" sz="2400" dirty="0"/>
                  <a:t> </a:t>
                </a:r>
                <a:r>
                  <a:rPr lang="en-US" sz="2400" dirty="0" smtClean="0"/>
                  <a:t>.</a:t>
                </a:r>
                <a:br>
                  <a:rPr lang="en-US" sz="2400" dirty="0" smtClean="0"/>
                </a:br>
                <a:r>
                  <a:rPr lang="en-US" sz="2400" dirty="0" smtClean="0"/>
                  <a:t/>
                </a:r>
                <a:br>
                  <a:rPr lang="en-US" sz="2400" dirty="0" smtClean="0"/>
                </a:br>
                <a:r>
                  <a:rPr lang="en-US" sz="2400" dirty="0" smtClean="0"/>
                  <a:t>With this in mind </a:t>
                </a:r>
                <a:r>
                  <a:rPr lang="en-US" sz="2400" dirty="0" smtClean="0"/>
                  <a:t>we may </a:t>
                </a:r>
                <a:r>
                  <a:rPr lang="en-US" sz="2400" dirty="0" smtClean="0"/>
                  <a:t>write </a:t>
                </a:r>
                <a:r>
                  <a:rPr lang="en-US" sz="2400" dirty="0" smtClean="0"/>
                  <a:t>the </a:t>
                </a:r>
                <a:r>
                  <a:rPr lang="en-US" sz="2400" dirty="0" smtClean="0"/>
                  <a:t>reduced angular wave function</a:t>
                </a:r>
                <a:r>
                  <a:rPr lang="en-US" sz="2400" dirty="0" smtClean="0"/>
                  <a:t>. </a:t>
                </a:r>
                <a:r>
                  <a:rPr lang="en-US" sz="2400" dirty="0" smtClean="0"/>
                  <a:t/>
                </a:r>
                <a:br>
                  <a:rPr lang="en-US" sz="2400" dirty="0" smtClean="0"/>
                </a:br>
                <a:r>
                  <a:rPr lang="en-US" sz="2400" dirty="0"/>
                  <a:t/>
                </a:r>
                <a:br>
                  <a:rPr lang="en-US" sz="2400" dirty="0"/>
                </a:br>
                <a:r>
                  <a:rPr lang="en-US" sz="2400" dirty="0"/>
                  <a:t/>
                </a:r>
                <a:br>
                  <a:rPr lang="en-US" sz="2400" dirty="0"/>
                </a:br>
                <a:endParaRPr lang="en-US" sz="24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332656"/>
                <a:ext cx="8229600" cy="6192688"/>
              </a:xfrm>
              <a:blipFill>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46222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57200" y="548680"/>
                <a:ext cx="8229600" cy="5760640"/>
              </a:xfrm>
            </p:spPr>
            <p:txBody>
              <a:bodyPr>
                <a:normAutofit fontScale="90000"/>
              </a:bodyPr>
              <a:lstStyle/>
              <a:p>
                <a:pPr algn="l"/>
                <a:r>
                  <a:rPr lang="en-US" sz="2700" u="sng" dirty="0" smtClean="0"/>
                  <a:t>The reduced angular wave </a:t>
                </a:r>
                <a:r>
                  <a:rPr lang="en-US" sz="2700" u="sng" dirty="0" smtClean="0"/>
                  <a:t>function</a:t>
                </a:r>
                <a:r>
                  <a:rPr lang="en-US" sz="2700" dirty="0" smtClean="0"/>
                  <a:t>:</a:t>
                </a:r>
                <a:r>
                  <a:rPr lang="en-US" sz="2700" dirty="0" smtClean="0"/>
                  <a:t/>
                </a:r>
                <a:br>
                  <a:rPr lang="en-US" sz="2700" dirty="0" smtClean="0"/>
                </a:br>
                <a:r>
                  <a:rPr lang="en-US" sz="2400" dirty="0" smtClean="0"/>
                  <a:t/>
                </a:r>
                <a:br>
                  <a:rPr lang="en-US" sz="2400" dirty="0" smtClean="0"/>
                </a:br>
                <a:r>
                  <a:rPr lang="en-US" sz="2400" dirty="0" smtClean="0"/>
                  <a:t>The angular wave function is a spinor of spherical harmonics,</a:t>
                </a:r>
                <a:br>
                  <a:rPr lang="en-US" sz="2400" dirty="0" smtClean="0"/>
                </a:br>
                <a:r>
                  <a:rPr lang="en-US" sz="2400" dirty="0"/>
                  <a:t/>
                </a:r>
                <a:br>
                  <a:rPr lang="en-US" sz="2400" dirty="0"/>
                </a:b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𝒴</m:t>
                          </m:r>
                        </m:e>
                        <m:sub>
                          <m:r>
                            <a:rPr lang="en-US" sz="2400" b="0" i="1" smtClean="0">
                              <a:solidFill>
                                <a:srgbClr val="C00000"/>
                              </a:solidFill>
                              <a:latin typeface="Cambria Math" panose="02040503050406030204" pitchFamily="18" charset="0"/>
                            </a:rPr>
                            <m:t>𝑙</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𝑗</m:t>
                              </m:r>
                            </m:sub>
                          </m:sSub>
                        </m:sub>
                        <m:sup>
                          <m:r>
                            <a:rPr lang="en-US" sz="2400" b="0" i="1" smtClean="0">
                              <a:solidFill>
                                <a:srgbClr val="C00000"/>
                              </a:solidFill>
                              <a:latin typeface="Cambria Math" panose="02040503050406030204" pitchFamily="18" charset="0"/>
                            </a:rPr>
                            <m:t>𝑗</m:t>
                          </m:r>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r>
                        <a:rPr lang="en-US" sz="2400" b="0" i="1" smtClean="0">
                          <a:solidFill>
                            <a:srgbClr val="C00000"/>
                          </a:solidFill>
                          <a:latin typeface="Cambria Math" panose="02040503050406030204" pitchFamily="18" charset="0"/>
                        </a:rPr>
                        <m:t>=</m:t>
                      </m:r>
                    </m:oMath>
                    <m:oMath xmlns:m="http://schemas.openxmlformats.org/officeDocument/2006/math">
                      <m:nary>
                        <m:naryPr>
                          <m:chr m:val="∑"/>
                          <m:supHide m:val="on"/>
                          <m:ctrlPr>
                            <a:rPr lang="en-US" sz="2400" b="0" i="1" smtClean="0">
                              <a:solidFill>
                                <a:srgbClr val="C00000"/>
                              </a:solidFill>
                              <a:latin typeface="Cambria Math" panose="02040503050406030204" pitchFamily="18" charset="0"/>
                            </a:rPr>
                          </m:ctrlPr>
                        </m:naryPr>
                        <m:sub>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𝑠</m:t>
                              </m:r>
                            </m:sub>
                          </m:sSub>
                          <m:r>
                            <m:rPr>
                              <m:brk m:alnAt="7"/>
                            </m:rP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sub>
                        <m:sup/>
                        <m:e>
                          <m:r>
                            <a:rPr lang="en-US" sz="2400" b="0" i="1" smtClean="0">
                              <a:solidFill>
                                <a:srgbClr val="C00000"/>
                              </a:solidFill>
                              <a:latin typeface="Cambria Math" panose="02040503050406030204" pitchFamily="18" charset="0"/>
                            </a:rPr>
                            <m:t>𝐶</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𝑙</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𝑗</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𝑗</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𝑠</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𝑠</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𝑗</m:t>
                                  </m:r>
                                </m:sub>
                              </m:sSub>
                            </m:e>
                          </m:d>
                        </m:e>
                      </m:nary>
                      <m:sSubSup>
                        <m:sSubSupPr>
                          <m:ctrlPr>
                            <a:rPr lang="en-US" sz="2400" b="0" i="1" smtClean="0">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𝑌</m:t>
                          </m:r>
                        </m:e>
                        <m:sub>
                          <m:r>
                            <a:rPr lang="en-US" sz="2400" b="0" i="1" smtClean="0">
                              <a:solidFill>
                                <a:srgbClr val="C00000"/>
                              </a:solidFill>
                              <a:latin typeface="Cambria Math" panose="02040503050406030204" pitchFamily="18" charset="0"/>
                            </a:rPr>
                            <m:t>𝑙</m:t>
                          </m:r>
                        </m:sub>
                        <m:sup>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𝑙</m:t>
                              </m:r>
                            </m:sub>
                          </m:sSub>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sSubSup>
                        <m:sSubSupPr>
                          <m:ctrlPr>
                            <a:rPr lang="en-US" sz="2400" i="1">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rPr>
                            <m:t>𝒳</m:t>
                          </m:r>
                        </m:e>
                        <m:sub>
                          <m:r>
                            <a:rPr lang="en-US" sz="2400" b="0" i="1" smtClean="0">
                              <a:solidFill>
                                <a:srgbClr val="C00000"/>
                              </a:solidFill>
                              <a:latin typeface="Cambria Math" panose="02040503050406030204" pitchFamily="18" charset="0"/>
                            </a:rPr>
                            <m:t>𝑠</m:t>
                          </m:r>
                        </m:sub>
                        <m: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b="0" i="1" smtClean="0">
                                  <a:solidFill>
                                    <a:srgbClr val="C00000"/>
                                  </a:solidFill>
                                  <a:latin typeface="Cambria Math" panose="02040503050406030204" pitchFamily="18" charset="0"/>
                                </a:rPr>
                                <m:t>𝑠</m:t>
                              </m:r>
                            </m:sub>
                          </m:sSub>
                        </m:sup>
                      </m:sSubSup>
                    </m:oMath>
                  </m:oMathPara>
                </a14:m>
                <a:r>
                  <a:rPr lang="en-US" sz="2400" dirty="0"/>
                  <a:t/>
                </a:r>
                <a:br>
                  <a:rPr lang="en-US" sz="2400" dirty="0"/>
                </a:br>
                <a:r>
                  <a:rPr lang="en-US" sz="2400" dirty="0" smtClean="0"/>
                  <a:t> </a:t>
                </a:r>
                <a:br>
                  <a:rPr lang="en-US" sz="2400" dirty="0" smtClean="0"/>
                </a:br>
                <a:r>
                  <a:rPr lang="en-US" sz="2400" dirty="0" smtClean="0"/>
                  <a:t> </a:t>
                </a:r>
                <a14:m>
                  <m:oMath xmlns:m="http://schemas.openxmlformats.org/officeDocument/2006/math">
                    <m:r>
                      <a:rPr lang="en-US" sz="2400" i="1">
                        <a:solidFill>
                          <a:srgbClr val="C00000"/>
                        </a:solidFill>
                        <a:latin typeface="Cambria Math" panose="02040503050406030204" pitchFamily="18" charset="0"/>
                      </a:rPr>
                      <m:t>𝐶</m:t>
                    </m:r>
                    <m:r>
                      <a:rPr lang="en-US" sz="2400" i="1">
                        <a:solidFill>
                          <a:srgbClr val="C00000"/>
                        </a:solidFill>
                        <a:latin typeface="Cambria Math" panose="02040503050406030204" pitchFamily="18" charset="0"/>
                      </a:rPr>
                      <m:t> </m:t>
                    </m:r>
                  </m:oMath>
                </a14:m>
                <a:r>
                  <a:rPr lang="en-US" sz="2400" dirty="0" smtClean="0"/>
                  <a:t>- a </a:t>
                </a:r>
                <a:r>
                  <a:rPr lang="en-US" sz="2400" dirty="0" err="1" smtClean="0"/>
                  <a:t>Clebsch</a:t>
                </a:r>
                <a:r>
                  <a:rPr lang="en-US" sz="2400" dirty="0" smtClean="0"/>
                  <a:t>-Gordon coefficient for combining orbital angular momentum </a:t>
                </a:r>
                <a14:m>
                  <m:oMath xmlns:m="http://schemas.openxmlformats.org/officeDocument/2006/math">
                    <m:r>
                      <a:rPr lang="en-US" sz="2400" i="1">
                        <a:solidFill>
                          <a:srgbClr val="C00000"/>
                        </a:solidFill>
                        <a:latin typeface="Cambria Math" panose="02040503050406030204" pitchFamily="18" charset="0"/>
                      </a:rPr>
                      <m:t>𝑙</m:t>
                    </m:r>
                  </m:oMath>
                </a14:m>
                <a:r>
                  <a:rPr lang="en-US" sz="2400" dirty="0" smtClean="0"/>
                  <a:t> &amp; spin </a:t>
                </a:r>
                <a14:m>
                  <m:oMath xmlns:m="http://schemas.openxmlformats.org/officeDocument/2006/math">
                    <m:r>
                      <a:rPr lang="en-US" sz="2400" i="1">
                        <a:solidFill>
                          <a:srgbClr val="C00000"/>
                        </a:solidFill>
                        <a:latin typeface="Cambria Math" panose="02040503050406030204" pitchFamily="18" charset="0"/>
                      </a:rPr>
                      <m:t>𝑠</m:t>
                    </m:r>
                  </m:oMath>
                </a14:m>
                <a:r>
                  <a:rPr lang="en-US" sz="2400" dirty="0" smtClean="0"/>
                  <a:t> to a total angular momentum </a:t>
                </a:r>
                <a14:m>
                  <m:oMath xmlns:m="http://schemas.openxmlformats.org/officeDocument/2006/math">
                    <m:r>
                      <a:rPr lang="en-US" sz="2400" i="1">
                        <a:solidFill>
                          <a:srgbClr val="C00000"/>
                        </a:solidFill>
                        <a:latin typeface="Cambria Math" panose="02040503050406030204" pitchFamily="18" charset="0"/>
                      </a:rPr>
                      <m:t>𝑗</m:t>
                    </m:r>
                  </m:oMath>
                </a14:m>
                <a:r>
                  <a:rPr lang="en-US" sz="2400" dirty="0" smtClean="0"/>
                  <a:t>.</a:t>
                </a:r>
                <a:br>
                  <a:rPr lang="en-US" sz="2400" dirty="0" smtClean="0"/>
                </a:br>
                <a:r>
                  <a:rPr lang="en-US" sz="2400" dirty="0" smtClean="0"/>
                  <a:t> </a:t>
                </a:r>
                <a:br>
                  <a:rPr lang="en-US" sz="2400" dirty="0" smtClean="0"/>
                </a:br>
                <a14:m>
                  <m:oMath xmlns:m="http://schemas.openxmlformats.org/officeDocument/2006/math">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𝑌</m:t>
                        </m:r>
                      </m:e>
                      <m:sub>
                        <m:r>
                          <a:rPr lang="en-US" sz="2400" i="1">
                            <a:solidFill>
                              <a:srgbClr val="C00000"/>
                            </a:solidFill>
                            <a:latin typeface="Cambria Math" panose="02040503050406030204" pitchFamily="18" charset="0"/>
                          </a:rPr>
                          <m:t>𝑙</m:t>
                        </m:r>
                      </m:sub>
                      <m: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i="1">
                                <a:solidFill>
                                  <a:srgbClr val="C00000"/>
                                </a:solidFill>
                                <a:latin typeface="Cambria Math" panose="02040503050406030204" pitchFamily="18" charset="0"/>
                              </a:rPr>
                              <m:t>𝑙</m:t>
                            </m:r>
                          </m:sub>
                        </m:sSub>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oMath>
                </a14:m>
                <a:r>
                  <a:rPr lang="en-US" sz="2400" dirty="0" smtClean="0"/>
                  <a:t> - spherical harmonics </a:t>
                </a:r>
                <a:r>
                  <a:rPr lang="en-US" sz="2400" dirty="0" err="1" smtClean="0"/>
                  <a:t>eigenfunctions</a:t>
                </a:r>
                <a:r>
                  <a:rPr lang="en-US" sz="2400" dirty="0" smtClean="0"/>
                  <a:t> of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𝐿</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&amp;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𝐿</m:t>
                        </m:r>
                      </m:e>
                      <m:sub>
                        <m:r>
                          <a:rPr lang="en-US" sz="2400" b="0" i="1" smtClean="0">
                            <a:solidFill>
                              <a:srgbClr val="C00000"/>
                            </a:solidFill>
                            <a:latin typeface="Cambria Math" panose="02040503050406030204" pitchFamily="18" charset="0"/>
                          </a:rPr>
                          <m:t>3</m:t>
                        </m:r>
                      </m:sub>
                    </m:sSub>
                  </m:oMath>
                </a14:m>
                <a:r>
                  <a:rPr lang="en-US" sz="2400" b="0" dirty="0" smtClean="0">
                    <a:solidFill>
                      <a:srgbClr val="C00000"/>
                    </a:solidFill>
                  </a:rPr>
                  <a:t>.</a:t>
                </a:r>
                <a:br>
                  <a:rPr lang="en-US" sz="2400" b="0" dirty="0" smtClean="0">
                    <a:solidFill>
                      <a:srgbClr val="C00000"/>
                    </a:solidFill>
                  </a:rPr>
                </a:br>
                <a:r>
                  <a:rPr lang="en-US" sz="2400" b="0" dirty="0" smtClean="0">
                    <a:solidFill>
                      <a:srgbClr val="C00000"/>
                    </a:solidFill>
                  </a:rPr>
                  <a:t/>
                </a:r>
                <a:br>
                  <a:rPr lang="en-US" sz="2400" b="0" dirty="0" smtClean="0">
                    <a:solidFill>
                      <a:srgbClr val="C00000"/>
                    </a:solidFill>
                  </a:rPr>
                </a:br>
                <a14:m>
                  <m:oMath xmlns:m="http://schemas.openxmlformats.org/officeDocument/2006/math">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𝒳</m:t>
                        </m:r>
                      </m:e>
                      <m:sub>
                        <m:r>
                          <a:rPr lang="en-US" sz="2400" i="1">
                            <a:solidFill>
                              <a:srgbClr val="C00000"/>
                            </a:solidFill>
                            <a:latin typeface="Cambria Math" panose="02040503050406030204" pitchFamily="18" charset="0"/>
                          </a:rPr>
                          <m:t>𝑠</m:t>
                        </m:r>
                      </m:sub>
                      <m: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i="1">
                                <a:solidFill>
                                  <a:srgbClr val="C00000"/>
                                </a:solidFill>
                                <a:latin typeface="Cambria Math" panose="02040503050406030204" pitchFamily="18" charset="0"/>
                              </a:rPr>
                              <m:t>𝑠</m:t>
                            </m:r>
                          </m:sub>
                        </m:sSub>
                      </m:sup>
                    </m:sSubSup>
                  </m:oMath>
                </a14:m>
                <a:r>
                  <a:rPr lang="en-US" sz="2400" dirty="0" smtClean="0"/>
                  <a:t> - </a:t>
                </a:r>
                <a:r>
                  <a:rPr lang="en-US" sz="2400" dirty="0" smtClean="0"/>
                  <a:t>Eigen functions </a:t>
                </a:r>
                <a:r>
                  <a:rPr lang="en-US" sz="2400" dirty="0"/>
                  <a:t>of </a:t>
                </a:r>
                <a14:m>
                  <m:oMath xmlns:m="http://schemas.openxmlformats.org/officeDocument/2006/math">
                    <m:sSup>
                      <m:sSupPr>
                        <m:ctrlPr>
                          <a:rPr lang="en-US" sz="240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𝑆</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 &amp; </m:t>
                    </m:r>
                    <m:sSub>
                      <m:sSubPr>
                        <m:ctrlPr>
                          <a:rPr lang="en-US" sz="2400" i="1">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𝑆</m:t>
                        </m:r>
                      </m:e>
                      <m:sub>
                        <m:r>
                          <a:rPr lang="en-US" sz="2400" i="1">
                            <a:solidFill>
                              <a:srgbClr val="C00000"/>
                            </a:solidFill>
                            <a:latin typeface="Cambria Math" panose="02040503050406030204" pitchFamily="18" charset="0"/>
                          </a:rPr>
                          <m:t>3</m:t>
                        </m:r>
                      </m:sub>
                    </m:sSub>
                  </m:oMath>
                </a14:m>
                <a:r>
                  <a:rPr lang="en-US" sz="2400" dirty="0" smtClean="0"/>
                  <a:t>.</a:t>
                </a:r>
                <a:br>
                  <a:rPr lang="en-US" sz="2400" dirty="0" smtClean="0"/>
                </a:br>
                <a:endParaRPr lang="en-US" sz="24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548680"/>
                <a:ext cx="8229600" cy="5760640"/>
              </a:xfrm>
              <a:blipFill>
                <a:blip r:embed="rId2"/>
                <a:stretch>
                  <a:fillRect l="-1037"/>
                </a:stretch>
              </a:blipFill>
            </p:spPr>
            <p:txBody>
              <a:bodyPr/>
              <a:lstStyle/>
              <a:p>
                <a:r>
                  <a:rPr lang="en-US">
                    <a:noFill/>
                  </a:rPr>
                  <a:t> </a:t>
                </a:r>
              </a:p>
            </p:txBody>
          </p:sp>
        </mc:Fallback>
      </mc:AlternateContent>
    </p:spTree>
    <p:extLst>
      <p:ext uri="{BB962C8B-B14F-4D97-AF65-F5344CB8AC3E}">
        <p14:creationId xmlns:p14="http://schemas.microsoft.com/office/powerpoint/2010/main" val="427332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11560" y="764704"/>
                <a:ext cx="7776864" cy="4961230"/>
              </a:xfrm>
              <a:prstGeom prst="rect">
                <a:avLst/>
              </a:prstGeom>
            </p:spPr>
            <p:txBody>
              <a:bodyPr wrap="square">
                <a:spAutoFit/>
              </a:bodyPr>
              <a:lstStyle/>
              <a:p>
                <a:pPr algn="l"/>
                <a:r>
                  <a:rPr lang="en-US" sz="2400" dirty="0" smtClean="0"/>
                  <a:t>Note that the </a:t>
                </a:r>
                <a:r>
                  <a:rPr lang="en-US" sz="2400" dirty="0"/>
                  <a:t>spherical harmonics are orthonormal</a:t>
                </a:r>
                <a:r>
                  <a:rPr lang="en-US" sz="2400" dirty="0" smtClean="0"/>
                  <a:t>,</a:t>
                </a:r>
              </a:p>
              <a:p>
                <a:pPr algn="l"/>
                <a:endParaRPr lang="en-US" sz="2400" dirty="0"/>
              </a:p>
              <a:p>
                <a:pPr algn="ctr"/>
                <a14:m>
                  <m:oMath xmlns:m="http://schemas.openxmlformats.org/officeDocument/2006/math">
                    <m:nary>
                      <m:naryPr>
                        <m:limLoc m:val="undOvr"/>
                        <m:subHide m:val="on"/>
                        <m:supHide m:val="on"/>
                        <m:ctrlPr>
                          <a:rPr lang="en-US" sz="2400" i="1">
                            <a:solidFill>
                              <a:srgbClr val="C00000"/>
                            </a:solidFill>
                            <a:latin typeface="Cambria Math" panose="02040503050406030204" pitchFamily="18" charset="0"/>
                          </a:rPr>
                        </m:ctrlPr>
                      </m:naryPr>
                      <m:sub/>
                      <m:sup/>
                      <m:e>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𝑑</m:t>
                            </m:r>
                            <m:r>
                              <a:rPr lang="en-US" sz="2400" i="1">
                                <a:solidFill>
                                  <a:srgbClr val="C00000"/>
                                </a:solidFill>
                                <a:latin typeface="Cambria Math" panose="02040503050406030204" pitchFamily="18" charset="0"/>
                              </a:rPr>
                              <m:t>𝛺</m:t>
                            </m:r>
                            <m:sSup>
                              <m:sSupPr>
                                <m:ctrlPr>
                                  <a:rPr lang="en-US" sz="2400" i="1">
                                    <a:solidFill>
                                      <a:srgbClr val="C00000"/>
                                    </a:solidFill>
                                    <a:latin typeface="Cambria Math" panose="02040503050406030204" pitchFamily="18" charset="0"/>
                                  </a:rPr>
                                </m:ctrlPr>
                              </m:sSupPr>
                              <m:e>
                                <m:d>
                                  <m:dPr>
                                    <m:ctrlPr>
                                      <a:rPr lang="en-US" sz="2400" i="1">
                                        <a:solidFill>
                                          <a:srgbClr val="C00000"/>
                                        </a:solidFill>
                                        <a:latin typeface="Cambria Math" panose="02040503050406030204" pitchFamily="18" charset="0"/>
                                      </a:rPr>
                                    </m:ctrlPr>
                                  </m:dPr>
                                  <m:e>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𝒴</m:t>
                                        </m:r>
                                      </m:e>
                                      <m:sub>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𝑙</m:t>
                                            </m:r>
                                          </m:e>
                                          <m:sup>
                                            <m:r>
                                              <a:rPr lang="en-US" sz="2400" i="1">
                                                <a:solidFill>
                                                  <a:srgbClr val="C00000"/>
                                                </a:solidFill>
                                                <a:latin typeface="Cambria Math" panose="02040503050406030204" pitchFamily="18" charset="0"/>
                                              </a:rPr>
                                              <m:t>,</m:t>
                                            </m:r>
                                          </m:sup>
                                        </m:s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𝑗</m:t>
                                                </m:r>
                                              </m:e>
                                              <m:sup>
                                                <m:r>
                                                  <a:rPr lang="en-US" sz="2400" i="1">
                                                    <a:solidFill>
                                                      <a:srgbClr val="C00000"/>
                                                    </a:solidFill>
                                                    <a:latin typeface="Cambria Math" panose="02040503050406030204" pitchFamily="18" charset="0"/>
                                                  </a:rPr>
                                                  <m:t>,</m:t>
                                                </m:r>
                                              </m:sup>
                                            </m:sSup>
                                          </m:sub>
                                        </m:sSub>
                                      </m:sub>
                                      <m:sup>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𝑗</m:t>
                                            </m:r>
                                          </m:e>
                                          <m:sup>
                                            <m:r>
                                              <a:rPr lang="en-US" sz="2400" i="1">
                                                <a:solidFill>
                                                  <a:srgbClr val="C00000"/>
                                                </a:solidFill>
                                                <a:latin typeface="Cambria Math" panose="02040503050406030204" pitchFamily="18" charset="0"/>
                                              </a:rPr>
                                              <m:t>,</m:t>
                                            </m:r>
                                          </m:sup>
                                        </m:sSup>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𝛺</m:t>
                                        </m:r>
                                      </m:e>
                                    </m:d>
                                  </m:e>
                                </m:d>
                              </m:e>
                              <m:sup>
                                <m:r>
                                  <a:rPr lang="en-US" sz="2400" i="1">
                                    <a:solidFill>
                                      <a:srgbClr val="C00000"/>
                                    </a:solidFill>
                                    <a:latin typeface="Cambria Math" panose="02040503050406030204" pitchFamily="18" charset="0"/>
                                  </a:rPr>
                                  <m:t>𝐻</m:t>
                                </m:r>
                              </m:sup>
                            </m:sSup>
                            <m:r>
                              <a:rPr lang="en-US" sz="2400" i="1">
                                <a:solidFill>
                                  <a:srgbClr val="C00000"/>
                                </a:solidFill>
                                <a:latin typeface="Cambria Math" panose="02040503050406030204" pitchFamily="18" charset="0"/>
                              </a:rPr>
                              <m:t>𝒴</m:t>
                            </m:r>
                          </m:e>
                          <m:sub>
                            <m:r>
                              <a:rPr lang="en-US" sz="2400" i="1">
                                <a:solidFill>
                                  <a:srgbClr val="C00000"/>
                                </a:solidFill>
                                <a:latin typeface="Cambria Math" panose="02040503050406030204" pitchFamily="18" charset="0"/>
                              </a:rPr>
                              <m:t>𝑙</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i="1">
                                    <a:solidFill>
                                      <a:srgbClr val="C00000"/>
                                    </a:solidFill>
                                    <a:latin typeface="Cambria Math" panose="02040503050406030204" pitchFamily="18" charset="0"/>
                                  </a:rPr>
                                  <m:t>𝑗</m:t>
                                </m:r>
                              </m:sub>
                            </m:sSub>
                          </m:sub>
                          <m:sup>
                            <m:r>
                              <a:rPr lang="en-US" sz="2400" i="1">
                                <a:solidFill>
                                  <a:srgbClr val="C00000"/>
                                </a:solidFill>
                                <a:latin typeface="Cambria Math" panose="02040503050406030204" pitchFamily="18" charset="0"/>
                              </a:rPr>
                              <m:t>𝑗</m:t>
                            </m:r>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𝛺</m:t>
                            </m:r>
                          </m:e>
                        </m:d>
                      </m:e>
                    </m:nary>
                  </m:oMath>
                </a14:m>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𝛿</m:t>
                        </m:r>
                      </m:e>
                      <m:sub>
                        <m:r>
                          <a:rPr lang="en-US" sz="2400" i="1">
                            <a:solidFill>
                              <a:srgbClr val="C00000"/>
                            </a:solidFill>
                            <a:latin typeface="Cambria Math" panose="02040503050406030204" pitchFamily="18" charset="0"/>
                          </a:rPr>
                          <m:t>𝑗</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𝑗</m:t>
                            </m:r>
                          </m:e>
                          <m:sup>
                            <m:r>
                              <a:rPr lang="en-US" sz="2400" i="1">
                                <a:solidFill>
                                  <a:srgbClr val="C00000"/>
                                </a:solidFill>
                                <a:latin typeface="Cambria Math" panose="02040503050406030204" pitchFamily="18" charset="0"/>
                              </a:rPr>
                              <m:t>,</m:t>
                            </m:r>
                          </m:sup>
                        </m:sSup>
                      </m:sub>
                    </m:sSub>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𝛿</m:t>
                        </m:r>
                      </m:e>
                      <m:sub>
                        <m:r>
                          <a:rPr lang="en-US" sz="2400" i="1">
                            <a:solidFill>
                              <a:srgbClr val="C00000"/>
                            </a:solidFill>
                            <a:latin typeface="Cambria Math" panose="02040503050406030204" pitchFamily="18" charset="0"/>
                          </a:rPr>
                          <m:t>𝑙</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𝑙</m:t>
                            </m:r>
                          </m:e>
                          <m:sup>
                            <m:r>
                              <a:rPr lang="en-US" sz="2400" i="1">
                                <a:solidFill>
                                  <a:srgbClr val="C00000"/>
                                </a:solidFill>
                                <a:latin typeface="Cambria Math" panose="02040503050406030204" pitchFamily="18" charset="0"/>
                              </a:rPr>
                              <m:t>,</m:t>
                            </m:r>
                          </m:sup>
                        </m:sSup>
                      </m:sub>
                    </m:sSub>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𝛿</m:t>
                        </m:r>
                      </m:e>
                      <m:sub>
                        <m:r>
                          <a:rPr lang="en-US" sz="2400" i="1">
                            <a:solidFill>
                              <a:srgbClr val="C00000"/>
                            </a:solidFill>
                            <a:latin typeface="Cambria Math" panose="02040503050406030204" pitchFamily="18" charset="0"/>
                          </a:rPr>
                          <m:t>𝑚</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𝑚</m:t>
                            </m:r>
                          </m:e>
                          <m:sup>
                            <m:r>
                              <a:rPr lang="en-US" sz="2400" i="1">
                                <a:solidFill>
                                  <a:srgbClr val="C00000"/>
                                </a:solidFill>
                                <a:latin typeface="Cambria Math" panose="02040503050406030204" pitchFamily="18" charset="0"/>
                              </a:rPr>
                              <m:t>,</m:t>
                            </m:r>
                          </m:sup>
                        </m:sSup>
                      </m:sub>
                    </m:sSub>
                  </m:oMath>
                </a14:m>
                <a:r>
                  <a:rPr lang="en-US" sz="2400" dirty="0"/>
                  <a:t/>
                </a:r>
                <a:br>
                  <a:rPr lang="en-US" sz="2400" dirty="0"/>
                </a:br>
                <a:endParaRPr lang="en-US" sz="2400" dirty="0" smtClean="0"/>
              </a:p>
              <a:p>
                <a:pPr algn="l"/>
                <a14:m>
                  <m:oMath xmlns:m="http://schemas.openxmlformats.org/officeDocument/2006/math">
                    <m:r>
                      <a:rPr lang="en-US" sz="2400" i="1" smtClean="0">
                        <a:solidFill>
                          <a:srgbClr val="C00000"/>
                        </a:solidFill>
                        <a:latin typeface="Cambria Math" panose="02040503050406030204" pitchFamily="18" charset="0"/>
                      </a:rPr>
                      <m:t>𝐶</m:t>
                    </m:r>
                    <m:r>
                      <a:rPr lang="en-US" sz="2400" i="1" smtClean="0">
                        <a:solidFill>
                          <a:srgbClr val="C00000"/>
                        </a:solidFill>
                        <a:latin typeface="Cambria Math" panose="02040503050406030204" pitchFamily="18" charset="0"/>
                      </a:rPr>
                      <m:t> </m:t>
                    </m:r>
                  </m:oMath>
                </a14:m>
                <a:r>
                  <a:rPr lang="en-US" sz="2400" dirty="0"/>
                  <a:t>- a </a:t>
                </a:r>
                <a:r>
                  <a:rPr lang="en-US" sz="2400" dirty="0" err="1"/>
                  <a:t>Clebsch</a:t>
                </a:r>
                <a:r>
                  <a:rPr lang="en-US" sz="2400" dirty="0"/>
                  <a:t>-Gordon coefficient for combining orbital angular momentum </a:t>
                </a:r>
                <a14:m>
                  <m:oMath xmlns:m="http://schemas.openxmlformats.org/officeDocument/2006/math">
                    <m:r>
                      <a:rPr lang="en-US" sz="2400" i="1">
                        <a:solidFill>
                          <a:srgbClr val="C00000"/>
                        </a:solidFill>
                        <a:latin typeface="Cambria Math" panose="02040503050406030204" pitchFamily="18" charset="0"/>
                      </a:rPr>
                      <m:t>𝑙</m:t>
                    </m:r>
                  </m:oMath>
                </a14:m>
                <a:r>
                  <a:rPr lang="en-US" sz="2400" dirty="0"/>
                  <a:t> &amp; spin </a:t>
                </a:r>
                <a14:m>
                  <m:oMath xmlns:m="http://schemas.openxmlformats.org/officeDocument/2006/math">
                    <m:r>
                      <a:rPr lang="en-US" sz="2400" i="1">
                        <a:solidFill>
                          <a:srgbClr val="C00000"/>
                        </a:solidFill>
                        <a:latin typeface="Cambria Math" panose="02040503050406030204" pitchFamily="18" charset="0"/>
                      </a:rPr>
                      <m:t>𝑠</m:t>
                    </m:r>
                  </m:oMath>
                </a14:m>
                <a:r>
                  <a:rPr lang="en-US" sz="2400" dirty="0"/>
                  <a:t> to a total angular momentum </a:t>
                </a:r>
                <a14:m>
                  <m:oMath xmlns:m="http://schemas.openxmlformats.org/officeDocument/2006/math">
                    <m:r>
                      <a:rPr lang="en-US" sz="2400" i="1">
                        <a:solidFill>
                          <a:srgbClr val="C00000"/>
                        </a:solidFill>
                        <a:latin typeface="Cambria Math" panose="02040503050406030204" pitchFamily="18" charset="0"/>
                      </a:rPr>
                      <m:t>𝑗</m:t>
                    </m:r>
                  </m:oMath>
                </a14:m>
                <a:r>
                  <a:rPr lang="en-US" sz="2400" dirty="0"/>
                  <a:t>.</a:t>
                </a:r>
                <a:r>
                  <a:rPr lang="he-IL" sz="2400" dirty="0"/>
                  <a:t/>
                </a:r>
                <a:br>
                  <a:rPr lang="he-IL" sz="2400" dirty="0"/>
                </a:br>
                <a:r>
                  <a:rPr lang="en-US" sz="2400" dirty="0"/>
                  <a:t/>
                </a:r>
                <a:br>
                  <a:rPr lang="en-US" sz="2400" dirty="0"/>
                </a:br>
                <a:r>
                  <a:rPr lang="en-US" sz="2400" dirty="0"/>
                  <a:t> </a:t>
                </a:r>
                <a14:m>
                  <m:oMath xmlns:m="http://schemas.openxmlformats.org/officeDocument/2006/math">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𝑌</m:t>
                        </m:r>
                      </m:e>
                      <m:sub>
                        <m:r>
                          <a:rPr lang="en-US" sz="2400" i="1">
                            <a:solidFill>
                              <a:srgbClr val="C00000"/>
                            </a:solidFill>
                            <a:latin typeface="Cambria Math" panose="02040503050406030204" pitchFamily="18" charset="0"/>
                          </a:rPr>
                          <m:t>𝑙</m:t>
                        </m:r>
                      </m:sub>
                      <m: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i="1">
                                <a:solidFill>
                                  <a:srgbClr val="C00000"/>
                                </a:solidFill>
                                <a:latin typeface="Cambria Math" panose="02040503050406030204" pitchFamily="18" charset="0"/>
                              </a:rPr>
                              <m:t>𝑙</m:t>
                            </m:r>
                          </m:sub>
                        </m:sSub>
                      </m:sup>
                    </m:sSubSup>
                    <m:d>
                      <m:dPr>
                        <m:ctrlPr>
                          <a:rPr lang="el-GR"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𝛳</m:t>
                        </m:r>
                        <m:r>
                          <a:rPr lang="en-US" sz="2400" i="1">
                            <a:solidFill>
                              <a:srgbClr val="C00000"/>
                            </a:solidFill>
                            <a:latin typeface="Cambria Math" panose="02040503050406030204" pitchFamily="18" charset="0"/>
                          </a:rPr>
                          <m:t>,</m:t>
                        </m:r>
                        <m:r>
                          <m:rPr>
                            <m:sty m:val="p"/>
                          </m:rPr>
                          <a:rPr lang="el-GR" sz="2400" i="1">
                            <a:solidFill>
                              <a:srgbClr val="C00000"/>
                            </a:solidFill>
                            <a:latin typeface="Cambria Math" panose="02040503050406030204" pitchFamily="18" charset="0"/>
                          </a:rPr>
                          <m:t>φ</m:t>
                        </m:r>
                      </m:e>
                    </m:d>
                  </m:oMath>
                </a14:m>
                <a:r>
                  <a:rPr lang="en-US" sz="2400" dirty="0"/>
                  <a:t> - spherical harmonics </a:t>
                </a:r>
                <a:r>
                  <a:rPr lang="en-US" sz="2400" dirty="0" err="1"/>
                  <a:t>eigenfunctions</a:t>
                </a:r>
                <a:r>
                  <a:rPr lang="en-US" sz="2400" dirty="0"/>
                  <a:t> of </a:t>
                </a:r>
                <a:r>
                  <a:rPr lang="en-US" sz="2400" dirty="0"/>
                  <a:t>orbital angular momentum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𝐿</m:t>
                        </m:r>
                      </m:e>
                      <m:sup>
                        <m:r>
                          <a:rPr lang="en-US" sz="2400" i="1">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&amp; </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𝐿</m:t>
                        </m:r>
                      </m:e>
                      <m:sub>
                        <m:r>
                          <a:rPr lang="en-US" sz="2400" i="1">
                            <a:solidFill>
                              <a:srgbClr val="C00000"/>
                            </a:solidFill>
                            <a:latin typeface="Cambria Math" panose="02040503050406030204" pitchFamily="18" charset="0"/>
                          </a:rPr>
                          <m:t>3</m:t>
                        </m:r>
                      </m:sub>
                    </m:sSub>
                    <m:r>
                      <a:rPr lang="en-GB" sz="2400" i="1">
                        <a:solidFill>
                          <a:srgbClr val="C00000"/>
                        </a:solidFill>
                        <a:latin typeface="Cambria Math" panose="02040503050406030204" pitchFamily="18" charset="0"/>
                      </a:rPr>
                      <m:t>.</m:t>
                    </m:r>
                  </m:oMath>
                </a14:m>
                <a:r>
                  <a:rPr lang="en-GB" sz="2400" dirty="0">
                    <a:solidFill>
                      <a:srgbClr val="C00000"/>
                    </a:solidFill>
                  </a:rPr>
                  <a:t/>
                </a:r>
                <a:br>
                  <a:rPr lang="en-GB" sz="2400" dirty="0">
                    <a:solidFill>
                      <a:srgbClr val="C00000"/>
                    </a:solidFill>
                  </a:rPr>
                </a:br>
                <a:r>
                  <a:rPr lang="en-US" sz="2400" dirty="0">
                    <a:solidFill>
                      <a:srgbClr val="C00000"/>
                    </a:solidFill>
                  </a:rPr>
                  <a:t/>
                </a:r>
                <a:br>
                  <a:rPr lang="en-US" sz="2400" dirty="0">
                    <a:solidFill>
                      <a:srgbClr val="C00000"/>
                    </a:solidFill>
                  </a:rPr>
                </a:br>
                <a14:m>
                  <m:oMath xmlns:m="http://schemas.openxmlformats.org/officeDocument/2006/math">
                    <m:sSubSup>
                      <m:sSubSupPr>
                        <m:ctrlPr>
                          <a:rPr lang="en-US" sz="2400" i="1">
                            <a:solidFill>
                              <a:srgbClr val="C00000"/>
                            </a:solidFill>
                            <a:latin typeface="Cambria Math" panose="02040503050406030204" pitchFamily="18" charset="0"/>
                          </a:rPr>
                        </m:ctrlPr>
                      </m:sSubSupPr>
                      <m:e>
                        <m:r>
                          <a:rPr lang="en-US" sz="2400" i="1">
                            <a:solidFill>
                              <a:srgbClr val="C00000"/>
                            </a:solidFill>
                            <a:latin typeface="Cambria Math" panose="02040503050406030204" pitchFamily="18" charset="0"/>
                          </a:rPr>
                          <m:t>𝒳</m:t>
                        </m:r>
                      </m:e>
                      <m:sub>
                        <m:r>
                          <a:rPr lang="en-US" sz="2400" i="1">
                            <a:solidFill>
                              <a:srgbClr val="C00000"/>
                            </a:solidFill>
                            <a:latin typeface="Cambria Math" panose="02040503050406030204" pitchFamily="18" charset="0"/>
                          </a:rPr>
                          <m:t>𝑠</m:t>
                        </m:r>
                      </m:sub>
                      <m:sup>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𝑚</m:t>
                            </m:r>
                          </m:e>
                          <m:sub>
                            <m:r>
                              <a:rPr lang="en-US" sz="2400" i="1">
                                <a:solidFill>
                                  <a:srgbClr val="C00000"/>
                                </a:solidFill>
                                <a:latin typeface="Cambria Math" panose="02040503050406030204" pitchFamily="18" charset="0"/>
                              </a:rPr>
                              <m:t>𝑠</m:t>
                            </m:r>
                          </m:sub>
                        </m:sSub>
                      </m:sup>
                    </m:sSubSup>
                  </m:oMath>
                </a14:m>
                <a:r>
                  <a:rPr lang="en-US" sz="2400" dirty="0"/>
                  <a:t> - Eigen functions </a:t>
                </a:r>
                <a:r>
                  <a:rPr lang="en-US" sz="2400" dirty="0"/>
                  <a:t>of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𝑆</m:t>
                        </m:r>
                      </m:e>
                      <m:sup>
                        <m:r>
                          <a:rPr lang="en-US" sz="2400" i="1">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 &amp; </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𝑆</m:t>
                        </m:r>
                      </m:e>
                      <m:sub>
                        <m:r>
                          <a:rPr lang="en-US" sz="2400" i="1">
                            <a:solidFill>
                              <a:srgbClr val="C00000"/>
                            </a:solidFill>
                            <a:latin typeface="Cambria Math" panose="02040503050406030204" pitchFamily="18" charset="0"/>
                          </a:rPr>
                          <m:t>3</m:t>
                        </m:r>
                      </m:sub>
                    </m:sSub>
                  </m:oMath>
                </a14:m>
                <a:endParaRPr lang="en-US" sz="2400" dirty="0"/>
              </a:p>
            </p:txBody>
          </p:sp>
        </mc:Choice>
        <mc:Fallback>
          <p:sp>
            <p:nvSpPr>
              <p:cNvPr id="2" name="Rectangle 1"/>
              <p:cNvSpPr>
                <a:spLocks noRot="1" noChangeAspect="1" noMove="1" noResize="1" noEditPoints="1" noAdjustHandles="1" noChangeArrowheads="1" noChangeShapeType="1" noTextEdit="1"/>
              </p:cNvSpPr>
              <p:nvPr/>
            </p:nvSpPr>
            <p:spPr>
              <a:xfrm>
                <a:off x="611560" y="764704"/>
                <a:ext cx="7776864" cy="4961230"/>
              </a:xfrm>
              <a:prstGeom prst="rect">
                <a:avLst/>
              </a:prstGeom>
              <a:blipFill>
                <a:blip r:embed="rId2"/>
                <a:stretch>
                  <a:fillRect l="-1097" t="-983" b="-1843"/>
                </a:stretch>
              </a:blipFill>
            </p:spPr>
            <p:txBody>
              <a:bodyPr/>
              <a:lstStyle/>
              <a:p>
                <a:r>
                  <a:rPr lang="en-US">
                    <a:noFill/>
                  </a:rPr>
                  <a:t> </a:t>
                </a:r>
              </a:p>
            </p:txBody>
          </p:sp>
        </mc:Fallback>
      </mc:AlternateContent>
    </p:spTree>
    <p:extLst>
      <p:ext uri="{BB962C8B-B14F-4D97-AF65-F5344CB8AC3E}">
        <p14:creationId xmlns:p14="http://schemas.microsoft.com/office/powerpoint/2010/main" val="413223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827584" y="836712"/>
                <a:ext cx="7416824" cy="5372817"/>
              </a:xfrm>
              <a:prstGeom prst="rect">
                <a:avLst/>
              </a:prstGeom>
              <a:noFill/>
            </p:spPr>
            <p:txBody>
              <a:bodyPr wrap="square" rtlCol="0">
                <a:spAutoFit/>
              </a:bodyPr>
              <a:lstStyle/>
              <a:p>
                <a:pPr algn="l" rtl="0"/>
                <a:r>
                  <a:rPr lang="en-GB" sz="2400" u="sng" dirty="0" smtClean="0">
                    <a:solidFill>
                      <a:prstClr val="black"/>
                    </a:solidFill>
                  </a:rPr>
                  <a:t>Eigenvalues of</a:t>
                </a:r>
                <a:r>
                  <a:rPr lang="he-IL" sz="2400" u="sng" dirty="0" smtClean="0">
                    <a:solidFill>
                      <a:prstClr val="black"/>
                    </a:solidFill>
                  </a:rPr>
                  <a:t> </a:t>
                </a:r>
                <a14:m>
                  <m:oMath xmlns:m="http://schemas.openxmlformats.org/officeDocument/2006/math">
                    <m:r>
                      <a:rPr lang="el-GR" sz="2400" i="1" u="sng">
                        <a:solidFill>
                          <a:srgbClr val="C00000"/>
                        </a:solidFill>
                        <a:latin typeface="Cambria Math"/>
                      </a:rPr>
                      <m:t>𝜙</m:t>
                    </m:r>
                    <m:d>
                      <m:dPr>
                        <m:ctrlPr>
                          <a:rPr lang="el-GR" sz="2400" i="1" u="sng">
                            <a:solidFill>
                              <a:srgbClr val="C00000"/>
                            </a:solidFill>
                            <a:latin typeface="Cambria Math" panose="02040503050406030204" pitchFamily="18" charset="0"/>
                          </a:rPr>
                        </m:ctrlPr>
                      </m:dPr>
                      <m:e>
                        <m:r>
                          <a:rPr lang="en-US" sz="2400" i="1" u="sng">
                            <a:solidFill>
                              <a:srgbClr val="C00000"/>
                            </a:solidFill>
                            <a:latin typeface="Cambria Math" panose="02040503050406030204" pitchFamily="18" charset="0"/>
                          </a:rPr>
                          <m:t>𝛳</m:t>
                        </m:r>
                        <m:r>
                          <a:rPr lang="en-US" sz="2400" i="1" u="sng">
                            <a:solidFill>
                              <a:srgbClr val="C00000"/>
                            </a:solidFill>
                            <a:latin typeface="Cambria Math" panose="02040503050406030204" pitchFamily="18" charset="0"/>
                          </a:rPr>
                          <m:t>,</m:t>
                        </m:r>
                        <m:r>
                          <m:rPr>
                            <m:sty m:val="p"/>
                          </m:rPr>
                          <a:rPr lang="el-GR" sz="2400" i="1" u="sng">
                            <a:solidFill>
                              <a:srgbClr val="C00000"/>
                            </a:solidFill>
                            <a:latin typeface="Cambria Math" panose="02040503050406030204" pitchFamily="18" charset="0"/>
                          </a:rPr>
                          <m:t>φ</m:t>
                        </m:r>
                      </m:e>
                    </m:d>
                  </m:oMath>
                </a14:m>
                <a:r>
                  <a:rPr lang="he-IL" sz="2400" dirty="0" smtClean="0">
                    <a:solidFill>
                      <a:prstClr val="black"/>
                    </a:solidFill>
                  </a:rPr>
                  <a:t>:</a:t>
                </a:r>
                <a:endParaRPr lang="en-GB" sz="2400" dirty="0" smtClean="0">
                  <a:solidFill>
                    <a:prstClr val="black"/>
                  </a:solidFill>
                </a:endParaRPr>
              </a:p>
              <a:p>
                <a:pPr algn="l" rtl="0"/>
                <a:endParaRPr lang="en-US" i="1" dirty="0" smtClean="0">
                  <a:solidFill>
                    <a:srgbClr val="C00000"/>
                  </a:solidFill>
                  <a:latin typeface="Cambria Math" panose="02040503050406030204" pitchFamily="18" charset="0"/>
                </a:endParaRPr>
              </a:p>
              <a:p>
                <a:pPr algn="l" rtl="0"/>
                <a14:m>
                  <m:oMathPara xmlns:m="http://schemas.openxmlformats.org/officeDocument/2006/math">
                    <m:oMathParaPr>
                      <m:jc m:val="center"/>
                    </m:oMathParaPr>
                    <m:oMath xmlns:m="http://schemas.openxmlformats.org/officeDocument/2006/math">
                      <m:sSubSup>
                        <m:sSubSupPr>
                          <m:ctrlPr>
                            <a:rPr lang="en-US" i="1" smtClean="0">
                              <a:solidFill>
                                <a:srgbClr val="C00000"/>
                              </a:solidFill>
                              <a:latin typeface="Cambria Math" panose="02040503050406030204" pitchFamily="18" charset="0"/>
                            </a:rPr>
                          </m:ctrlPr>
                        </m:sSubSupPr>
                        <m:e>
                          <m:sSup>
                            <m:sSupPr>
                              <m:ctrlPr>
                                <a:rPr lang="en-US" i="1" smtClean="0">
                                  <a:solidFill>
                                    <a:srgbClr val="C00000"/>
                                  </a:solidFill>
                                  <a:latin typeface="Cambria Math" panose="02040503050406030204" pitchFamily="18" charset="0"/>
                                </a:rPr>
                              </m:ctrlPr>
                            </m:sSupPr>
                            <m:e>
                              <m:r>
                                <a:rPr lang="en-GB" b="0" i="1" smtClean="0">
                                  <a:solidFill>
                                    <a:srgbClr val="C00000"/>
                                  </a:solidFill>
                                  <a:latin typeface="Cambria Math" panose="02040503050406030204" pitchFamily="18" charset="0"/>
                                </a:rPr>
                                <m:t>𝐽</m:t>
                              </m:r>
                            </m:e>
                            <m:sup>
                              <m:r>
                                <a:rPr lang="en-GB" b="0" i="1" smtClean="0">
                                  <a:solidFill>
                                    <a:srgbClr val="C00000"/>
                                  </a:solidFill>
                                  <a:latin typeface="Cambria Math" panose="02040503050406030204" pitchFamily="18" charset="0"/>
                                </a:rPr>
                                <m:t>2</m:t>
                              </m:r>
                            </m:sup>
                          </m:sSup>
                          <m:r>
                            <a:rPr lang="el-GR" i="1">
                              <a:solidFill>
                                <a:srgbClr val="C00000"/>
                              </a:solidFill>
                              <a:latin typeface="Cambria Math"/>
                            </a:rPr>
                            <m:t>𝛷</m:t>
                          </m:r>
                        </m:e>
                        <m:sub>
                          <m:sSub>
                            <m:sSubPr>
                              <m:ctrlPr>
                                <a:rPr lang="en-US" i="1" smtClean="0">
                                  <a:solidFill>
                                    <a:srgbClr val="C00000"/>
                                  </a:solidFill>
                                  <a:latin typeface="Cambria Math" panose="02040503050406030204" pitchFamily="18" charset="0"/>
                                </a:rPr>
                              </m:ctrlPr>
                            </m:sSubPr>
                            <m:e>
                              <m:r>
                                <a:rPr lang="en-GB" b="0" i="1" smtClean="0">
                                  <a:solidFill>
                                    <a:srgbClr val="C00000"/>
                                  </a:solidFill>
                                  <a:latin typeface="Cambria Math" panose="02040503050406030204" pitchFamily="18" charset="0"/>
                                </a:rPr>
                                <m:t>𝑚</m:t>
                              </m:r>
                            </m:e>
                            <m:sub>
                              <m:r>
                                <a:rPr lang="en-GB" b="0" i="1" smtClean="0">
                                  <a:solidFill>
                                    <a:srgbClr val="C00000"/>
                                  </a:solidFill>
                                  <a:latin typeface="Cambria Math" panose="02040503050406030204" pitchFamily="18" charset="0"/>
                                </a:rPr>
                                <m:t>𝑗</m:t>
                              </m:r>
                            </m:sub>
                          </m:sSub>
                          <m:r>
                            <a:rPr lang="en-GB" b="0" i="1" smtClean="0">
                              <a:solidFill>
                                <a:srgbClr val="C00000"/>
                              </a:solidFill>
                              <a:latin typeface="Cambria Math" panose="02040503050406030204" pitchFamily="18" charset="0"/>
                            </a:rPr>
                            <m:t>,</m:t>
                          </m:r>
                          <m:r>
                            <a:rPr lang="en-GB" b="0" i="1" smtClean="0">
                              <a:solidFill>
                                <a:srgbClr val="C00000"/>
                              </a:solidFill>
                              <a:latin typeface="Cambria Math" panose="02040503050406030204" pitchFamily="18" charset="0"/>
                            </a:rPr>
                            <m:t>𝜅</m:t>
                          </m:r>
                        </m:sub>
                        <m:sup>
                          <m:r>
                            <a:rPr lang="en-GB" b="0" i="1" smtClean="0">
                              <a:solidFill>
                                <a:srgbClr val="C00000"/>
                              </a:solidFill>
                              <a:latin typeface="Cambria Math" panose="02040503050406030204" pitchFamily="18" charset="0"/>
                            </a:rPr>
                            <m:t>𝑗</m:t>
                          </m:r>
                        </m:sup>
                      </m:sSubSup>
                      <m:r>
                        <a:rPr lang="en-US" i="1">
                          <a:solidFill>
                            <a:srgbClr val="C00000"/>
                          </a:solidFill>
                          <a:latin typeface="Cambria Math" panose="02040503050406030204" pitchFamily="18" charset="0"/>
                        </a:rPr>
                        <m:t>=</m:t>
                      </m:r>
                      <m:r>
                        <a:rPr lang="en-GB" b="0" i="1" smtClean="0">
                          <a:solidFill>
                            <a:srgbClr val="C00000"/>
                          </a:solidFill>
                          <a:latin typeface="Cambria Math" panose="02040503050406030204" pitchFamily="18" charset="0"/>
                        </a:rPr>
                        <m:t>𝑗</m:t>
                      </m:r>
                      <m:d>
                        <m:dPr>
                          <m:ctrlPr>
                            <a:rPr lang="en-GB" b="0" i="1" smtClean="0">
                              <a:solidFill>
                                <a:srgbClr val="C00000"/>
                              </a:solidFill>
                              <a:latin typeface="Cambria Math" panose="02040503050406030204" pitchFamily="18" charset="0"/>
                            </a:rPr>
                          </m:ctrlPr>
                        </m:dPr>
                        <m:e>
                          <m:r>
                            <a:rPr lang="en-GB" b="0" i="1" smtClean="0">
                              <a:solidFill>
                                <a:srgbClr val="C00000"/>
                              </a:solidFill>
                              <a:latin typeface="Cambria Math" panose="02040503050406030204" pitchFamily="18" charset="0"/>
                            </a:rPr>
                            <m:t>𝑗</m:t>
                          </m:r>
                          <m:r>
                            <a:rPr lang="en-GB" b="0" i="1" smtClean="0">
                              <a:solidFill>
                                <a:srgbClr val="C00000"/>
                              </a:solidFill>
                              <a:latin typeface="Cambria Math" panose="02040503050406030204" pitchFamily="18" charset="0"/>
                            </a:rPr>
                            <m:t>+</m:t>
                          </m:r>
                          <m:r>
                            <a:rPr lang="en-GB" b="0" i="1" smtClean="0">
                              <a:solidFill>
                                <a:srgbClr val="C00000"/>
                              </a:solidFill>
                              <a:latin typeface="Cambria Math" panose="02040503050406030204" pitchFamily="18" charset="0"/>
                            </a:rPr>
                            <m:t>1</m:t>
                          </m:r>
                        </m:e>
                      </m:d>
                      <m:sSubSup>
                        <m:sSubSupPr>
                          <m:ctrlPr>
                            <a:rPr lang="en-US" i="1">
                              <a:solidFill>
                                <a:srgbClr val="C00000"/>
                              </a:solidFill>
                              <a:latin typeface="Cambria Math" panose="02040503050406030204" pitchFamily="18" charset="0"/>
                            </a:rPr>
                          </m:ctrlPr>
                        </m:sSubSupPr>
                        <m:e>
                          <m:r>
                            <a:rPr lang="el-GR" i="1">
                              <a:solidFill>
                                <a:srgbClr val="C00000"/>
                              </a:solidFill>
                              <a:latin typeface="Cambria Math"/>
                            </a:rPr>
                            <m:t>𝜙</m:t>
                          </m:r>
                        </m:e>
                        <m:sub>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sub>
                        <m:sup>
                          <m:r>
                            <a:rPr lang="en-GB" i="1">
                              <a:solidFill>
                                <a:srgbClr val="C00000"/>
                              </a:solidFill>
                              <a:latin typeface="Cambria Math" panose="02040503050406030204" pitchFamily="18" charset="0"/>
                            </a:rPr>
                            <m:t>𝑗</m:t>
                          </m:r>
                        </m:sup>
                      </m:sSubSup>
                    </m:oMath>
                  </m:oMathPara>
                </a14:m>
                <a:endParaRPr lang="en-GB" dirty="0" smtClean="0">
                  <a:solidFill>
                    <a:srgbClr val="C00000"/>
                  </a:solidFill>
                </a:endParaRPr>
              </a:p>
              <a:p>
                <a:pPr algn="l" rtl="0"/>
                <a:endParaRPr lang="en-GB" dirty="0" smtClean="0">
                  <a:solidFill>
                    <a:srgbClr val="C00000"/>
                  </a:solidFill>
                </a:endParaRPr>
              </a:p>
              <a:p>
                <a:pPr algn="l" rtl="0"/>
                <a14:m>
                  <m:oMathPara xmlns:m="http://schemas.openxmlformats.org/officeDocument/2006/math">
                    <m:oMathParaPr>
                      <m:jc m:val="centerGroup"/>
                    </m:oMathParaPr>
                    <m:oMath xmlns:m="http://schemas.openxmlformats.org/officeDocument/2006/math">
                      <m:sSubSup>
                        <m:sSubSupPr>
                          <m:ctrlPr>
                            <a:rPr lang="en-US" i="1">
                              <a:solidFill>
                                <a:srgbClr val="C00000"/>
                              </a:solidFill>
                              <a:latin typeface="Cambria Math" panose="02040503050406030204" pitchFamily="18" charset="0"/>
                            </a:rPr>
                          </m:ctrlPr>
                        </m:sSubSupPr>
                        <m:e>
                          <m:sSub>
                            <m:sSubPr>
                              <m:ctrlPr>
                                <a:rPr lang="en-GB" i="1" smtClean="0">
                                  <a:solidFill>
                                    <a:srgbClr val="C00000"/>
                                  </a:solidFill>
                                  <a:latin typeface="Cambria Math" panose="02040503050406030204" pitchFamily="18" charset="0"/>
                                </a:rPr>
                              </m:ctrlPr>
                            </m:sSubPr>
                            <m:e>
                              <m:r>
                                <a:rPr lang="en-GB" b="0" i="1" smtClean="0">
                                  <a:solidFill>
                                    <a:srgbClr val="C00000"/>
                                  </a:solidFill>
                                  <a:latin typeface="Cambria Math" panose="02040503050406030204" pitchFamily="18" charset="0"/>
                                </a:rPr>
                                <m:t>𝐽</m:t>
                              </m:r>
                            </m:e>
                            <m:sub>
                              <m:r>
                                <a:rPr lang="en-GB" b="0" i="1" smtClean="0">
                                  <a:solidFill>
                                    <a:srgbClr val="C00000"/>
                                  </a:solidFill>
                                  <a:latin typeface="Cambria Math" panose="02040503050406030204" pitchFamily="18" charset="0"/>
                                </a:rPr>
                                <m:t>3</m:t>
                              </m:r>
                            </m:sub>
                          </m:sSub>
                          <m:r>
                            <a:rPr lang="el-GR" i="1">
                              <a:solidFill>
                                <a:srgbClr val="C00000"/>
                              </a:solidFill>
                              <a:latin typeface="Cambria Math"/>
                            </a:rPr>
                            <m:t>𝛷</m:t>
                          </m:r>
                        </m:e>
                        <m:sub>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sub>
                        <m:sup>
                          <m:r>
                            <a:rPr lang="en-GB" i="1">
                              <a:solidFill>
                                <a:srgbClr val="C00000"/>
                              </a:solidFill>
                              <a:latin typeface="Cambria Math" panose="02040503050406030204" pitchFamily="18" charset="0"/>
                            </a:rPr>
                            <m:t>𝑗</m:t>
                          </m:r>
                        </m:sup>
                      </m:sSubSup>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sSubSup>
                        <m:sSubSupPr>
                          <m:ctrlPr>
                            <a:rPr lang="en-US" i="1">
                              <a:solidFill>
                                <a:srgbClr val="C00000"/>
                              </a:solidFill>
                              <a:latin typeface="Cambria Math" panose="02040503050406030204" pitchFamily="18" charset="0"/>
                            </a:rPr>
                          </m:ctrlPr>
                        </m:sSubSupPr>
                        <m:e>
                          <m:r>
                            <a:rPr lang="el-GR" i="1">
                              <a:solidFill>
                                <a:srgbClr val="C00000"/>
                              </a:solidFill>
                              <a:latin typeface="Cambria Math"/>
                            </a:rPr>
                            <m:t>𝜙</m:t>
                          </m:r>
                        </m:e>
                        <m:sub>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sub>
                        <m:sup>
                          <m:r>
                            <a:rPr lang="en-GB" i="1">
                              <a:solidFill>
                                <a:srgbClr val="C00000"/>
                              </a:solidFill>
                              <a:latin typeface="Cambria Math" panose="02040503050406030204" pitchFamily="18" charset="0"/>
                            </a:rPr>
                            <m:t>𝑗</m:t>
                          </m:r>
                        </m:sup>
                      </m:sSubSup>
                    </m:oMath>
                  </m:oMathPara>
                </a14:m>
                <a:endParaRPr lang="en-GB" dirty="0" smtClean="0">
                  <a:solidFill>
                    <a:srgbClr val="C00000"/>
                  </a:solidFill>
                </a:endParaRPr>
              </a:p>
              <a:p>
                <a:pPr algn="l" rtl="0"/>
                <a:endParaRPr lang="en-GB" dirty="0" smtClean="0">
                  <a:solidFill>
                    <a:srgbClr val="C00000"/>
                  </a:solidFill>
                </a:endParaRPr>
              </a:p>
              <a:p>
                <a:pPr algn="l" rtl="0"/>
                <a14:m>
                  <m:oMath xmlns:m="http://schemas.openxmlformats.org/officeDocument/2006/math">
                    <m:sSubSup>
                      <m:sSubSupPr>
                        <m:ctrlPr>
                          <a:rPr lang="en-US" i="1">
                            <a:solidFill>
                              <a:srgbClr val="C00000"/>
                            </a:solidFill>
                            <a:latin typeface="Cambria Math" panose="02040503050406030204" pitchFamily="18" charset="0"/>
                          </a:rPr>
                        </m:ctrlPr>
                      </m:sSubSupPr>
                      <m:e>
                        <m:sSup>
                          <m:sSupPr>
                            <m:ctrlPr>
                              <a:rPr lang="en-US" i="1" smtClean="0">
                                <a:solidFill>
                                  <a:srgbClr val="C00000"/>
                                </a:solidFill>
                                <a:latin typeface="Cambria Math" panose="02040503050406030204" pitchFamily="18" charset="0"/>
                              </a:rPr>
                            </m:ctrlPr>
                          </m:sSupPr>
                          <m:e>
                            <m:r>
                              <a:rPr lang="en-GB" b="0" i="1" smtClean="0">
                                <a:solidFill>
                                  <a:srgbClr val="C00000"/>
                                </a:solidFill>
                                <a:latin typeface="Cambria Math" panose="02040503050406030204" pitchFamily="18" charset="0"/>
                              </a:rPr>
                              <m:t>                     </m:t>
                            </m:r>
                            <m:r>
                              <a:rPr lang="en-GB" b="0" i="1" smtClean="0">
                                <a:solidFill>
                                  <a:srgbClr val="C00000"/>
                                </a:solidFill>
                                <a:latin typeface="Cambria Math" panose="02040503050406030204" pitchFamily="18" charset="0"/>
                              </a:rPr>
                              <m:t>𝐾</m:t>
                            </m:r>
                          </m:e>
                          <m:sup>
                            <m:r>
                              <a:rPr lang="en-GB" b="0" i="1" smtClean="0">
                                <a:solidFill>
                                  <a:srgbClr val="C00000"/>
                                </a:solidFill>
                                <a:latin typeface="Cambria Math" panose="02040503050406030204" pitchFamily="18" charset="0"/>
                              </a:rPr>
                              <m:t>2</m:t>
                            </m:r>
                          </m:sup>
                        </m:sSup>
                        <m:r>
                          <a:rPr lang="el-GR" i="1">
                            <a:solidFill>
                              <a:srgbClr val="C00000"/>
                            </a:solidFill>
                            <a:latin typeface="Cambria Math"/>
                          </a:rPr>
                          <m:t>𝜙</m:t>
                        </m:r>
                      </m:e>
                      <m:sub>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sub>
                      <m:sup>
                        <m:r>
                          <a:rPr lang="en-GB" i="1">
                            <a:solidFill>
                              <a:srgbClr val="C00000"/>
                            </a:solidFill>
                            <a:latin typeface="Cambria Math" panose="02040503050406030204" pitchFamily="18" charset="0"/>
                          </a:rPr>
                          <m:t>𝑗</m:t>
                        </m:r>
                      </m:sup>
                    </m:sSubSup>
                    <m:r>
                      <a:rPr lang="en-US" i="1">
                        <a:solidFill>
                          <a:srgbClr val="C00000"/>
                        </a:solidFill>
                        <a:latin typeface="Cambria Math" panose="02040503050406030204" pitchFamily="18" charset="0"/>
                      </a:rPr>
                      <m:t>=</m:t>
                    </m:r>
                    <m:sSup>
                      <m:sSupPr>
                        <m:ctrlPr>
                          <a:rPr lang="en-US" i="1" smtClean="0">
                            <a:solidFill>
                              <a:srgbClr val="C00000"/>
                            </a:solidFill>
                            <a:latin typeface="Cambria Math" panose="02040503050406030204" pitchFamily="18" charset="0"/>
                          </a:rPr>
                        </m:ctrlPr>
                      </m:sSupPr>
                      <m:e>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e>
                        </m:d>
                      </m:e>
                      <m:sup>
                        <m:r>
                          <a:rPr lang="en-GB" b="0" i="1" smtClean="0">
                            <a:solidFill>
                              <a:srgbClr val="C00000"/>
                            </a:solidFill>
                            <a:latin typeface="Cambria Math" panose="02040503050406030204" pitchFamily="18" charset="0"/>
                          </a:rPr>
                          <m:t>2</m:t>
                        </m:r>
                      </m:sup>
                    </m:sSup>
                    <m:sSubSup>
                      <m:sSubSupPr>
                        <m:ctrlPr>
                          <a:rPr lang="en-US" i="1">
                            <a:solidFill>
                              <a:srgbClr val="C00000"/>
                            </a:solidFill>
                            <a:latin typeface="Cambria Math" panose="02040503050406030204" pitchFamily="18" charset="0"/>
                          </a:rPr>
                        </m:ctrlPr>
                      </m:sSubSupPr>
                      <m:e>
                        <m:r>
                          <a:rPr lang="el-GR" i="1">
                            <a:solidFill>
                              <a:srgbClr val="C00000"/>
                            </a:solidFill>
                            <a:latin typeface="Cambria Math"/>
                          </a:rPr>
                          <m:t>𝜙</m:t>
                        </m:r>
                      </m:e>
                      <m:sub>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𝑚</m:t>
                            </m:r>
                          </m:e>
                          <m:sub>
                            <m:r>
                              <a:rPr lang="en-GB" i="1">
                                <a:solidFill>
                                  <a:srgbClr val="C00000"/>
                                </a:solidFill>
                                <a:latin typeface="Cambria Math" panose="02040503050406030204" pitchFamily="18" charset="0"/>
                              </a:rPr>
                              <m:t>𝑗</m:t>
                            </m:r>
                          </m:sub>
                        </m:sSub>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sub>
                      <m:sup>
                        <m:r>
                          <a:rPr lang="en-GB" i="1">
                            <a:solidFill>
                              <a:srgbClr val="C00000"/>
                            </a:solidFill>
                            <a:latin typeface="Cambria Math" panose="02040503050406030204" pitchFamily="18" charset="0"/>
                          </a:rPr>
                          <m:t>𝑗</m:t>
                        </m:r>
                      </m:sup>
                    </m:sSubSup>
                  </m:oMath>
                </a14:m>
                <a:r>
                  <a:rPr lang="en-US" dirty="0" smtClean="0"/>
                  <a:t>   ;</a:t>
                </a:r>
                <a:r>
                  <a:rPr lang="en-US" dirty="0" smtClean="0">
                    <a:solidFill>
                      <a:srgbClr val="C00000"/>
                    </a:solidFill>
                  </a:rPr>
                  <a:t>   </a:t>
                </a:r>
                <a14:m>
                  <m:oMath xmlns:m="http://schemas.openxmlformats.org/officeDocument/2006/math">
                    <m:sSup>
                      <m:sSupPr>
                        <m:ctrlPr>
                          <a:rPr lang="en-US" i="1">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e>
                        </m:d>
                      </m:e>
                      <m:sup>
                        <m:r>
                          <a:rPr lang="en-GB" i="1">
                            <a:solidFill>
                              <a:srgbClr val="C00000"/>
                            </a:solidFill>
                            <a:latin typeface="Cambria Math" panose="02040503050406030204" pitchFamily="18" charset="0"/>
                          </a:rPr>
                          <m:t>2</m:t>
                        </m:r>
                      </m:sup>
                    </m:sSup>
                    <m:r>
                      <a:rPr lang="en-US" i="1">
                        <a:solidFill>
                          <a:srgbClr val="C00000"/>
                        </a:solidFill>
                        <a:latin typeface="Cambria Math" panose="02040503050406030204" pitchFamily="18" charset="0"/>
                      </a:rPr>
                      <m:t>=</m:t>
                    </m:r>
                    <m:sSup>
                      <m:sSupPr>
                        <m:ctrlPr>
                          <a:rPr lang="en-US" i="1">
                            <a:solidFill>
                              <a:srgbClr val="C00000"/>
                            </a:solidFill>
                            <a:latin typeface="Cambria Math" panose="02040503050406030204" pitchFamily="18" charset="0"/>
                          </a:rPr>
                        </m:ctrlPr>
                      </m:sSupPr>
                      <m:e>
                        <m:d>
                          <m:dPr>
                            <m:begChr m:val="["/>
                            <m:endChr m:val="]"/>
                            <m:ctrlPr>
                              <a:rPr lang="en-US" i="1" smtClean="0">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𝑠</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2</m:t>
                                </m:r>
                                <m:r>
                                  <a:rPr lang="en-GB" i="1">
                                    <a:solidFill>
                                      <a:srgbClr val="C00000"/>
                                    </a:solidFill>
                                    <a:latin typeface="Cambria Math" panose="02040503050406030204" pitchFamily="18" charset="0"/>
                                  </a:rPr>
                                  <m:t>𝑙</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1</m:t>
                                </m:r>
                              </m:e>
                            </m:d>
                          </m:e>
                        </m:d>
                      </m:e>
                      <m:sup>
                        <m:r>
                          <a:rPr lang="en-GB" i="1">
                            <a:solidFill>
                              <a:srgbClr val="C00000"/>
                            </a:solidFill>
                            <a:latin typeface="Cambria Math" panose="02040503050406030204" pitchFamily="18" charset="0"/>
                          </a:rPr>
                          <m:t>2</m:t>
                        </m:r>
                      </m:sup>
                    </m:sSup>
                  </m:oMath>
                </a14:m>
                <a:endParaRPr lang="en-US" dirty="0" smtClean="0"/>
              </a:p>
              <a:p>
                <a:pPr algn="l" rtl="0"/>
                <a:endParaRPr lang="en-US" dirty="0" smtClean="0"/>
              </a:p>
              <a:p>
                <a:pPr algn="l" rtl="0"/>
                <a:r>
                  <a:rPr lang="en-GB" dirty="0" smtClean="0"/>
                  <a:t>Two solutions, for </a:t>
                </a:r>
                <a14:m>
                  <m:oMath xmlns:m="http://schemas.openxmlformats.org/officeDocument/2006/math">
                    <m:r>
                      <a:rPr lang="en-GB" i="1">
                        <a:solidFill>
                          <a:srgbClr val="C00000"/>
                        </a:solidFill>
                        <a:latin typeface="Cambria Math" panose="02040503050406030204" pitchFamily="18" charset="0"/>
                      </a:rPr>
                      <m:t>𝑗</m:t>
                    </m:r>
                    <m:r>
                      <a:rPr lang="en-GB" b="0" i="1" smtClean="0">
                        <a:solidFill>
                          <a:srgbClr val="C00000"/>
                        </a:solidFill>
                        <a:latin typeface="Cambria Math" panose="02040503050406030204" pitchFamily="18" charset="0"/>
                      </a:rPr>
                      <m:t>=</m:t>
                    </m:r>
                    <m:r>
                      <a:rPr lang="en-GB" b="0" i="1" smtClean="0">
                        <a:solidFill>
                          <a:srgbClr val="C00000"/>
                        </a:solidFill>
                        <a:latin typeface="Cambria Math" panose="02040503050406030204" pitchFamily="18" charset="0"/>
                      </a:rPr>
                      <m:t>𝑙</m:t>
                    </m:r>
                    <m:r>
                      <a:rPr lang="en-GB" b="0" i="1" smtClean="0">
                        <a:solidFill>
                          <a:srgbClr val="C00000"/>
                        </a:solidFill>
                        <a:latin typeface="Cambria Math" panose="02040503050406030204" pitchFamily="18" charset="0"/>
                      </a:rPr>
                      <m:t>+</m:t>
                    </m:r>
                    <m:r>
                      <a:rPr lang="en-GB" b="0" i="1" smtClean="0">
                        <a:solidFill>
                          <a:srgbClr val="C00000"/>
                        </a:solidFill>
                        <a:latin typeface="Cambria Math" panose="02040503050406030204" pitchFamily="18" charset="0"/>
                      </a:rPr>
                      <m:t>𝑠</m:t>
                    </m:r>
                  </m:oMath>
                </a14:m>
                <a:r>
                  <a:rPr lang="en-US" dirty="0" smtClean="0"/>
                  <a:t> &amp; </a:t>
                </a:r>
                <a14:m>
                  <m:oMath xmlns:m="http://schemas.openxmlformats.org/officeDocument/2006/math">
                    <m:r>
                      <a:rPr lang="en-GB" i="1">
                        <a:solidFill>
                          <a:srgbClr val="C00000"/>
                        </a:solidFill>
                        <a:latin typeface="Cambria Math" panose="02040503050406030204" pitchFamily="18" charset="0"/>
                      </a:rPr>
                      <m:t>𝑗</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𝑙</m:t>
                    </m:r>
                    <m:r>
                      <a:rPr lang="en-GB" b="0" i="1" smtClean="0">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𝑠</m:t>
                    </m:r>
                  </m:oMath>
                </a14:m>
                <a:r>
                  <a:rPr lang="en-US" dirty="0" smtClean="0"/>
                  <a:t> ; </a:t>
                </a:r>
                <a14:m>
                  <m:oMath xmlns:m="http://schemas.openxmlformats.org/officeDocument/2006/math">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GB"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r>
                      <a:rPr lang="en-GB" i="1">
                        <a:solidFill>
                          <a:srgbClr val="C00000"/>
                        </a:solidFill>
                        <a:latin typeface="Cambria Math" panose="02040503050406030204" pitchFamily="18" charset="0"/>
                      </a:rPr>
                      <m:t>   </m:t>
                    </m:r>
                    <m:r>
                      <a:rPr lang="el-GR" i="1">
                        <a:solidFill>
                          <a:srgbClr val="C00000"/>
                        </a:solidFill>
                        <a:latin typeface="Cambria Math" panose="02040503050406030204" pitchFamily="18" charset="0"/>
                      </a:rPr>
                      <m:t>&amp;</m:t>
                    </m:r>
                    <m:r>
                      <a:rPr lang="en-GB" i="1">
                        <a:solidFill>
                          <a:srgbClr val="C00000"/>
                        </a:solidFill>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GB" i="1">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oMath>
                </a14:m>
                <a:endParaRPr lang="en-US" dirty="0" smtClean="0"/>
              </a:p>
              <a:p>
                <a:pPr algn="l" rtl="0"/>
                <a:r>
                  <a:rPr lang="en-GB" dirty="0" smtClean="0"/>
                  <a:t>With eigenvalues,  </a:t>
                </a:r>
              </a:p>
              <a:p>
                <a:pPr algn="l" rtl="0"/>
                <a:endParaRPr lang="en-GB" dirty="0" smtClean="0"/>
              </a:p>
              <a:p>
                <a:pPr algn="l" rtl="0"/>
                <a14:m>
                  <m:oMathPara xmlns:m="http://schemas.openxmlformats.org/officeDocument/2006/math">
                    <m:oMathParaPr>
                      <m:jc m:val="centerGroup"/>
                    </m:oMathParaPr>
                    <m:oMath xmlns:m="http://schemas.openxmlformats.org/officeDocument/2006/math">
                      <m:r>
                        <a:rPr lang="en-GB" i="1">
                          <a:solidFill>
                            <a:srgbClr val="C00000"/>
                          </a:solidFill>
                          <a:latin typeface="Cambria Math" panose="02040503050406030204" pitchFamily="18" charset="0"/>
                        </a:rPr>
                        <m:t>𝐾</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oMath>
                  </m:oMathPara>
                </a14:m>
                <a:endParaRPr lang="en-US" dirty="0" smtClean="0"/>
              </a:p>
              <a:p>
                <a:pPr algn="l" rtl="0"/>
                <a14:m>
                  <m:oMathPara xmlns:m="http://schemas.openxmlformats.org/officeDocument/2006/math">
                    <m:oMathParaPr>
                      <m:jc m:val="centerGroup"/>
                    </m:oMathParaPr>
                    <m:oMath xmlns:m="http://schemas.openxmlformats.org/officeDocument/2006/math">
                      <m:r>
                        <a:rPr lang="en-GB" i="1">
                          <a:solidFill>
                            <a:srgbClr val="C00000"/>
                          </a:solidFill>
                          <a:latin typeface="Cambria Math" panose="02040503050406030204" pitchFamily="18" charset="0"/>
                        </a:rPr>
                        <m:t>𝐾</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b="0" i="1" smtClean="0">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GB" b="0" i="1" smtClean="0">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b="0" i="1" smtClean="0">
                              <a:solidFill>
                                <a:srgbClr val="C00000"/>
                              </a:solidFill>
                              <a:latin typeface="Cambria Math" panose="02040503050406030204" pitchFamily="18" charset="0"/>
                            </a:rPr>
                            <m:t>−</m:t>
                          </m:r>
                        </m:sup>
                      </m:sSup>
                      <m:d>
                        <m:dPr>
                          <m:ctrlPr>
                            <a:rPr lang="el-GR"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𝛳</m:t>
                          </m:r>
                          <m:r>
                            <a:rPr lang="en-US" i="1">
                              <a:solidFill>
                                <a:srgbClr val="C00000"/>
                              </a:solidFill>
                              <a:latin typeface="Cambria Math" panose="02040503050406030204" pitchFamily="18" charset="0"/>
                            </a:rPr>
                            <m:t>,</m:t>
                          </m:r>
                          <m:r>
                            <m:rPr>
                              <m:sty m:val="p"/>
                            </m:rPr>
                            <a:rPr lang="el-GR" i="1">
                              <a:solidFill>
                                <a:srgbClr val="C00000"/>
                              </a:solidFill>
                              <a:latin typeface="Cambria Math" panose="02040503050406030204" pitchFamily="18" charset="0"/>
                            </a:rPr>
                            <m:t>φ</m:t>
                          </m:r>
                        </m:e>
                      </m:d>
                    </m:oMath>
                  </m:oMathPara>
                </a14:m>
                <a:endParaRPr lang="en-US" dirty="0" smtClean="0"/>
              </a:p>
              <a:p>
                <a:pPr algn="l" rtl="0"/>
                <a:endParaRPr lang="en-US" dirty="0"/>
              </a:p>
              <a:p>
                <a:pPr algn="l" rtl="0"/>
                <a:r>
                  <a:rPr lang="en-US" dirty="0" smtClean="0"/>
                  <a:t> corresponding to positive and negative values </a:t>
                </a:r>
                <a14:m>
                  <m:oMath xmlns:m="http://schemas.openxmlformats.org/officeDocument/2006/math">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oMath>
                </a14:m>
                <a:r>
                  <a:rPr lang="en-US" dirty="0">
                    <a:solidFill>
                      <a:srgbClr val="C00000"/>
                    </a:solidFill>
                  </a:rPr>
                  <a:t> </a:t>
                </a:r>
                <a14:m>
                  <m:oMath xmlns:m="http://schemas.openxmlformats.org/officeDocument/2006/math">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m:t>
                    </m:r>
                    <m:r>
                      <a:rPr lang="en-GB" i="1">
                        <a:solidFill>
                          <a:srgbClr val="C00000"/>
                        </a:solidFill>
                        <a:latin typeface="Cambria Math" panose="02040503050406030204" pitchFamily="18" charset="0"/>
                      </a:rPr>
                      <m:t>𝑠</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2</m:t>
                        </m:r>
                        <m:r>
                          <a:rPr lang="en-GB" i="1">
                            <a:solidFill>
                              <a:srgbClr val="C00000"/>
                            </a:solidFill>
                            <a:latin typeface="Cambria Math" panose="02040503050406030204" pitchFamily="18" charset="0"/>
                          </a:rPr>
                          <m:t>𝑙</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1</m:t>
                        </m:r>
                      </m:e>
                    </m:d>
                  </m:oMath>
                </a14:m>
                <a:r>
                  <a:rPr lang="en-US" dirty="0" smtClean="0"/>
                  <a:t>. </a:t>
                </a:r>
              </a:p>
              <a:p>
                <a:pPr algn="l" rtl="0"/>
                <a14:m>
                  <m:oMath xmlns:m="http://schemas.openxmlformats.org/officeDocument/2006/math">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oMath>
                </a14:m>
                <a:r>
                  <a:rPr lang="en-US" dirty="0" smtClean="0"/>
                  <a:t> spans </a:t>
                </a:r>
                <a:r>
                  <a:rPr lang="en-US" dirty="0"/>
                  <a:t>all values, </a:t>
                </a:r>
              </a:p>
              <a:p>
                <a:pPr algn="l" rtl="0"/>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𝜅</m:t>
                          </m:r>
                        </m:e>
                        <m:sub>
                          <m:r>
                            <a:rPr lang="en-GB" i="1">
                              <a:solidFill>
                                <a:srgbClr val="C00000"/>
                              </a:solidFill>
                              <a:latin typeface="Cambria Math" panose="02040503050406030204" pitchFamily="18" charset="0"/>
                            </a:rPr>
                            <m:t>𝑗</m:t>
                          </m:r>
                        </m:sub>
                      </m:sSub>
                      <m:r>
                        <a:rPr lang="en-US" i="1">
                          <a:solidFill>
                            <a:srgbClr val="C00000"/>
                          </a:solidFill>
                          <a:latin typeface="Cambria Math" panose="02040503050406030204" pitchFamily="18" charset="0"/>
                        </a:rPr>
                        <m:t>=</m:t>
                      </m:r>
                      <m:r>
                        <a:rPr lang="en-GB" i="1">
                          <a:solidFill>
                            <a:srgbClr val="C00000"/>
                          </a:solidFill>
                          <a:latin typeface="Cambria Math" panose="02040503050406030204" pitchFamily="18" charset="0"/>
                          <a:ea typeface="Cambria Math" panose="02040503050406030204" pitchFamily="18" charset="0"/>
                        </a:rPr>
                        <m:t>−</m:t>
                      </m:r>
                      <m:r>
                        <a:rPr lang="en-GB" i="1">
                          <a:solidFill>
                            <a:srgbClr val="C00000"/>
                          </a:solidFill>
                          <a:latin typeface="Cambria Math" panose="02040503050406030204" pitchFamily="18" charset="0"/>
                        </a:rPr>
                        <m:t>𝑠</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2</m:t>
                          </m:r>
                          <m:r>
                            <a:rPr lang="en-GB" i="1">
                              <a:solidFill>
                                <a:srgbClr val="C00000"/>
                              </a:solidFill>
                              <a:latin typeface="Cambria Math" panose="02040503050406030204" pitchFamily="18" charset="0"/>
                            </a:rPr>
                            <m:t>𝑙</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1</m:t>
                          </m:r>
                        </m:e>
                      </m:d>
                      <m:r>
                        <a:rPr lang="en-GB" i="1">
                          <a:solidFill>
                            <a:srgbClr val="C00000"/>
                          </a:solidFill>
                          <a:latin typeface="Cambria Math" panose="02040503050406030204" pitchFamily="18" charset="0"/>
                        </a:rPr>
                        <m:t> ,  </m:t>
                      </m:r>
                      <m:r>
                        <a:rPr lang="en-GB" i="1">
                          <a:solidFill>
                            <a:srgbClr val="C00000"/>
                          </a:solidFill>
                          <a:latin typeface="Cambria Math" panose="02040503050406030204" pitchFamily="18" charset="0"/>
                          <a:ea typeface="Cambria Math" panose="02040503050406030204" pitchFamily="18" charset="0"/>
                        </a:rPr>
                        <m:t>∙ ,  ∙ ,  ∙ ,</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𝑠</m:t>
                      </m:r>
                      <m:d>
                        <m:dPr>
                          <m:ctrlPr>
                            <a:rPr lang="en-GB"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2</m:t>
                          </m:r>
                          <m:r>
                            <a:rPr lang="en-GB" i="1">
                              <a:solidFill>
                                <a:srgbClr val="C00000"/>
                              </a:solidFill>
                              <a:latin typeface="Cambria Math" panose="02040503050406030204" pitchFamily="18" charset="0"/>
                            </a:rPr>
                            <m:t>𝑙</m:t>
                          </m:r>
                          <m:r>
                            <a:rPr lang="en-GB" i="1">
                              <a:solidFill>
                                <a:srgbClr val="C00000"/>
                              </a:solidFill>
                              <a:latin typeface="Cambria Math" panose="02040503050406030204" pitchFamily="18" charset="0"/>
                            </a:rPr>
                            <m:t>+</m:t>
                          </m:r>
                          <m:r>
                            <a:rPr lang="en-GB" i="1">
                              <a:solidFill>
                                <a:srgbClr val="C00000"/>
                              </a:solidFill>
                              <a:latin typeface="Cambria Math" panose="02040503050406030204" pitchFamily="18" charset="0"/>
                            </a:rPr>
                            <m:t>1</m:t>
                          </m:r>
                        </m:e>
                      </m:d>
                    </m:oMath>
                  </m:oMathPara>
                </a14:m>
                <a:endParaRPr lang="en-US" dirty="0" smtClean="0"/>
              </a:p>
            </p:txBody>
          </p:sp>
        </mc:Choice>
        <mc:Fallback>
          <p:sp>
            <p:nvSpPr>
              <p:cNvPr id="2" name="TextBox 1"/>
              <p:cNvSpPr txBox="1">
                <a:spLocks noRot="1" noChangeAspect="1" noMove="1" noResize="1" noEditPoints="1" noAdjustHandles="1" noChangeArrowheads="1" noChangeShapeType="1" noTextEdit="1"/>
              </p:cNvSpPr>
              <p:nvPr/>
            </p:nvSpPr>
            <p:spPr>
              <a:xfrm>
                <a:off x="827584" y="836712"/>
                <a:ext cx="7416824" cy="5372817"/>
              </a:xfrm>
              <a:prstGeom prst="rect">
                <a:avLst/>
              </a:prstGeom>
              <a:blipFill>
                <a:blip r:embed="rId2"/>
                <a:stretch>
                  <a:fillRect l="-1316" t="-1020"/>
                </a:stretch>
              </a:blipFill>
            </p:spPr>
            <p:txBody>
              <a:bodyPr/>
              <a:lstStyle/>
              <a:p>
                <a:r>
                  <a:rPr lang="en-US">
                    <a:noFill/>
                  </a:rPr>
                  <a:t> </a:t>
                </a:r>
              </a:p>
            </p:txBody>
          </p:sp>
        </mc:Fallback>
      </mc:AlternateContent>
    </p:spTree>
    <p:extLst>
      <p:ext uri="{BB962C8B-B14F-4D97-AF65-F5344CB8AC3E}">
        <p14:creationId xmlns:p14="http://schemas.microsoft.com/office/powerpoint/2010/main" val="303321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683568" y="548061"/>
                <a:ext cx="7488832" cy="5756704"/>
              </a:xfrm>
              <a:prstGeom prst="rect">
                <a:avLst/>
              </a:prstGeom>
            </p:spPr>
            <p:txBody>
              <a:bodyPr wrap="square">
                <a:spAutoFit/>
              </a:bodyPr>
              <a:lstStyle/>
              <a:p>
                <a:pPr algn="l" rtl="0"/>
                <a:r>
                  <a:rPr lang="en-GB" sz="2400" u="sng" dirty="0" smtClean="0">
                    <a:solidFill>
                      <a:prstClr val="black"/>
                    </a:solidFill>
                  </a:rPr>
                  <a:t>The reduced radial wave </a:t>
                </a:r>
                <a:r>
                  <a:rPr lang="en-GB" sz="2400" u="sng" dirty="0" smtClean="0">
                    <a:solidFill>
                      <a:prstClr val="black"/>
                    </a:solidFill>
                  </a:rPr>
                  <a:t>function</a:t>
                </a:r>
                <a:r>
                  <a:rPr lang="en-GB" sz="2400" dirty="0">
                    <a:solidFill>
                      <a:prstClr val="black"/>
                    </a:solidFill>
                  </a:rPr>
                  <a:t>:</a:t>
                </a:r>
                <a:endParaRPr lang="en-GB" sz="2400" dirty="0" smtClean="0">
                  <a:solidFill>
                    <a:prstClr val="black"/>
                  </a:solidFill>
                </a:endParaRPr>
              </a:p>
              <a:p>
                <a:pPr algn="l" rtl="0"/>
                <a:endParaRPr lang="en-GB" dirty="0">
                  <a:solidFill>
                    <a:prstClr val="black"/>
                  </a:solidFill>
                </a:endParaRPr>
              </a:p>
              <a:p>
                <a:pPr algn="l" rtl="0"/>
                <a:r>
                  <a:rPr lang="en-GB" dirty="0" smtClean="0">
                    <a:solidFill>
                      <a:prstClr val="black"/>
                    </a:solidFill>
                  </a:rPr>
                  <a:t>Recall that the reduced function satisfies </a:t>
                </a:r>
                <a:r>
                  <a:rPr lang="en-GB" dirty="0" smtClean="0">
                    <a:solidFill>
                      <a:prstClr val="black"/>
                    </a:solidFill>
                  </a:rPr>
                  <a:t>is,</a:t>
                </a:r>
                <a:r>
                  <a:rPr lang="en-GB" dirty="0" smtClean="0">
                    <a:solidFill>
                      <a:prstClr val="black"/>
                    </a:solidFill>
                  </a:rPr>
                  <a:t/>
                </a:r>
                <a:br>
                  <a:rPr lang="en-GB" dirty="0" smtClean="0">
                    <a:solidFill>
                      <a:prstClr val="black"/>
                    </a:solidFill>
                  </a:rPr>
                </a:br>
                <a14:m>
                  <m:oMathPara xmlns:m="http://schemas.openxmlformats.org/officeDocument/2006/math">
                    <m:oMathParaPr>
                      <m:jc m:val="center"/>
                    </m:oMathParaPr>
                    <m:oMath xmlns:m="http://schemas.openxmlformats.org/officeDocument/2006/math">
                      <m:sSubSup>
                        <m:sSubSupPr>
                          <m:ctrlPr>
                            <a:rPr lang="el-GR" i="1">
                              <a:solidFill>
                                <a:srgbClr val="FF0000"/>
                              </a:solidFill>
                              <a:latin typeface="Cambria Math" panose="02040503050406030204" pitchFamily="18" charset="0"/>
                            </a:rPr>
                          </m:ctrlPr>
                        </m:sSubSupPr>
                        <m:e>
                          <m:r>
                            <a:rPr lang="en-US" i="1">
                              <a:solidFill>
                                <a:srgbClr val="FF0000"/>
                              </a:solidFill>
                              <a:latin typeface="Cambria Math"/>
                            </a:rPr>
                            <m:t>𝐸</m:t>
                          </m:r>
                        </m:e>
                        <m:sub>
                          <m:r>
                            <a:rPr lang="en-US" i="1">
                              <a:solidFill>
                                <a:srgbClr val="FF0000"/>
                              </a:solidFill>
                              <a:latin typeface="Cambria Math"/>
                            </a:rPr>
                            <m:t>𝑎</m:t>
                          </m:r>
                        </m:sub>
                        <m:sup>
                          <m:r>
                            <a:rPr lang="el-GR" i="1">
                              <a:solidFill>
                                <a:srgbClr val="FF0000"/>
                              </a:solidFill>
                              <a:latin typeface="Cambria Math"/>
                            </a:rPr>
                            <m:t>𝜇</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US" i="1">
                              <a:solidFill>
                                <a:srgbClr val="FF0000"/>
                              </a:solidFill>
                              <a:latin typeface="Cambria Math"/>
                            </a:rPr>
                            <m:t>𝑎</m:t>
                          </m:r>
                        </m:sup>
                      </m:sSup>
                      <m:d>
                        <m:dPr>
                          <m:ctrlPr>
                            <a:rPr lang="en-US" i="1">
                              <a:solidFill>
                                <a:srgbClr val="FF0000"/>
                              </a:solidFill>
                              <a:latin typeface="Cambria Math" panose="02040503050406030204" pitchFamily="18" charset="0"/>
                            </a:rPr>
                          </m:ctrlPr>
                        </m:dPr>
                        <m:e>
                          <m:sSub>
                            <m:sSubPr>
                              <m:ctrlPr>
                                <a:rPr lang="el-GR" i="1">
                                  <a:solidFill>
                                    <a:srgbClr val="FF0000"/>
                                  </a:solidFill>
                                  <a:latin typeface="Cambria Math" panose="02040503050406030204" pitchFamily="18" charset="0"/>
                                </a:rPr>
                              </m:ctrlPr>
                            </m:sSubPr>
                            <m:e>
                              <m:r>
                                <a:rPr lang="el-GR" i="1">
                                  <a:solidFill>
                                    <a:srgbClr val="FF0000"/>
                                  </a:solidFill>
                                  <a:latin typeface="Cambria Math"/>
                                  <a:ea typeface="Cambria Math"/>
                                </a:rPr>
                                <m:t>𝜕</m:t>
                              </m:r>
                            </m:e>
                            <m:sub>
                              <m:r>
                                <a:rPr lang="el-GR" i="1">
                                  <a:solidFill>
                                    <a:srgbClr val="FF0000"/>
                                  </a:solidFill>
                                  <a:latin typeface="Cambria Math"/>
                                </a:rPr>
                                <m:t>𝜇</m:t>
                              </m:r>
                            </m:sub>
                          </m:sSub>
                          <m:r>
                            <a:rPr lang="en-US" dirty="0">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rPr>
                            <m:t>𝛽</m:t>
                          </m:r>
                          <m:r>
                            <a:rPr lang="en-US" b="0" i="1" smtClean="0">
                              <a:solidFill>
                                <a:srgbClr val="C00000"/>
                              </a:solidFill>
                              <a:latin typeface="Cambria Math" panose="02040503050406030204" pitchFamily="18" charset="0"/>
                            </a:rPr>
                            <m:t>𝑀</m:t>
                          </m:r>
                        </m:e>
                      </m:d>
                      <m:r>
                        <m:rPr>
                          <m:nor/>
                        </m:rPr>
                        <a:rPr lang="el-GR" i="1">
                          <a:solidFill>
                            <a:srgbClr val="FF0000"/>
                          </a:solidFill>
                          <a:latin typeface="Cambria Math"/>
                        </a:rPr>
                        <m:t>ψ</m:t>
                      </m:r>
                      <m:r>
                        <m:rPr>
                          <m:nor/>
                        </m:rPr>
                        <a:rPr lang="en-US" i="1">
                          <a:solidFill>
                            <a:srgbClr val="FF0000"/>
                          </a:solidFill>
                          <a:latin typeface="Cambria Math"/>
                        </a:rPr>
                        <m:t>=</m:t>
                      </m:r>
                      <m:r>
                        <m:rPr>
                          <m:nor/>
                        </m:rPr>
                        <a:rPr lang="en-US" i="1">
                          <a:solidFill>
                            <a:srgbClr val="FF0000"/>
                          </a:solidFill>
                          <a:latin typeface="Cambria Math"/>
                        </a:rPr>
                        <m:t>0</m:t>
                      </m:r>
                    </m:oMath>
                  </m:oMathPara>
                </a14:m>
                <a:endParaRPr lang="en-US" dirty="0">
                  <a:solidFill>
                    <a:srgbClr val="FF0000"/>
                  </a:solidFill>
                </a:endParaRPr>
              </a:p>
              <a:p>
                <a:pPr rtl="0"/>
                <a:r>
                  <a:rPr lang="en-GB" dirty="0">
                    <a:solidFill>
                      <a:prstClr val="black"/>
                    </a:solidFill>
                  </a:rPr>
                  <a:t/>
                </a:r>
                <a:br>
                  <a:rPr lang="en-GB" dirty="0">
                    <a:solidFill>
                      <a:prstClr val="black"/>
                    </a:solidFill>
                  </a:rPr>
                </a:br>
                <a14:m>
                  <m:oMath xmlns:m="http://schemas.openxmlformats.org/officeDocument/2006/math">
                    <m:sSubSup>
                      <m:sSubSupPr>
                        <m:ctrlPr>
                          <a:rPr lang="el-GR"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𝑖</m:t>
                        </m:r>
                        <m:r>
                          <a:rPr lang="en-US" i="1">
                            <a:solidFill>
                              <a:srgbClr val="FF0000"/>
                            </a:solidFill>
                            <a:latin typeface="Cambria Math"/>
                          </a:rPr>
                          <m:t>𝐸</m:t>
                        </m:r>
                      </m:e>
                      <m:sub>
                        <m:r>
                          <a:rPr lang="en-GB" i="1">
                            <a:solidFill>
                              <a:srgbClr val="FF0000"/>
                            </a:solidFill>
                            <a:latin typeface="Cambria Math" panose="02040503050406030204" pitchFamily="18" charset="0"/>
                          </a:rPr>
                          <m:t>0</m:t>
                        </m:r>
                      </m:sub>
                      <m:sup>
                        <m:r>
                          <a:rPr lang="en-GB" i="1">
                            <a:solidFill>
                              <a:srgbClr val="FF0000"/>
                            </a:solidFill>
                            <a:latin typeface="Cambria Math" panose="02040503050406030204" pitchFamily="18" charset="0"/>
                          </a:rPr>
                          <m:t>0</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0</m:t>
                        </m:r>
                      </m:sup>
                    </m:sSup>
                    <m:d>
                      <m:dPr>
                        <m:ctrlPr>
                          <a:rPr lang="en-GB" i="1" smtClean="0">
                            <a:solidFill>
                              <a:srgbClr val="FF0000"/>
                            </a:solidFill>
                            <a:latin typeface="Cambria Math" panose="02040503050406030204" pitchFamily="18" charset="0"/>
                          </a:rPr>
                        </m:ctrlPr>
                      </m:dPr>
                      <m:e>
                        <m:r>
                          <m:rPr>
                            <m:sty m:val="p"/>
                          </m:rPr>
                          <a:rPr lang="el-GR" i="1">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m:t>
                        </m:r>
                        <m:r>
                          <a:rPr lang="en-US" i="1">
                            <a:solidFill>
                              <a:srgbClr val="C00000"/>
                            </a:solidFill>
                            <a:latin typeface="Cambria Math" panose="02040503050406030204" pitchFamily="18" charset="0"/>
                          </a:rPr>
                          <m:t>𝛽</m:t>
                        </m:r>
                        <m:r>
                          <a:rPr lang="en-US" b="0" i="1" smtClean="0">
                            <a:solidFill>
                              <a:srgbClr val="C00000"/>
                            </a:solidFill>
                            <a:latin typeface="Cambria Math" panose="02040503050406030204" pitchFamily="18" charset="0"/>
                          </a:rPr>
                          <m:t>𝑀</m:t>
                        </m:r>
                      </m:e>
                    </m:d>
                    <m:r>
                      <m:rPr>
                        <m:nor/>
                      </m:rPr>
                      <a:rPr lang="el-GR" i="1">
                        <a:solidFill>
                          <a:srgbClr val="FF0000"/>
                        </a:solidFill>
                        <a:latin typeface="Cambria Math"/>
                      </a:rPr>
                      <m:t>ψ</m:t>
                    </m:r>
                    <m:r>
                      <m:rPr>
                        <m:nor/>
                      </m:rPr>
                      <a:rPr lang="en-US" i="1">
                        <a:solidFill>
                          <a:srgbClr val="FF0000"/>
                        </a:solidFill>
                        <a:latin typeface="Cambria Math"/>
                      </a:rPr>
                      <m:t>=</m:t>
                    </m:r>
                    <m:sSubSup>
                      <m:sSubSupPr>
                        <m:ctrlPr>
                          <a:rPr lang="el-GR" i="1">
                            <a:solidFill>
                              <a:srgbClr val="FF0000"/>
                            </a:solidFill>
                            <a:latin typeface="Cambria Math" panose="02040503050406030204" pitchFamily="18" charset="0"/>
                          </a:rPr>
                        </m:ctrlPr>
                      </m:sSubSupPr>
                      <m:e>
                        <m:r>
                          <a:rPr lang="en-US" i="1">
                            <a:solidFill>
                              <a:srgbClr val="FF0000"/>
                            </a:solidFill>
                            <a:latin typeface="Cambria Math"/>
                          </a:rPr>
                          <m:t>𝐸</m:t>
                        </m:r>
                      </m:e>
                      <m:sub>
                        <m:r>
                          <a:rPr lang="en-GB" i="1">
                            <a:solidFill>
                              <a:srgbClr val="FF0000"/>
                            </a:solidFill>
                            <a:latin typeface="Cambria Math" panose="02040503050406030204" pitchFamily="18" charset="0"/>
                          </a:rPr>
                          <m:t>1</m:t>
                        </m:r>
                      </m:sub>
                      <m:sup>
                        <m:r>
                          <a:rPr lang="en-GB" i="1">
                            <a:solidFill>
                              <a:srgbClr val="FF0000"/>
                            </a:solidFill>
                            <a:latin typeface="Cambria Math" panose="02040503050406030204" pitchFamily="18" charset="0"/>
                          </a:rPr>
                          <m:t>1</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1</m:t>
                        </m:r>
                      </m:sup>
                    </m:sSup>
                    <m:sSub>
                      <m:sSubPr>
                        <m:ctrlPr>
                          <a:rPr lang="el-GR" i="1">
                            <a:solidFill>
                              <a:srgbClr val="FF0000"/>
                            </a:solidFill>
                            <a:latin typeface="Cambria Math" panose="02040503050406030204" pitchFamily="18" charset="0"/>
                          </a:rPr>
                        </m:ctrlPr>
                      </m:sSubPr>
                      <m:e>
                        <m:d>
                          <m:dPr>
                            <m:begChr m:val="["/>
                            <m:endChr m:val="]"/>
                            <m:ctrlPr>
                              <a:rPr lang="el-GR" i="1">
                                <a:solidFill>
                                  <a:srgbClr val="FF0000"/>
                                </a:solidFill>
                                <a:latin typeface="Cambria Math" panose="02040503050406030204" pitchFamily="18" charset="0"/>
                              </a:rPr>
                            </m:ctrlPr>
                          </m:dPr>
                          <m:e>
                            <m:sSub>
                              <m:sSubPr>
                                <m:ctrlPr>
                                  <a:rPr lang="el-GR" i="1">
                                    <a:solidFill>
                                      <a:srgbClr val="FF0000"/>
                                    </a:solidFill>
                                    <a:latin typeface="Cambria Math" panose="02040503050406030204" pitchFamily="18" charset="0"/>
                                  </a:rPr>
                                </m:ctrlPr>
                              </m:sSubPr>
                              <m:e>
                                <m:r>
                                  <a:rPr lang="el-GR" i="1">
                                    <a:solidFill>
                                      <a:srgbClr val="FF0000"/>
                                    </a:solidFill>
                                    <a:latin typeface="Cambria Math"/>
                                    <a:ea typeface="Cambria Math"/>
                                  </a:rPr>
                                  <m:t>𝜕</m:t>
                                </m:r>
                              </m:e>
                              <m:sub>
                                <m:r>
                                  <a:rPr lang="en-GB" i="1">
                                    <a:solidFill>
                                      <a:srgbClr val="FF0000"/>
                                    </a:solidFill>
                                    <a:latin typeface="Cambria Math" panose="02040503050406030204" pitchFamily="18" charset="0"/>
                                  </a:rPr>
                                  <m:t>𝑟</m:t>
                                </m:r>
                              </m:sub>
                            </m:sSub>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𝑠</m:t>
                                </m:r>
                              </m:num>
                              <m:den>
                                <m:r>
                                  <a:rPr lang="en-GB" i="1">
                                    <a:solidFill>
                                      <a:srgbClr val="FF0000"/>
                                    </a:solidFill>
                                    <a:latin typeface="Cambria Math" panose="02040503050406030204" pitchFamily="18" charset="0"/>
                                  </a:rPr>
                                  <m:t>𝑟</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𝑟</m:t>
                                </m:r>
                              </m:den>
                            </m:f>
                            <m:r>
                              <a:rPr lang="en-GB" i="1">
                                <a:solidFill>
                                  <a:srgbClr val="FF0000"/>
                                </a:solidFill>
                                <a:latin typeface="Cambria Math" panose="02040503050406030204" pitchFamily="18" charset="0"/>
                              </a:rPr>
                              <m:t>𝐾</m:t>
                            </m:r>
                          </m:e>
                        </m:d>
                        <m:r>
                          <a:rPr lang="el-GR" i="1">
                            <a:solidFill>
                              <a:srgbClr val="FF0000"/>
                            </a:solidFill>
                            <a:latin typeface="Cambria Math"/>
                            <a:ea typeface="Cambria Math"/>
                          </a:rPr>
                          <m:t>𝜕</m:t>
                        </m:r>
                      </m:e>
                      <m:sub>
                        <m:r>
                          <a:rPr lang="el-GR" i="1">
                            <a:solidFill>
                              <a:srgbClr val="FF0000"/>
                            </a:solidFill>
                            <a:latin typeface="Cambria Math"/>
                          </a:rPr>
                          <m:t>𝜇</m:t>
                        </m:r>
                      </m:sub>
                    </m:sSub>
                    <m:r>
                      <m:rPr>
                        <m:nor/>
                      </m:rPr>
                      <a:rPr lang="el-GR" i="1" smtClean="0">
                        <a:solidFill>
                          <a:srgbClr val="FF0000"/>
                        </a:solidFill>
                        <a:latin typeface="Cambria Math"/>
                      </a:rPr>
                      <m:t>ψ</m:t>
                    </m:r>
                    <m:r>
                      <m:rPr>
                        <m:nor/>
                      </m:rPr>
                      <a:rPr lang="en-US" b="0" i="1" smtClean="0">
                        <a:solidFill>
                          <a:srgbClr val="FF0000"/>
                        </a:solidFill>
                        <a:latin typeface="Cambria Math"/>
                      </a:rPr>
                      <m:t>         </m:t>
                    </m:r>
                  </m:oMath>
                </a14:m>
                <a:r>
                  <a:rPr lang="en-US" dirty="0" smtClean="0">
                    <a:solidFill>
                      <a:srgbClr val="7030A0"/>
                    </a:solidFill>
                    <a:latin typeface="Cambria Math"/>
                  </a:rPr>
                  <a:t>           (</a:t>
                </a:r>
                <a:r>
                  <a:rPr lang="en-US" dirty="0">
                    <a:solidFill>
                      <a:srgbClr val="7030A0"/>
                    </a:solidFill>
                    <a:latin typeface="Cambria Math"/>
                  </a:rPr>
                  <a:t>h)</a:t>
                </a:r>
                <a:r>
                  <a:rPr lang="en-GB" dirty="0">
                    <a:solidFill>
                      <a:srgbClr val="FF0000"/>
                    </a:solidFill>
                  </a:rPr>
                  <a:t/>
                </a:r>
                <a:br>
                  <a:rPr lang="en-GB" dirty="0">
                    <a:solidFill>
                      <a:srgbClr val="FF0000"/>
                    </a:solidFill>
                  </a:rPr>
                </a:br>
                <a:endParaRPr lang="en-GB" dirty="0">
                  <a:solidFill>
                    <a:srgbClr val="FF0000"/>
                  </a:solidFill>
                </a:endParaRPr>
              </a:p>
              <a:p>
                <a:pPr algn="l" rtl="0"/>
                <a:r>
                  <a:rPr lang="en-GB" dirty="0" smtClean="0">
                    <a:solidFill>
                      <a:prstClr val="black"/>
                    </a:solidFill>
                  </a:rPr>
                  <a:t>By substituting ,</a:t>
                </a:r>
                <a:endParaRPr lang="en-GB" dirty="0" smtClean="0">
                  <a:solidFill>
                    <a:prstClr val="black"/>
                  </a:solidFill>
                </a:endParaRPr>
              </a:p>
              <a:p>
                <a:pPr rtl="0"/>
                <a14:m>
                  <m:oMathPara xmlns:m="http://schemas.openxmlformats.org/officeDocument/2006/math">
                    <m:oMathParaPr>
                      <m:jc m:val="center"/>
                    </m:oMathParaPr>
                    <m:oMath xmlns:m="http://schemas.openxmlformats.org/officeDocument/2006/math">
                      <m:r>
                        <m:rPr>
                          <m:nor/>
                        </m:rPr>
                        <a:rPr lang="el-GR" i="1">
                          <a:solidFill>
                            <a:srgbClr val="FF0000"/>
                          </a:solidFill>
                          <a:latin typeface="Cambria Math"/>
                        </a:rPr>
                        <m:t>ψ</m:t>
                      </m:r>
                      <m:r>
                        <a:rPr lang="el-GR" i="1" smtClean="0">
                          <a:solidFill>
                            <a:srgbClr val="FF0000"/>
                          </a:solidFill>
                          <a:latin typeface="Cambria Math" panose="02040503050406030204" pitchFamily="18" charset="0"/>
                          <a:ea typeface="Cambria Math" panose="02040503050406030204" pitchFamily="18" charset="0"/>
                        </a:rPr>
                        <m:t>~</m:t>
                      </m:r>
                      <m:r>
                        <m:rPr>
                          <m:nor/>
                        </m:rPr>
                        <a:rPr lang="en-GB" b="0" i="1" smtClean="0">
                          <a:solidFill>
                            <a:srgbClr val="FF0000"/>
                          </a:solidFill>
                          <a:latin typeface="Cambria Math" panose="02040503050406030204" pitchFamily="18" charset="0"/>
                          <a:ea typeface="Cambria Math" panose="02040503050406030204" pitchFamily="18" charset="0"/>
                        </a:rPr>
                        <m:t>exp</m:t>
                      </m:r>
                      <m:d>
                        <m:dPr>
                          <m:ctrlPr>
                            <a:rPr lang="en-GB" b="0" i="1" smtClean="0">
                              <a:solidFill>
                                <a:srgbClr val="FF0000"/>
                              </a:solidFill>
                              <a:latin typeface="Cambria Math" panose="02040503050406030204" pitchFamily="18" charset="0"/>
                              <a:ea typeface="Cambria Math" panose="02040503050406030204" pitchFamily="18" charset="0"/>
                            </a:rPr>
                          </m:ctrlPr>
                        </m:dPr>
                        <m:e>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𝑖</m:t>
                          </m:r>
                          <m:r>
                            <m:rPr>
                              <m:sty m:val="p"/>
                            </m:rPr>
                            <a:rPr lang="el-GR" b="0" i="1" smtClean="0">
                              <a:solidFill>
                                <a:srgbClr val="FF0000"/>
                              </a:solidFill>
                              <a:latin typeface="Cambria Math" panose="02040503050406030204" pitchFamily="18" charset="0"/>
                              <a:ea typeface="Cambria Math" panose="02040503050406030204" pitchFamily="18" charset="0"/>
                            </a:rPr>
                            <m:t>ω</m:t>
                          </m:r>
                          <m:r>
                            <a:rPr lang="en-GB" b="0" i="1" smtClean="0">
                              <a:solidFill>
                                <a:srgbClr val="FF0000"/>
                              </a:solidFill>
                              <a:latin typeface="Cambria Math" panose="02040503050406030204" pitchFamily="18" charset="0"/>
                              <a:ea typeface="Cambria Math" panose="02040503050406030204" pitchFamily="18" charset="0"/>
                            </a:rPr>
                            <m:t>𝑡</m:t>
                          </m:r>
                        </m:e>
                      </m:d>
                      <m:r>
                        <m:rPr>
                          <m:nor/>
                        </m:rPr>
                        <a:rPr lang="en-GB" i="1">
                          <a:solidFill>
                            <a:srgbClr val="FF0000"/>
                          </a:solidFill>
                          <a:latin typeface="Cambria Math" panose="02040503050406030204" pitchFamily="18" charset="0"/>
                          <a:ea typeface="Cambria Math" panose="02040503050406030204" pitchFamily="18" charset="0"/>
                        </a:rPr>
                        <m:t>exp</m:t>
                      </m:r>
                      <m:d>
                        <m:dPr>
                          <m:ctrlPr>
                            <a:rPr lang="en-GB" i="1">
                              <a:solidFill>
                                <a:srgbClr val="FF0000"/>
                              </a:solidFill>
                              <a:latin typeface="Cambria Math" panose="02040503050406030204" pitchFamily="18" charset="0"/>
                              <a:ea typeface="Cambria Math" panose="02040503050406030204" pitchFamily="18" charset="0"/>
                            </a:rPr>
                          </m:ctrlPr>
                        </m:dPr>
                        <m:e>
                          <m:r>
                            <a:rPr lang="en-GB" i="1">
                              <a:solidFill>
                                <a:srgbClr val="FF0000"/>
                              </a:solidFill>
                              <a:latin typeface="Cambria Math" panose="02040503050406030204" pitchFamily="18" charset="0"/>
                              <a:ea typeface="Cambria Math" panose="02040503050406030204" pitchFamily="18" charset="0"/>
                            </a:rPr>
                            <m:t>𝑖</m:t>
                          </m:r>
                          <m:r>
                            <a:rPr lang="en-GB" b="0" i="1" smtClean="0">
                              <a:solidFill>
                                <a:srgbClr val="FF0000"/>
                              </a:solidFill>
                              <a:latin typeface="Cambria Math" panose="02040503050406030204" pitchFamily="18" charset="0"/>
                              <a:ea typeface="Cambria Math" panose="02040503050406030204" pitchFamily="18" charset="0"/>
                            </a:rPr>
                            <m:t>𝑚</m:t>
                          </m:r>
                          <m:r>
                            <a:rPr lang="en-GB" i="1" smtClean="0">
                              <a:solidFill>
                                <a:srgbClr val="FF0000"/>
                              </a:solidFill>
                              <a:latin typeface="Cambria Math" panose="02040503050406030204" pitchFamily="18" charset="0"/>
                              <a:ea typeface="Cambria Math" panose="02040503050406030204" pitchFamily="18" charset="0"/>
                            </a:rPr>
                            <m:t>𝜑</m:t>
                          </m:r>
                        </m:e>
                      </m:d>
                      <m:d>
                        <m:dPr>
                          <m:ctrlPr>
                            <a:rPr lang="en-GB" i="1" smtClean="0">
                              <a:solidFill>
                                <a:srgbClr val="FF0000"/>
                              </a:solidFill>
                              <a:latin typeface="Cambria Math" panose="02040503050406030204" pitchFamily="18" charset="0"/>
                              <a:ea typeface="Cambria Math" panose="02040503050406030204" pitchFamily="18" charset="0"/>
                            </a:rPr>
                          </m:ctrlPr>
                        </m:dPr>
                        <m:e>
                          <m:m>
                            <m:mPr>
                              <m:mcs>
                                <m:mc>
                                  <m:mcPr>
                                    <m:count m:val="1"/>
                                    <m:mcJc m:val="center"/>
                                  </m:mcPr>
                                </m:mc>
                              </m:mcs>
                              <m:ctrlPr>
                                <a:rPr lang="en-GB" i="1">
                                  <a:solidFill>
                                    <a:srgbClr val="FF0000"/>
                                  </a:solidFill>
                                  <a:latin typeface="Cambria Math" panose="02040503050406030204" pitchFamily="18" charset="0"/>
                                  <a:ea typeface="Cambria Math" panose="02040503050406030204" pitchFamily="18" charset="0"/>
                                </a:rPr>
                              </m:ctrlPr>
                            </m:mPr>
                            <m:mr>
                              <m:e>
                                <m:sSub>
                                  <m:sSubPr>
                                    <m:ctrlPr>
                                      <a:rPr lang="en-GB" i="1" smtClean="0">
                                        <a:solidFill>
                                          <a:srgbClr val="FF0000"/>
                                        </a:solidFill>
                                        <a:latin typeface="Cambria Math" panose="02040503050406030204" pitchFamily="18" charset="0"/>
                                        <a:ea typeface="Cambria Math" panose="02040503050406030204" pitchFamily="18" charset="0"/>
                                      </a:rPr>
                                    </m:ctrlPr>
                                  </m:sSubPr>
                                  <m:e>
                                    <m:r>
                                      <a:rPr lang="en-GB" b="0" i="1" smtClean="0">
                                        <a:solidFill>
                                          <a:srgbClr val="FF0000"/>
                                        </a:solidFill>
                                        <a:latin typeface="Cambria Math" panose="02040503050406030204" pitchFamily="18" charset="0"/>
                                        <a:ea typeface="Cambria Math" panose="02040503050406030204" pitchFamily="18" charset="0"/>
                                      </a:rPr>
                                      <m:t>𝑅</m:t>
                                    </m:r>
                                  </m:e>
                                  <m:sub>
                                    <m:r>
                                      <a:rPr lang="en-GB" b="0" i="1" smtClean="0">
                                        <a:solidFill>
                                          <a:srgbClr val="FF0000"/>
                                        </a:solidFill>
                                        <a:latin typeface="Cambria Math" panose="02040503050406030204" pitchFamily="18" charset="0"/>
                                        <a:ea typeface="Cambria Math" panose="02040503050406030204" pitchFamily="18" charset="0"/>
                                      </a:rPr>
                                      <m:t>1</m:t>
                                    </m:r>
                                  </m:sub>
                                </m:sSub>
                                <m:d>
                                  <m:dPr>
                                    <m:ctrlPr>
                                      <a:rPr lang="en-GB" i="1" smtClean="0">
                                        <a:solidFill>
                                          <a:srgbClr val="FF0000"/>
                                        </a:solidFill>
                                        <a:latin typeface="Cambria Math" panose="02040503050406030204" pitchFamily="18" charset="0"/>
                                        <a:ea typeface="Cambria Math" panose="02040503050406030204" pitchFamily="18" charset="0"/>
                                      </a:rPr>
                                    </m:ctrlPr>
                                  </m:dPr>
                                  <m:e>
                                    <m:r>
                                      <a:rPr lang="en-GB" b="0" i="1" smtClean="0">
                                        <a:solidFill>
                                          <a:srgbClr val="FF0000"/>
                                        </a:solidFill>
                                        <a:latin typeface="Cambria Math" panose="02040503050406030204" pitchFamily="18" charset="0"/>
                                        <a:ea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d>
                                  <m:dPr>
                                    <m:ctrlPr>
                                      <a:rPr lang="en-GB" i="1" smtClean="0">
                                        <a:solidFill>
                                          <a:srgbClr val="FF0000"/>
                                        </a:solidFill>
                                        <a:latin typeface="Cambria Math" panose="02040503050406030204" pitchFamily="18" charset="0"/>
                                        <a:ea typeface="Cambria Math" panose="02040503050406030204" pitchFamily="18" charset="0"/>
                                      </a:rPr>
                                    </m:ctrlPr>
                                  </m:dPr>
                                  <m:e>
                                    <m:r>
                                      <a:rPr lang="en-GB" b="0" i="1" smtClean="0">
                                        <a:solidFill>
                                          <a:srgbClr val="FF0000"/>
                                        </a:solidFill>
                                        <a:latin typeface="Cambria Math" panose="02040503050406030204" pitchFamily="18" charset="0"/>
                                        <a:ea typeface="Cambria Math" panose="02040503050406030204" pitchFamily="18" charset="0"/>
                                      </a:rPr>
                                      <m:t>𝑟</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𝛳</m:t>
                                    </m:r>
                                  </m:e>
                                </m:d>
                              </m:e>
                            </m:mr>
                            <m:mr>
                              <m:e>
                                <m:sSub>
                                  <m:sSubPr>
                                    <m:ctrlPr>
                                      <a:rPr lang="en-GB" i="1">
                                        <a:solidFill>
                                          <a:srgbClr val="FF0000"/>
                                        </a:solidFill>
                                        <a:latin typeface="Cambria Math" panose="02040503050406030204" pitchFamily="18" charset="0"/>
                                        <a:ea typeface="Cambria Math" panose="02040503050406030204" pitchFamily="18" charset="0"/>
                                      </a:rPr>
                                    </m:ctrlPr>
                                  </m:sSubPr>
                                  <m:e>
                                    <m:r>
                                      <a:rPr lang="en-GB" i="1">
                                        <a:solidFill>
                                          <a:srgbClr val="FF0000"/>
                                        </a:solidFill>
                                        <a:latin typeface="Cambria Math" panose="02040503050406030204" pitchFamily="18" charset="0"/>
                                        <a:ea typeface="Cambria Math" panose="02040503050406030204" pitchFamily="18" charset="0"/>
                                      </a:rPr>
                                      <m:t>𝑅</m:t>
                                    </m:r>
                                  </m:e>
                                  <m:sub>
                                    <m:r>
                                      <a:rPr lang="en-GB" b="0" i="1" smtClean="0">
                                        <a:solidFill>
                                          <a:srgbClr val="FF0000"/>
                                        </a:solidFill>
                                        <a:latin typeface="Cambria Math" panose="02040503050406030204" pitchFamily="18" charset="0"/>
                                        <a:ea typeface="Cambria Math" panose="02040503050406030204" pitchFamily="18" charset="0"/>
                                      </a:rPr>
                                      <m:t>2</m:t>
                                    </m:r>
                                  </m:sub>
                                </m:sSub>
                                <m:d>
                                  <m:dPr>
                                    <m:ctrlPr>
                                      <a:rPr lang="en-GB" i="1">
                                        <a:solidFill>
                                          <a:srgbClr val="FF0000"/>
                                        </a:solidFill>
                                        <a:latin typeface="Cambria Math" panose="02040503050406030204" pitchFamily="18" charset="0"/>
                                        <a:ea typeface="Cambria Math" panose="02040503050406030204" pitchFamily="18" charset="0"/>
                                      </a:rPr>
                                    </m:ctrlPr>
                                  </m:dPr>
                                  <m:e>
                                    <m:r>
                                      <a:rPr lang="en-GB" i="1">
                                        <a:solidFill>
                                          <a:srgbClr val="FF0000"/>
                                        </a:solidFill>
                                        <a:latin typeface="Cambria Math" panose="02040503050406030204" pitchFamily="18" charset="0"/>
                                        <a:ea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b="0" i="1" smtClean="0">
                                        <a:solidFill>
                                          <a:srgbClr val="C00000"/>
                                        </a:solidFill>
                                        <a:latin typeface="Cambria Math" panose="02040503050406030204" pitchFamily="18" charset="0"/>
                                      </a:rPr>
                                      <m:t>−</m:t>
                                    </m:r>
                                  </m:sup>
                                </m:sSup>
                                <m:d>
                                  <m:dPr>
                                    <m:ctrlPr>
                                      <a:rPr lang="en-GB" i="1">
                                        <a:solidFill>
                                          <a:srgbClr val="FF0000"/>
                                        </a:solidFill>
                                        <a:latin typeface="Cambria Math" panose="02040503050406030204" pitchFamily="18" charset="0"/>
                                        <a:ea typeface="Cambria Math" panose="02040503050406030204" pitchFamily="18" charset="0"/>
                                      </a:rPr>
                                    </m:ctrlPr>
                                  </m:dPr>
                                  <m:e>
                                    <m:r>
                                      <a:rPr lang="en-GB" i="1">
                                        <a:solidFill>
                                          <a:srgbClr val="FF0000"/>
                                        </a:solidFill>
                                        <a:latin typeface="Cambria Math" panose="02040503050406030204" pitchFamily="18" charset="0"/>
                                        <a:ea typeface="Cambria Math" panose="02040503050406030204" pitchFamily="18" charset="0"/>
                                      </a:rPr>
                                      <m:t>𝑟</m:t>
                                    </m:r>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𝛳</m:t>
                                    </m:r>
                                  </m:e>
                                </m:d>
                              </m:e>
                            </m:mr>
                          </m:m>
                          <m:r>
                            <m:rPr>
                              <m:nor/>
                            </m:rPr>
                            <a:rPr lang="en-GB" dirty="0">
                              <a:solidFill>
                                <a:srgbClr val="FF0000"/>
                              </a:solidFill>
                            </a:rPr>
                            <m:t> </m:t>
                          </m:r>
                          <m:r>
                            <m:rPr>
                              <m:nor/>
                            </m:rPr>
                            <a:rPr lang="en-GB" dirty="0">
                              <a:solidFill>
                                <a:prstClr val="black"/>
                              </a:solidFill>
                            </a:rPr>
                            <m:t> </m:t>
                          </m:r>
                        </m:e>
                      </m:d>
                    </m:oMath>
                  </m:oMathPara>
                </a14:m>
                <a:endParaRPr lang="en-GB" dirty="0" smtClean="0">
                  <a:solidFill>
                    <a:srgbClr val="FF0000"/>
                  </a:solidFill>
                  <a:ea typeface="Cambria Math" panose="02040503050406030204" pitchFamily="18" charset="0"/>
                </a:endParaRPr>
              </a:p>
              <a:p>
                <a:pPr rtl="0"/>
                <a14:m>
                  <m:oMathPara xmlns:m="http://schemas.openxmlformats.org/officeDocument/2006/math">
                    <m:oMathParaPr>
                      <m:jc m:val="center"/>
                    </m:oMathParaPr>
                    <m:oMath xmlns:m="http://schemas.openxmlformats.org/officeDocument/2006/math">
                      <m:sSubSup>
                        <m:sSubSupPr>
                          <m:ctrlPr>
                            <a:rPr lang="el-GR"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𝑖</m:t>
                          </m:r>
                          <m:r>
                            <a:rPr lang="en-US" i="1">
                              <a:solidFill>
                                <a:srgbClr val="FF0000"/>
                              </a:solidFill>
                              <a:latin typeface="Cambria Math"/>
                            </a:rPr>
                            <m:t>𝐸</m:t>
                          </m:r>
                        </m:e>
                        <m:sub>
                          <m:r>
                            <a:rPr lang="en-GB" i="1">
                              <a:solidFill>
                                <a:srgbClr val="FF0000"/>
                              </a:solidFill>
                              <a:latin typeface="Cambria Math" panose="02040503050406030204" pitchFamily="18" charset="0"/>
                            </a:rPr>
                            <m:t>0</m:t>
                          </m:r>
                        </m:sub>
                        <m:sup>
                          <m:r>
                            <a:rPr lang="en-GB" i="1">
                              <a:solidFill>
                                <a:srgbClr val="FF0000"/>
                              </a:solidFill>
                              <a:latin typeface="Cambria Math" panose="02040503050406030204" pitchFamily="18" charset="0"/>
                            </a:rPr>
                            <m:t>0</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0</m:t>
                          </m:r>
                        </m:sup>
                      </m:sSup>
                      <m:d>
                        <m:dPr>
                          <m:ctrlPr>
                            <a:rPr lang="en-GB" i="1" smtClean="0">
                              <a:solidFill>
                                <a:srgbClr val="FF0000"/>
                              </a:solidFill>
                              <a:latin typeface="Cambria Math" panose="02040503050406030204" pitchFamily="18" charset="0"/>
                            </a:rPr>
                          </m:ctrlPr>
                        </m:dPr>
                        <m:e>
                          <m:m>
                            <m:mPr>
                              <m:mcs>
                                <m:mc>
                                  <m:mcPr>
                                    <m:count m:val="1"/>
                                    <m:mcJc m:val="center"/>
                                  </m:mcPr>
                                </m:mc>
                              </m:mcs>
                              <m:ctrlPr>
                                <a:rPr lang="en-GB" i="1">
                                  <a:solidFill>
                                    <a:srgbClr val="FF0000"/>
                                  </a:solidFill>
                                  <a:latin typeface="Cambria Math" panose="02040503050406030204" pitchFamily="18" charset="0"/>
                                </a:rPr>
                              </m:ctrlPr>
                            </m:mPr>
                            <m:mr>
                              <m:e>
                                <m:r>
                                  <m:rPr>
                                    <m:sty m:val="p"/>
                                  </m:rPr>
                                  <a:rPr lang="el-GR" i="1">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m:t>
                                </m:r>
                                <m:r>
                                  <a:rPr lang="en-US" i="1">
                                    <a:solidFill>
                                      <a:srgbClr val="C00000"/>
                                    </a:solidFill>
                                    <a:latin typeface="Cambria Math" panose="02040503050406030204" pitchFamily="18" charset="0"/>
                                  </a:rPr>
                                  <m:t>𝑚</m:t>
                                </m:r>
                              </m:e>
                            </m:mr>
                            <m:mr>
                              <m:e>
                                <m:r>
                                  <m:rPr>
                                    <m:sty m:val="p"/>
                                  </m:rPr>
                                  <a:rPr lang="el-GR" i="1">
                                    <a:solidFill>
                                      <a:srgbClr val="FF0000"/>
                                    </a:solidFill>
                                    <a:latin typeface="Cambria Math" panose="02040503050406030204" pitchFamily="18" charset="0"/>
                                  </a:rPr>
                                  <m:t>ω</m:t>
                                </m:r>
                                <m:r>
                                  <a:rPr lang="en-US" b="0" i="1" smtClean="0">
                                    <a:solidFill>
                                      <a:srgbClr val="FF0000"/>
                                    </a:solidFill>
                                    <a:latin typeface="Cambria Math" panose="02040503050406030204" pitchFamily="18" charset="0"/>
                                  </a:rPr>
                                  <m:t>+</m:t>
                                </m:r>
                                <m:r>
                                  <a:rPr lang="en-US" i="1">
                                    <a:solidFill>
                                      <a:srgbClr val="C00000"/>
                                    </a:solidFill>
                                    <a:latin typeface="Cambria Math" panose="02040503050406030204" pitchFamily="18" charset="0"/>
                                  </a:rPr>
                                  <m:t>𝑚</m:t>
                                </m:r>
                              </m:e>
                            </m:mr>
                          </m:m>
                        </m:e>
                      </m:d>
                      <m:r>
                        <m:rPr>
                          <m:nor/>
                        </m:rPr>
                        <a:rPr lang="el-GR" i="1">
                          <a:solidFill>
                            <a:srgbClr val="FF0000"/>
                          </a:solidFill>
                          <a:latin typeface="Cambria Math"/>
                        </a:rPr>
                        <m:t>ψ</m:t>
                      </m:r>
                      <m:r>
                        <m:rPr>
                          <m:nor/>
                        </m:rPr>
                        <a:rPr lang="en-US" i="1">
                          <a:solidFill>
                            <a:srgbClr val="FF0000"/>
                          </a:solidFill>
                          <a:latin typeface="Cambria Math"/>
                        </a:rPr>
                        <m:t>=</m:t>
                      </m:r>
                      <m:sSubSup>
                        <m:sSubSupPr>
                          <m:ctrlPr>
                            <a:rPr lang="el-GR" i="1">
                              <a:solidFill>
                                <a:srgbClr val="FF0000"/>
                              </a:solidFill>
                              <a:latin typeface="Cambria Math" panose="02040503050406030204" pitchFamily="18" charset="0"/>
                            </a:rPr>
                          </m:ctrlPr>
                        </m:sSubSupPr>
                        <m:e>
                          <m:r>
                            <a:rPr lang="en-US" i="1">
                              <a:solidFill>
                                <a:srgbClr val="FF0000"/>
                              </a:solidFill>
                              <a:latin typeface="Cambria Math"/>
                            </a:rPr>
                            <m:t>𝐸</m:t>
                          </m:r>
                        </m:e>
                        <m:sub>
                          <m:r>
                            <a:rPr lang="en-GB" i="1">
                              <a:solidFill>
                                <a:srgbClr val="FF0000"/>
                              </a:solidFill>
                              <a:latin typeface="Cambria Math" panose="02040503050406030204" pitchFamily="18" charset="0"/>
                            </a:rPr>
                            <m:t>1</m:t>
                          </m:r>
                        </m:sub>
                        <m:sup>
                          <m:r>
                            <a:rPr lang="en-GB" i="1">
                              <a:solidFill>
                                <a:srgbClr val="FF0000"/>
                              </a:solidFill>
                              <a:latin typeface="Cambria Math" panose="02040503050406030204" pitchFamily="18" charset="0"/>
                            </a:rPr>
                            <m:t>1</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1</m:t>
                          </m:r>
                        </m:sup>
                      </m:sSup>
                      <m:sSub>
                        <m:sSubPr>
                          <m:ctrlPr>
                            <a:rPr lang="el-GR" i="1">
                              <a:solidFill>
                                <a:srgbClr val="FF0000"/>
                              </a:solidFill>
                              <a:latin typeface="Cambria Math" panose="02040503050406030204" pitchFamily="18" charset="0"/>
                            </a:rPr>
                          </m:ctrlPr>
                        </m:sSubPr>
                        <m:e>
                          <m:d>
                            <m:dPr>
                              <m:begChr m:val="["/>
                              <m:endChr m:val="]"/>
                              <m:ctrlPr>
                                <a:rPr lang="el-GR" i="1">
                                  <a:solidFill>
                                    <a:srgbClr val="FF0000"/>
                                  </a:solidFill>
                                  <a:latin typeface="Cambria Math" panose="02040503050406030204" pitchFamily="18" charset="0"/>
                                </a:rPr>
                              </m:ctrlPr>
                            </m:dPr>
                            <m:e>
                              <m:sSub>
                                <m:sSubPr>
                                  <m:ctrlPr>
                                    <a:rPr lang="el-GR" i="1">
                                      <a:solidFill>
                                        <a:srgbClr val="FF0000"/>
                                      </a:solidFill>
                                      <a:latin typeface="Cambria Math" panose="02040503050406030204" pitchFamily="18" charset="0"/>
                                    </a:rPr>
                                  </m:ctrlPr>
                                </m:sSubPr>
                                <m:e>
                                  <m:r>
                                    <a:rPr lang="el-GR" i="1">
                                      <a:solidFill>
                                        <a:srgbClr val="FF0000"/>
                                      </a:solidFill>
                                      <a:latin typeface="Cambria Math"/>
                                      <a:ea typeface="Cambria Math"/>
                                    </a:rPr>
                                    <m:t>𝜕</m:t>
                                  </m:r>
                                </m:e>
                                <m:sub>
                                  <m:r>
                                    <a:rPr lang="en-GB" i="1">
                                      <a:solidFill>
                                        <a:srgbClr val="FF0000"/>
                                      </a:solidFill>
                                      <a:latin typeface="Cambria Math" panose="02040503050406030204" pitchFamily="18" charset="0"/>
                                    </a:rPr>
                                    <m:t>𝑟</m:t>
                                  </m:r>
                                </m:sub>
                              </m:sSub>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𝑠</m:t>
                                  </m:r>
                                </m:num>
                                <m:den>
                                  <m:r>
                                    <a:rPr lang="en-GB" i="1">
                                      <a:solidFill>
                                        <a:srgbClr val="FF0000"/>
                                      </a:solidFill>
                                      <a:latin typeface="Cambria Math" panose="02040503050406030204" pitchFamily="18" charset="0"/>
                                    </a:rPr>
                                    <m:t>𝑟</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𝑟</m:t>
                                  </m:r>
                                </m:den>
                              </m:f>
                              <m:r>
                                <a:rPr lang="en-GB" i="1">
                                  <a:solidFill>
                                    <a:srgbClr val="FF0000"/>
                                  </a:solidFill>
                                  <a:latin typeface="Cambria Math" panose="02040503050406030204" pitchFamily="18" charset="0"/>
                                </a:rPr>
                                <m:t>𝐾</m:t>
                              </m:r>
                            </m:e>
                          </m:d>
                          <m:r>
                            <a:rPr lang="el-GR" i="1">
                              <a:solidFill>
                                <a:srgbClr val="FF0000"/>
                              </a:solidFill>
                              <a:latin typeface="Cambria Math"/>
                              <a:ea typeface="Cambria Math"/>
                            </a:rPr>
                            <m:t>𝜕</m:t>
                          </m:r>
                        </m:e>
                        <m:sub>
                          <m:r>
                            <a:rPr lang="el-GR" i="1">
                              <a:solidFill>
                                <a:srgbClr val="FF0000"/>
                              </a:solidFill>
                              <a:latin typeface="Cambria Math"/>
                            </a:rPr>
                            <m:t>𝜇</m:t>
                          </m:r>
                        </m:sub>
                      </m:sSub>
                      <m:r>
                        <m:rPr>
                          <m:nor/>
                        </m:rPr>
                        <a:rPr lang="el-GR" i="1">
                          <a:solidFill>
                            <a:srgbClr val="FF0000"/>
                          </a:solidFill>
                          <a:latin typeface="Cambria Math"/>
                        </a:rPr>
                        <m:t>ψ</m:t>
                      </m:r>
                      <m:r>
                        <m:rPr>
                          <m:nor/>
                        </m:rPr>
                        <a:rPr lang="en-US" i="1">
                          <a:solidFill>
                            <a:srgbClr val="FF0000"/>
                          </a:solidFill>
                          <a:latin typeface="Cambria Math"/>
                        </a:rPr>
                        <m:t>=</m:t>
                      </m:r>
                      <m:r>
                        <m:rPr>
                          <m:nor/>
                        </m:rPr>
                        <a:rPr lang="en-US" i="1">
                          <a:solidFill>
                            <a:srgbClr val="FF0000"/>
                          </a:solidFill>
                          <a:latin typeface="Cambria Math"/>
                        </a:rPr>
                        <m:t>0</m:t>
                      </m:r>
                    </m:oMath>
                  </m:oMathPara>
                </a14:m>
                <a:r>
                  <a:rPr lang="en-GB" dirty="0">
                    <a:solidFill>
                      <a:srgbClr val="FF0000"/>
                    </a:solidFill>
                  </a:rPr>
                  <a:t/>
                </a:r>
                <a:br>
                  <a:rPr lang="en-GB" dirty="0">
                    <a:solidFill>
                      <a:srgbClr val="FF0000"/>
                    </a:solidFill>
                  </a:rPr>
                </a:br>
                <a:endParaRPr lang="he-IL" dirty="0" smtClean="0">
                  <a:solidFill>
                    <a:prstClr val="black"/>
                  </a:solidFill>
                </a:endParaRPr>
              </a:p>
              <a:p>
                <a:pPr algn="l" rtl="0"/>
                <a:r>
                  <a:rPr lang="en-GB" dirty="0" smtClean="0">
                    <a:solidFill>
                      <a:prstClr val="black"/>
                    </a:solidFill>
                  </a:rPr>
                  <a:t>we obtain two </a:t>
                </a:r>
                <a:r>
                  <a:rPr lang="en-GB" dirty="0">
                    <a:solidFill>
                      <a:prstClr val="black"/>
                    </a:solidFill>
                  </a:rPr>
                  <a:t>non autonomous </a:t>
                </a:r>
                <a:r>
                  <a:rPr lang="en-GB" dirty="0" smtClean="0">
                    <a:solidFill>
                      <a:prstClr val="black"/>
                    </a:solidFill>
                  </a:rPr>
                  <a:t>equations,</a:t>
                </a:r>
              </a:p>
              <a:p>
                <a:pPr algn="l" rtl="0"/>
                <a:r>
                  <a:rPr lang="en-GB" dirty="0">
                    <a:solidFill>
                      <a:prstClr val="black"/>
                    </a:solidFill>
                  </a:rPr>
                  <a:t/>
                </a:r>
                <a:br>
                  <a:rPr lang="en-GB" dirty="0">
                    <a:solidFill>
                      <a:prstClr val="black"/>
                    </a:solidFill>
                  </a:rPr>
                </a:br>
                <a14:m>
                  <m:oMathPara xmlns:m="http://schemas.openxmlformats.org/officeDocument/2006/math">
                    <m:oMathParaPr>
                      <m:jc m:val="center"/>
                    </m:oMathParaPr>
                    <m:oMath xmlns:m="http://schemas.openxmlformats.org/officeDocument/2006/math">
                      <m:sSubSup>
                        <m:sSubSupPr>
                          <m:ctrlPr>
                            <a:rPr lang="el-GR"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𝑖</m:t>
                          </m:r>
                          <m:r>
                            <a:rPr lang="en-US" i="1">
                              <a:solidFill>
                                <a:srgbClr val="FF0000"/>
                              </a:solidFill>
                              <a:latin typeface="Cambria Math"/>
                            </a:rPr>
                            <m:t>𝐸</m:t>
                          </m:r>
                        </m:e>
                        <m:sub>
                          <m:r>
                            <a:rPr lang="en-GB" i="1">
                              <a:solidFill>
                                <a:srgbClr val="FF0000"/>
                              </a:solidFill>
                              <a:latin typeface="Cambria Math" panose="02040503050406030204" pitchFamily="18" charset="0"/>
                            </a:rPr>
                            <m:t>0</m:t>
                          </m:r>
                        </m:sub>
                        <m:sup>
                          <m:r>
                            <a:rPr lang="en-GB" i="1">
                              <a:solidFill>
                                <a:srgbClr val="FF0000"/>
                              </a:solidFill>
                              <a:latin typeface="Cambria Math" panose="02040503050406030204" pitchFamily="18" charset="0"/>
                            </a:rPr>
                            <m:t>0</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0</m:t>
                          </m:r>
                        </m:sup>
                      </m:sSup>
                      <m:d>
                        <m:dPr>
                          <m:ctrlPr>
                            <a:rPr lang="en-GB" i="1">
                              <a:solidFill>
                                <a:srgbClr val="FF0000"/>
                              </a:solidFill>
                              <a:latin typeface="Cambria Math" panose="02040503050406030204" pitchFamily="18" charset="0"/>
                            </a:rPr>
                          </m:ctrlPr>
                        </m:dPr>
                        <m:e>
                          <m:r>
                            <m:rPr>
                              <m:sty m:val="p"/>
                            </m:rPr>
                            <a:rPr lang="el-GR" i="1">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m:t>
                          </m:r>
                          <m:r>
                            <a:rPr lang="en-US" b="0" i="1" smtClean="0">
                              <a:solidFill>
                                <a:srgbClr val="C00000"/>
                              </a:solidFill>
                              <a:latin typeface="Cambria Math" panose="02040503050406030204" pitchFamily="18" charset="0"/>
                            </a:rPr>
                            <m:t>𝑀</m:t>
                          </m:r>
                        </m:e>
                      </m:d>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GB"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r>
                        <m:rPr>
                          <m:nor/>
                        </m:rPr>
                        <a:rPr lang="en-US" i="1">
                          <a:solidFill>
                            <a:srgbClr val="FF0000"/>
                          </a:solidFill>
                          <a:latin typeface="Cambria Math"/>
                        </a:rPr>
                        <m:t>=</m:t>
                      </m:r>
                      <m:sSubSup>
                        <m:sSubSupPr>
                          <m:ctrlPr>
                            <a:rPr lang="el-GR" i="1">
                              <a:solidFill>
                                <a:srgbClr val="FF0000"/>
                              </a:solidFill>
                              <a:latin typeface="Cambria Math" panose="02040503050406030204" pitchFamily="18" charset="0"/>
                            </a:rPr>
                          </m:ctrlPr>
                        </m:sSubSupPr>
                        <m:e>
                          <m:r>
                            <a:rPr lang="en-US" i="1">
                              <a:solidFill>
                                <a:srgbClr val="FF0000"/>
                              </a:solidFill>
                              <a:latin typeface="Cambria Math"/>
                            </a:rPr>
                            <m:t>𝐸</m:t>
                          </m:r>
                        </m:e>
                        <m:sub>
                          <m:r>
                            <a:rPr lang="en-GB" i="1">
                              <a:solidFill>
                                <a:srgbClr val="FF0000"/>
                              </a:solidFill>
                              <a:latin typeface="Cambria Math" panose="02040503050406030204" pitchFamily="18" charset="0"/>
                            </a:rPr>
                            <m:t>1</m:t>
                          </m:r>
                        </m:sub>
                        <m:sup>
                          <m:r>
                            <a:rPr lang="en-GB" i="1">
                              <a:solidFill>
                                <a:srgbClr val="FF0000"/>
                              </a:solidFill>
                              <a:latin typeface="Cambria Math" panose="02040503050406030204" pitchFamily="18" charset="0"/>
                            </a:rPr>
                            <m:t>1</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1</m:t>
                          </m:r>
                        </m:sup>
                      </m:sSup>
                      <m:d>
                        <m:dPr>
                          <m:begChr m:val="["/>
                          <m:endChr m:val="]"/>
                          <m:ctrlPr>
                            <a:rPr lang="el-GR" i="1">
                              <a:solidFill>
                                <a:srgbClr val="FF0000"/>
                              </a:solidFill>
                              <a:latin typeface="Cambria Math" panose="02040503050406030204" pitchFamily="18" charset="0"/>
                            </a:rPr>
                          </m:ctrlPr>
                        </m:dPr>
                        <m:e>
                          <m:sSub>
                            <m:sSubPr>
                              <m:ctrlPr>
                                <a:rPr lang="el-GR" i="1">
                                  <a:solidFill>
                                    <a:srgbClr val="FF0000"/>
                                  </a:solidFill>
                                  <a:latin typeface="Cambria Math" panose="02040503050406030204" pitchFamily="18" charset="0"/>
                                </a:rPr>
                              </m:ctrlPr>
                            </m:sSubPr>
                            <m:e>
                              <m:r>
                                <a:rPr lang="el-GR" i="1">
                                  <a:solidFill>
                                    <a:srgbClr val="FF0000"/>
                                  </a:solidFill>
                                  <a:latin typeface="Cambria Math"/>
                                  <a:ea typeface="Cambria Math"/>
                                </a:rPr>
                                <m:t>𝜕</m:t>
                              </m:r>
                            </m:e>
                            <m:sub>
                              <m:r>
                                <a:rPr lang="en-GB" i="1">
                                  <a:solidFill>
                                    <a:srgbClr val="FF0000"/>
                                  </a:solidFill>
                                  <a:latin typeface="Cambria Math" panose="02040503050406030204" pitchFamily="18" charset="0"/>
                                </a:rPr>
                                <m:t>𝑟</m:t>
                              </m:r>
                            </m:sub>
                          </m:sSub>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𝑠</m:t>
                              </m:r>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𝜅</m:t>
                              </m:r>
                            </m:num>
                            <m:den>
                              <m:r>
                                <a:rPr lang="en-GB" i="1">
                                  <a:solidFill>
                                    <a:srgbClr val="FF0000"/>
                                  </a:solidFill>
                                  <a:latin typeface="Cambria Math" panose="02040503050406030204" pitchFamily="18" charset="0"/>
                                </a:rPr>
                                <m:t>𝑟</m:t>
                              </m:r>
                            </m:den>
                          </m:f>
                        </m:e>
                      </m:d>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GB" i="1">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oMath>
                    <m:oMath xmlns:m="http://schemas.openxmlformats.org/officeDocument/2006/math">
                      <m:sSubSup>
                        <m:sSubSupPr>
                          <m:ctrlPr>
                            <a:rPr lang="el-GR"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𝑖</m:t>
                          </m:r>
                          <m:r>
                            <a:rPr lang="en-US" i="1">
                              <a:solidFill>
                                <a:srgbClr val="FF0000"/>
                              </a:solidFill>
                              <a:latin typeface="Cambria Math"/>
                            </a:rPr>
                            <m:t>𝐸</m:t>
                          </m:r>
                        </m:e>
                        <m:sub>
                          <m:r>
                            <a:rPr lang="en-GB" i="1">
                              <a:solidFill>
                                <a:srgbClr val="FF0000"/>
                              </a:solidFill>
                              <a:latin typeface="Cambria Math" panose="02040503050406030204" pitchFamily="18" charset="0"/>
                            </a:rPr>
                            <m:t>0</m:t>
                          </m:r>
                        </m:sub>
                        <m:sup>
                          <m:r>
                            <a:rPr lang="en-GB" i="1">
                              <a:solidFill>
                                <a:srgbClr val="FF0000"/>
                              </a:solidFill>
                              <a:latin typeface="Cambria Math" panose="02040503050406030204" pitchFamily="18" charset="0"/>
                            </a:rPr>
                            <m:t>0</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0</m:t>
                          </m:r>
                        </m:sup>
                      </m:sSup>
                      <m:d>
                        <m:dPr>
                          <m:ctrlPr>
                            <a:rPr lang="en-GB" i="1">
                              <a:solidFill>
                                <a:srgbClr val="FF0000"/>
                              </a:solidFill>
                              <a:latin typeface="Cambria Math" panose="02040503050406030204" pitchFamily="18" charset="0"/>
                            </a:rPr>
                          </m:ctrlPr>
                        </m:dPr>
                        <m:e>
                          <m:r>
                            <m:rPr>
                              <m:sty m:val="p"/>
                            </m:rPr>
                            <a:rPr lang="el-GR" i="1">
                              <a:solidFill>
                                <a:srgbClr val="FF0000"/>
                              </a:solidFill>
                              <a:latin typeface="Cambria Math" panose="02040503050406030204" pitchFamily="18" charset="0"/>
                            </a:rPr>
                            <m:t>ω</m:t>
                          </m:r>
                          <m:r>
                            <a:rPr lang="en-US" b="0" i="1" smtClean="0">
                              <a:solidFill>
                                <a:srgbClr val="FF0000"/>
                              </a:solidFill>
                              <a:latin typeface="Cambria Math" panose="02040503050406030204" pitchFamily="18" charset="0"/>
                            </a:rPr>
                            <m:t>+</m:t>
                          </m:r>
                          <m:r>
                            <a:rPr lang="en-US" b="0" i="1" smtClean="0">
                              <a:solidFill>
                                <a:srgbClr val="C00000"/>
                              </a:solidFill>
                              <a:latin typeface="Cambria Math" panose="02040503050406030204" pitchFamily="18" charset="0"/>
                            </a:rPr>
                            <m:t>𝑀</m:t>
                          </m:r>
                        </m:e>
                      </m:d>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GB" i="1">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GB" i="1">
                              <a:solidFill>
                                <a:srgbClr val="C00000"/>
                              </a:solidFill>
                              <a:latin typeface="Cambria Math" panose="02040503050406030204" pitchFamily="18" charset="0"/>
                            </a:rPr>
                            <m:t>−</m:t>
                          </m:r>
                        </m:sup>
                      </m:sSup>
                      <m:r>
                        <m:rPr>
                          <m:nor/>
                        </m:rPr>
                        <a:rPr lang="en-US" i="1">
                          <a:solidFill>
                            <a:srgbClr val="FF0000"/>
                          </a:solidFill>
                          <a:latin typeface="Cambria Math"/>
                        </a:rPr>
                        <m:t>=</m:t>
                      </m:r>
                      <m:sSubSup>
                        <m:sSubSupPr>
                          <m:ctrlPr>
                            <a:rPr lang="el-GR" i="1">
                              <a:solidFill>
                                <a:srgbClr val="FF0000"/>
                              </a:solidFill>
                              <a:latin typeface="Cambria Math" panose="02040503050406030204" pitchFamily="18" charset="0"/>
                            </a:rPr>
                          </m:ctrlPr>
                        </m:sSubSupPr>
                        <m:e>
                          <m:r>
                            <a:rPr lang="en-US" i="1">
                              <a:solidFill>
                                <a:srgbClr val="FF0000"/>
                              </a:solidFill>
                              <a:latin typeface="Cambria Math"/>
                            </a:rPr>
                            <m:t>𝐸</m:t>
                          </m:r>
                        </m:e>
                        <m:sub>
                          <m:r>
                            <a:rPr lang="en-GB" i="1">
                              <a:solidFill>
                                <a:srgbClr val="FF0000"/>
                              </a:solidFill>
                              <a:latin typeface="Cambria Math" panose="02040503050406030204" pitchFamily="18" charset="0"/>
                            </a:rPr>
                            <m:t>1</m:t>
                          </m:r>
                        </m:sub>
                        <m:sup>
                          <m:r>
                            <a:rPr lang="en-GB" i="1">
                              <a:solidFill>
                                <a:srgbClr val="FF0000"/>
                              </a:solidFill>
                              <a:latin typeface="Cambria Math" panose="02040503050406030204" pitchFamily="18" charset="0"/>
                            </a:rPr>
                            <m:t>1</m:t>
                          </m:r>
                        </m:sup>
                      </m:sSubSup>
                      <m:sSup>
                        <m:sSupPr>
                          <m:ctrlPr>
                            <a:rPr lang="el-GR" i="1">
                              <a:solidFill>
                                <a:srgbClr val="FF0000"/>
                              </a:solidFill>
                              <a:latin typeface="Cambria Math" panose="02040503050406030204" pitchFamily="18" charset="0"/>
                            </a:rPr>
                          </m:ctrlPr>
                        </m:sSupPr>
                        <m:e>
                          <m:r>
                            <a:rPr lang="el-GR" i="1">
                              <a:solidFill>
                                <a:srgbClr val="FF0000"/>
                              </a:solidFill>
                              <a:latin typeface="Cambria Math"/>
                            </a:rPr>
                            <m:t>𝛾</m:t>
                          </m:r>
                        </m:e>
                        <m:sup>
                          <m:r>
                            <a:rPr lang="en-GB" i="1">
                              <a:solidFill>
                                <a:srgbClr val="FF0000"/>
                              </a:solidFill>
                              <a:latin typeface="Cambria Math" panose="02040503050406030204" pitchFamily="18" charset="0"/>
                            </a:rPr>
                            <m:t>1</m:t>
                          </m:r>
                        </m:sup>
                      </m:sSup>
                      <m:d>
                        <m:dPr>
                          <m:begChr m:val="["/>
                          <m:endChr m:val="]"/>
                          <m:ctrlPr>
                            <a:rPr lang="el-GR" i="1">
                              <a:solidFill>
                                <a:srgbClr val="FF0000"/>
                              </a:solidFill>
                              <a:latin typeface="Cambria Math" panose="02040503050406030204" pitchFamily="18" charset="0"/>
                            </a:rPr>
                          </m:ctrlPr>
                        </m:dPr>
                        <m:e>
                          <m:sSub>
                            <m:sSubPr>
                              <m:ctrlPr>
                                <a:rPr lang="el-GR" i="1">
                                  <a:solidFill>
                                    <a:srgbClr val="FF0000"/>
                                  </a:solidFill>
                                  <a:latin typeface="Cambria Math" panose="02040503050406030204" pitchFamily="18" charset="0"/>
                                </a:rPr>
                              </m:ctrlPr>
                            </m:sSubPr>
                            <m:e>
                              <m:r>
                                <a:rPr lang="el-GR" i="1">
                                  <a:solidFill>
                                    <a:srgbClr val="FF0000"/>
                                  </a:solidFill>
                                  <a:latin typeface="Cambria Math"/>
                                  <a:ea typeface="Cambria Math"/>
                                </a:rPr>
                                <m:t>𝜕</m:t>
                              </m:r>
                            </m:e>
                            <m:sub>
                              <m:r>
                                <a:rPr lang="en-GB" i="1">
                                  <a:solidFill>
                                    <a:srgbClr val="FF0000"/>
                                  </a:solidFill>
                                  <a:latin typeface="Cambria Math" panose="02040503050406030204" pitchFamily="18" charset="0"/>
                                </a:rPr>
                                <m:t>𝑟</m:t>
                              </m:r>
                            </m:sub>
                          </m:sSub>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r>
                                <a:rPr lang="en-GB" i="1">
                                  <a:solidFill>
                                    <a:srgbClr val="FF0000"/>
                                  </a:solidFill>
                                  <a:latin typeface="Cambria Math" panose="02040503050406030204" pitchFamily="18" charset="0"/>
                                </a:rPr>
                                <m:t>𝜅</m:t>
                              </m:r>
                            </m:num>
                            <m:den>
                              <m:r>
                                <a:rPr lang="en-GB" i="1">
                                  <a:solidFill>
                                    <a:srgbClr val="FF0000"/>
                                  </a:solidFill>
                                  <a:latin typeface="Cambria Math" panose="02040503050406030204" pitchFamily="18" charset="0"/>
                                </a:rPr>
                                <m:t>𝑟</m:t>
                              </m:r>
                            </m:den>
                          </m:f>
                        </m:e>
                      </m:d>
                      <m:sSub>
                        <m:sSubPr>
                          <m:ctrlPr>
                            <a:rPr lang="en-US"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GB" i="1">
                              <a:solidFill>
                                <a:srgbClr val="C00000"/>
                              </a:solidFill>
                              <a:latin typeface="Cambria Math" panose="02040503050406030204" pitchFamily="18" charset="0"/>
                            </a:rPr>
                            <m:t>𝑟</m:t>
                          </m:r>
                        </m:e>
                      </m:d>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𝜙</m:t>
                          </m:r>
                        </m:e>
                        <m:sup>
                          <m:r>
                            <a:rPr lang="en-US" b="0" i="1" smtClean="0">
                              <a:solidFill>
                                <a:srgbClr val="C00000"/>
                              </a:solidFill>
                              <a:latin typeface="Cambria Math" panose="02040503050406030204" pitchFamily="18" charset="0"/>
                            </a:rPr>
                            <m:t>+</m:t>
                          </m:r>
                        </m:sup>
                      </m:sSup>
                    </m:oMath>
                  </m:oMathPara>
                </a14:m>
                <a:endParaRPr lang="en-US" b="0" i="1" dirty="0" smtClean="0">
                  <a:solidFill>
                    <a:srgbClr val="C00000"/>
                  </a:solidFill>
                  <a:latin typeface="Cambria Math" panose="02040503050406030204" pitchFamily="18" charset="0"/>
                </a:endParaRPr>
              </a:p>
              <a:p>
                <a:pPr algn="l" rtl="0"/>
                <a:endParaRPr lang="en-GB" dirty="0" smtClean="0">
                  <a:solidFill>
                    <a:prstClr val="black"/>
                  </a:solidFill>
                </a:endParaRPr>
              </a:p>
              <a:p>
                <a:pPr algn="l" rtl="0"/>
                <a:r>
                  <a:rPr lang="en-GB" dirty="0" smtClean="0">
                    <a:solidFill>
                      <a:prstClr val="black"/>
                    </a:solidFill>
                  </a:rPr>
                  <a:t>Rewriting </a:t>
                </a:r>
                <a:r>
                  <a:rPr lang="en-GB" dirty="0">
                    <a:solidFill>
                      <a:prstClr val="black"/>
                    </a:solidFill>
                  </a:rPr>
                  <a:t>these as </a:t>
                </a:r>
                <a:r>
                  <a:rPr lang="en-GB" dirty="0" smtClean="0">
                    <a:solidFill>
                      <a:prstClr val="black"/>
                    </a:solidFill>
                  </a:rPr>
                  <a:t>a pair of  </a:t>
                </a:r>
                <a:r>
                  <a:rPr lang="en-GB" dirty="0">
                    <a:solidFill>
                      <a:prstClr val="black"/>
                    </a:solidFill>
                  </a:rPr>
                  <a:t>autonomous </a:t>
                </a:r>
                <a:r>
                  <a:rPr lang="en-GB" dirty="0" smtClean="0">
                    <a:solidFill>
                      <a:prstClr val="black"/>
                    </a:solidFill>
                  </a:rPr>
                  <a:t>equations one obtains,</a:t>
                </a:r>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683568" y="548061"/>
                <a:ext cx="7488832" cy="5756704"/>
              </a:xfrm>
              <a:prstGeom prst="rect">
                <a:avLst/>
              </a:prstGeom>
              <a:blipFill>
                <a:blip r:embed="rId2"/>
                <a:stretch>
                  <a:fillRect l="-1221" t="-847" r="-651" b="-742"/>
                </a:stretch>
              </a:blipFill>
            </p:spPr>
            <p:txBody>
              <a:bodyPr/>
              <a:lstStyle/>
              <a:p>
                <a:r>
                  <a:rPr lang="en-US">
                    <a:noFill/>
                  </a:rPr>
                  <a:t> </a:t>
                </a:r>
              </a:p>
            </p:txBody>
          </p:sp>
        </mc:Fallback>
      </mc:AlternateContent>
    </p:spTree>
    <p:extLst>
      <p:ext uri="{BB962C8B-B14F-4D97-AF65-F5344CB8AC3E}">
        <p14:creationId xmlns:p14="http://schemas.microsoft.com/office/powerpoint/2010/main" val="290148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683568" y="339434"/>
                <a:ext cx="7776864" cy="5635710"/>
              </a:xfrm>
              <a:prstGeom prst="rect">
                <a:avLst/>
              </a:prstGeom>
            </p:spPr>
            <p:txBody>
              <a:bodyPr wrap="square">
                <a:spAutoFit/>
              </a:bodyPr>
              <a:lstStyle/>
              <a:p>
                <a:pPr algn="l" rtl="0"/>
                <a:r>
                  <a:rPr lang="en-GB" sz="2400" u="sng" dirty="0" smtClean="0">
                    <a:solidFill>
                      <a:prstClr val="black"/>
                    </a:solidFill>
                  </a:rPr>
                  <a:t>The reduced radial wave function</a:t>
                </a:r>
                <a:r>
                  <a:rPr lang="en-GB" sz="2400" dirty="0" smtClean="0">
                    <a:solidFill>
                      <a:prstClr val="black"/>
                    </a:solidFill>
                  </a:rPr>
                  <a:t>:</a:t>
                </a:r>
                <a:endParaRPr lang="en-US" sz="1400" dirty="0">
                  <a:solidFill>
                    <a:srgbClr val="C00000"/>
                  </a:solidFill>
                </a:endParaRPr>
              </a:p>
              <a:p>
                <a:pPr algn="l" rtl="0"/>
                <a:endParaRPr lang="en-US" sz="1400" dirty="0">
                  <a:solidFill>
                    <a:srgbClr val="C00000"/>
                  </a:solidFill>
                </a:endParaRPr>
              </a:p>
              <a:p>
                <a:pPr algn="l" rtl="0"/>
                <a14:m>
                  <m:oMathPara xmlns:m="http://schemas.openxmlformats.org/officeDocument/2006/math">
                    <m:oMathParaPr>
                      <m:jc m:val="left"/>
                    </m:oMathParaPr>
                    <m:oMath xmlns:m="http://schemas.openxmlformats.org/officeDocument/2006/math">
                      <m:d>
                        <m:dPr>
                          <m:begChr m:val="["/>
                          <m:endChr m:val="]"/>
                          <m:ctrlPr>
                            <a:rPr lang="en-US" sz="1400" i="1">
                              <a:solidFill>
                                <a:srgbClr val="FF0000"/>
                              </a:solidFill>
                              <a:latin typeface="Cambria Math" panose="02040503050406030204" pitchFamily="18" charset="0"/>
                            </a:rPr>
                          </m:ctrlPr>
                        </m:dPr>
                        <m:e>
                          <m:f>
                            <m:fPr>
                              <m:ctrlPr>
                                <a:rPr lang="en-US" sz="1400" i="1">
                                  <a:solidFill>
                                    <a:srgbClr val="FF0000"/>
                                  </a:solidFill>
                                  <a:latin typeface="Cambria Math" panose="02040503050406030204" pitchFamily="18" charset="0"/>
                                </a:rPr>
                              </m:ctrlPr>
                            </m:fPr>
                            <m:num>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𝑑</m:t>
                                  </m:r>
                                </m:e>
                                <m:sup>
                                  <m:r>
                                    <a:rPr lang="en-US" sz="1400" i="1">
                                      <a:solidFill>
                                        <a:srgbClr val="FF0000"/>
                                      </a:solidFill>
                                      <a:latin typeface="Cambria Math" panose="02040503050406030204" pitchFamily="18" charset="0"/>
                                    </a:rPr>
                                    <m:t>2</m:t>
                                  </m:r>
                                </m:sup>
                              </m:sSup>
                            </m:num>
                            <m:den>
                              <m:r>
                                <a:rPr lang="en-US" sz="1400" i="1">
                                  <a:solidFill>
                                    <a:srgbClr val="FF0000"/>
                                  </a:solidFill>
                                  <a:latin typeface="Cambria Math" panose="02040503050406030204" pitchFamily="18" charset="0"/>
                                </a:rPr>
                                <m:t>𝑑</m:t>
                              </m:r>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r>
                            <a:rPr lang="en-US"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𝑠</m:t>
                              </m:r>
                            </m:num>
                            <m:den>
                              <m:r>
                                <a:rPr lang="en-GB" sz="1400" i="1">
                                  <a:solidFill>
                                    <a:srgbClr val="FF0000"/>
                                  </a:solidFill>
                                  <a:latin typeface="Cambria Math" panose="02040503050406030204" pitchFamily="18" charset="0"/>
                                </a:rPr>
                                <m:t>𝑟</m:t>
                              </m:r>
                            </m:den>
                          </m:f>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e>
                          </m:d>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b="0" i="1" smtClean="0">
                              <a:solidFill>
                                <a:srgbClr val="C00000"/>
                              </a:solidFill>
                              <a:latin typeface="Cambria Math" panose="02040503050406030204" pitchFamily="18" charset="0"/>
                            </a:rPr>
                            <m:t>1</m:t>
                          </m:r>
                        </m:sub>
                      </m:sSub>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𝐶</m:t>
                              </m:r>
                            </m:e>
                            <m:sup>
                              <m:r>
                                <a:rPr lang="en-US" sz="1400" i="1">
                                  <a:solidFill>
                                    <a:srgbClr val="FF0000"/>
                                  </a:solidFill>
                                  <a:latin typeface="Cambria Math" panose="02040503050406030204" pitchFamily="18" charset="0"/>
                                </a:rPr>
                                <m:t>2</m:t>
                              </m:r>
                            </m:sup>
                          </m:sSup>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C0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d>
                        <m:dPr>
                          <m:begChr m:val="["/>
                          <m:endChr m:val="]"/>
                          <m:ctrlPr>
                            <a:rPr lang="el-GR" sz="1400" i="1">
                              <a:solidFill>
                                <a:srgbClr val="FF0000"/>
                              </a:solidFill>
                              <a:latin typeface="Cambria Math" panose="02040503050406030204" pitchFamily="18" charset="0"/>
                            </a:rPr>
                          </m:ctrlPr>
                        </m:dPr>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b="0" i="1" smtClean="0">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r>
                            <a:rPr lang="en-GB"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b="0" i="1" smtClean="0">
                              <a:solidFill>
                                <a:srgbClr val="C00000"/>
                              </a:solidFill>
                              <a:latin typeface="Cambria Math" panose="02040503050406030204" pitchFamily="18" charset="0"/>
                            </a:rPr>
                            <m:t>1</m:t>
                          </m:r>
                        </m:sub>
                      </m:sSub>
                    </m:oMath>
                  </m:oMathPara>
                </a14:m>
                <a:endParaRPr lang="en-US" sz="1400" dirty="0" smtClean="0">
                  <a:solidFill>
                    <a:srgbClr val="C00000"/>
                  </a:solidFill>
                </a:endParaRPr>
              </a:p>
              <a:p>
                <a:pPr algn="l" rtl="0"/>
                <a:endParaRPr lang="en-US" sz="1400" b="0" i="1" dirty="0" smtClean="0">
                  <a:solidFill>
                    <a:srgbClr val="FF0000"/>
                  </a:solidFill>
                  <a:latin typeface="Cambria Math" panose="02040503050406030204" pitchFamily="18" charset="0"/>
                </a:endParaRPr>
              </a:p>
              <a:p>
                <a:pPr algn="l" rtl="0"/>
                <a14:m>
                  <m:oMathPara xmlns:m="http://schemas.openxmlformats.org/officeDocument/2006/math">
                    <m:oMathParaPr>
                      <m:jc m:val="left"/>
                    </m:oMathParaPr>
                    <m:oMath xmlns:m="http://schemas.openxmlformats.org/officeDocument/2006/math">
                      <m:d>
                        <m:dPr>
                          <m:begChr m:val="["/>
                          <m:endChr m:val="]"/>
                          <m:ctrlPr>
                            <a:rPr lang="en-US" sz="1400" i="1">
                              <a:solidFill>
                                <a:srgbClr val="FF0000"/>
                              </a:solidFill>
                              <a:latin typeface="Cambria Math" panose="02040503050406030204" pitchFamily="18" charset="0"/>
                            </a:rPr>
                          </m:ctrlPr>
                        </m:dPr>
                        <m:e>
                          <m:f>
                            <m:fPr>
                              <m:ctrlPr>
                                <a:rPr lang="en-US" sz="1400" i="1">
                                  <a:solidFill>
                                    <a:srgbClr val="FF0000"/>
                                  </a:solidFill>
                                  <a:latin typeface="Cambria Math" panose="02040503050406030204" pitchFamily="18" charset="0"/>
                                </a:rPr>
                              </m:ctrlPr>
                            </m:fPr>
                            <m:num>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𝑑</m:t>
                                  </m:r>
                                </m:e>
                                <m:sup>
                                  <m:r>
                                    <a:rPr lang="en-US" sz="1400" i="1">
                                      <a:solidFill>
                                        <a:srgbClr val="FF0000"/>
                                      </a:solidFill>
                                      <a:latin typeface="Cambria Math" panose="02040503050406030204" pitchFamily="18" charset="0"/>
                                    </a:rPr>
                                    <m:t>2</m:t>
                                  </m:r>
                                </m:sup>
                              </m:sSup>
                            </m:num>
                            <m:den>
                              <m:r>
                                <a:rPr lang="en-US" sz="1400" i="1">
                                  <a:solidFill>
                                    <a:srgbClr val="FF0000"/>
                                  </a:solidFill>
                                  <a:latin typeface="Cambria Math" panose="02040503050406030204" pitchFamily="18" charset="0"/>
                                </a:rPr>
                                <m:t>𝑑</m:t>
                              </m:r>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r>
                            <a:rPr lang="en-US"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𝑠</m:t>
                              </m:r>
                            </m:num>
                            <m:den>
                              <m:r>
                                <a:rPr lang="en-GB" sz="1400" i="1">
                                  <a:solidFill>
                                    <a:srgbClr val="FF0000"/>
                                  </a:solidFill>
                                  <a:latin typeface="Cambria Math" panose="02040503050406030204" pitchFamily="18" charset="0"/>
                                </a:rPr>
                                <m:t>𝑟</m:t>
                              </m:r>
                            </m:den>
                          </m:f>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e>
                          </m:d>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𝐶</m:t>
                              </m:r>
                            </m:e>
                            <m:sup>
                              <m:r>
                                <a:rPr lang="en-US" sz="1400" i="1">
                                  <a:solidFill>
                                    <a:srgbClr val="FF0000"/>
                                  </a:solidFill>
                                  <a:latin typeface="Cambria Math" panose="02040503050406030204" pitchFamily="18" charset="0"/>
                                </a:rPr>
                                <m:t>2</m:t>
                              </m:r>
                            </m:sup>
                          </m:sSup>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C0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d>
                        <m:dPr>
                          <m:begChr m:val="["/>
                          <m:endChr m:val="]"/>
                          <m:ctrlPr>
                            <a:rPr lang="el-GR" sz="1400" i="1">
                              <a:solidFill>
                                <a:srgbClr val="FF0000"/>
                              </a:solidFill>
                              <a:latin typeface="Cambria Math" panose="02040503050406030204" pitchFamily="18" charset="0"/>
                            </a:rPr>
                          </m:ctrlPr>
                        </m:dPr>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r>
                            <a:rPr lang="en-GB"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oMath>
                  </m:oMathPara>
                </a14:m>
                <a:endParaRPr lang="en-US" sz="1400" b="0" i="1" dirty="0" smtClean="0">
                  <a:solidFill>
                    <a:srgbClr val="FF0000"/>
                  </a:solidFill>
                  <a:latin typeface="Cambria Math" panose="02040503050406030204" pitchFamily="18" charset="0"/>
                </a:endParaRPr>
              </a:p>
              <a:p>
                <a:pPr algn="l" rtl="0"/>
                <a:endParaRPr lang="en-GB" sz="1400" dirty="0" smtClean="0">
                  <a:solidFill>
                    <a:srgbClr val="FF0000"/>
                  </a:solidFill>
                </a:endParaRPr>
              </a:p>
              <a:p>
                <a:pPr algn="l" rtl="0"/>
                <a:r>
                  <a:rPr lang="en-US" sz="1400" dirty="0" smtClean="0"/>
                  <a:t>Where </a:t>
                </a:r>
                <a14:m>
                  <m:oMath xmlns:m="http://schemas.openxmlformats.org/officeDocument/2006/math">
                    <m:r>
                      <a:rPr lang="en-US" sz="1400" i="1">
                        <a:solidFill>
                          <a:srgbClr val="FF0000"/>
                        </a:solidFill>
                        <a:latin typeface="Cambria Math" panose="02040503050406030204" pitchFamily="18" charset="0"/>
                      </a:rPr>
                      <m:t>𝐶</m:t>
                    </m:r>
                    <m:r>
                      <a:rPr lang="en-US" sz="1400" i="1">
                        <a:solidFill>
                          <a:srgbClr val="FF0000"/>
                        </a:solidFill>
                        <a:latin typeface="Cambria Math" panose="02040503050406030204" pitchFamily="18" charset="0"/>
                      </a:rPr>
                      <m:t>=</m:t>
                    </m:r>
                    <m:d>
                      <m:dPr>
                        <m:ctrlPr>
                          <a:rPr lang="en-US" sz="1400" i="1">
                            <a:solidFill>
                              <a:srgbClr val="FF0000"/>
                            </a:solidFill>
                            <a:latin typeface="Cambria Math" panose="02040503050406030204" pitchFamily="18" charset="0"/>
                          </a:rPr>
                        </m:ctrlPr>
                      </m:dPr>
                      <m:e>
                        <m:f>
                          <m:fPr>
                            <m:ctrlPr>
                              <a:rPr lang="en-US" sz="1400" i="1">
                                <a:solidFill>
                                  <a:srgbClr val="FF0000"/>
                                </a:solidFill>
                                <a:latin typeface="Cambria Math" panose="02040503050406030204" pitchFamily="18" charset="0"/>
                              </a:rPr>
                            </m:ctrlPr>
                          </m:fPr>
                          <m:num>
                            <m:sSubSup>
                              <m:sSubSupPr>
                                <m:ctrlPr>
                                  <a:rPr lang="el-GR" sz="1400" i="1">
                                    <a:solidFill>
                                      <a:srgbClr val="FF0000"/>
                                    </a:solidFill>
                                    <a:latin typeface="Cambria Math" panose="02040503050406030204" pitchFamily="18" charset="0"/>
                                  </a:rPr>
                                </m:ctrlPr>
                              </m:sSubSupPr>
                              <m:e>
                                <m:r>
                                  <a:rPr lang="en-US" sz="1400" i="1">
                                    <a:solidFill>
                                      <a:srgbClr val="FF0000"/>
                                    </a:solidFill>
                                    <a:latin typeface="Cambria Math"/>
                                  </a:rPr>
                                  <m:t>𝐸</m:t>
                                </m:r>
                              </m:e>
                              <m:sub>
                                <m:r>
                                  <a:rPr lang="en-GB" sz="1400" i="1">
                                    <a:solidFill>
                                      <a:srgbClr val="FF0000"/>
                                    </a:solidFill>
                                    <a:latin typeface="Cambria Math" panose="02040503050406030204" pitchFamily="18" charset="0"/>
                                  </a:rPr>
                                  <m:t>0</m:t>
                                </m:r>
                              </m:sub>
                              <m:sup>
                                <m:r>
                                  <a:rPr lang="en-GB" sz="1400" i="1">
                                    <a:solidFill>
                                      <a:srgbClr val="FF0000"/>
                                    </a:solidFill>
                                    <a:latin typeface="Cambria Math" panose="02040503050406030204" pitchFamily="18" charset="0"/>
                                  </a:rPr>
                                  <m:t>0</m:t>
                                </m:r>
                              </m:sup>
                            </m:sSubSup>
                          </m:num>
                          <m:den>
                            <m:sSubSup>
                              <m:sSubSupPr>
                                <m:ctrlPr>
                                  <a:rPr lang="el-GR" sz="1400" i="1">
                                    <a:solidFill>
                                      <a:srgbClr val="FF0000"/>
                                    </a:solidFill>
                                    <a:latin typeface="Cambria Math" panose="02040503050406030204" pitchFamily="18" charset="0"/>
                                  </a:rPr>
                                </m:ctrlPr>
                              </m:sSubSupPr>
                              <m:e>
                                <m:r>
                                  <a:rPr lang="en-US" sz="1400" i="1">
                                    <a:solidFill>
                                      <a:srgbClr val="FF0000"/>
                                    </a:solidFill>
                                    <a:latin typeface="Cambria Math"/>
                                  </a:rPr>
                                  <m:t>𝐸</m:t>
                                </m:r>
                              </m:e>
                              <m:sub>
                                <m:r>
                                  <a:rPr lang="en-GB" sz="1400" i="1">
                                    <a:solidFill>
                                      <a:srgbClr val="FF0000"/>
                                    </a:solidFill>
                                    <a:latin typeface="Cambria Math" panose="02040503050406030204" pitchFamily="18" charset="0"/>
                                  </a:rPr>
                                  <m:t>1</m:t>
                                </m:r>
                              </m:sub>
                              <m:sup>
                                <m:r>
                                  <a:rPr lang="en-GB" sz="1400" i="1">
                                    <a:solidFill>
                                      <a:srgbClr val="FF0000"/>
                                    </a:solidFill>
                                    <a:latin typeface="Cambria Math" panose="02040503050406030204" pitchFamily="18" charset="0"/>
                                  </a:rPr>
                                  <m:t>1</m:t>
                                </m:r>
                              </m:sup>
                            </m:sSubSup>
                          </m:den>
                        </m:f>
                      </m:e>
                    </m:d>
                  </m:oMath>
                </a14:m>
                <a:r>
                  <a:rPr lang="en-US" sz="1400" dirty="0" smtClean="0"/>
                  <a:t> is the ratio</a:t>
                </a:r>
                <a:r>
                  <a:rPr lang="en-US" sz="1400" dirty="0" smtClean="0"/>
                  <a:t> ratio of time to space curvatures.</a:t>
                </a:r>
              </a:p>
              <a:p>
                <a:pPr algn="l" rtl="0"/>
                <a:endParaRPr lang="en-US" sz="1400" dirty="0"/>
              </a:p>
              <a:p>
                <a:pPr algn="l"/>
                <a:r>
                  <a:rPr lang="en-US" sz="1400" u="sng" dirty="0"/>
                  <a:t>Comments</a:t>
                </a:r>
                <a:r>
                  <a:rPr lang="en-US" sz="1400" dirty="0" smtClean="0"/>
                  <a:t>:</a:t>
                </a:r>
              </a:p>
              <a:p>
                <a:pPr algn="l"/>
                <a:r>
                  <a:rPr lang="en-US" sz="1400" dirty="0" smtClean="0"/>
                  <a:t> </a:t>
                </a:r>
              </a:p>
              <a:p>
                <a:pPr algn="l"/>
                <a:r>
                  <a:rPr lang="en-US" sz="1400" dirty="0"/>
                  <a:t>  </a:t>
                </a:r>
                <a:r>
                  <a:rPr lang="en-US" sz="1400" dirty="0" smtClean="0"/>
                  <a:t>1. Four non-homogeneous terms all depending on </a:t>
                </a:r>
                <a14:m>
                  <m:oMath xmlns:m="http://schemas.openxmlformats.org/officeDocument/2006/math">
                    <m:r>
                      <a:rPr lang="en-US" sz="1400" i="1">
                        <a:solidFill>
                          <a:srgbClr val="FF0000"/>
                        </a:solidFill>
                        <a:latin typeface="Cambria Math" panose="02040503050406030204" pitchFamily="18" charset="0"/>
                      </a:rPr>
                      <m:t>𝐶</m:t>
                    </m:r>
                  </m:oMath>
                </a14:m>
                <a:r>
                  <a:rPr lang="en-US" sz="1400" dirty="0" smtClean="0"/>
                  <a:t> representing the impact of gravity and the coupling of gravity to all other interaction. </a:t>
                </a:r>
                <a:endParaRPr lang="en-US" sz="1400" dirty="0"/>
              </a:p>
              <a:p>
                <a:pPr algn="l"/>
                <a:endParaRPr lang="en-US" sz="1400" dirty="0" smtClean="0"/>
              </a:p>
              <a:p>
                <a:pPr algn="l"/>
                <a:r>
                  <a:rPr lang="en-US" sz="1400" dirty="0"/>
                  <a:t> </a:t>
                </a:r>
                <a:r>
                  <a:rPr lang="en-US" sz="1400" dirty="0" smtClean="0"/>
                  <a:t> 2. Mass is energy. </a:t>
                </a:r>
                <a:r>
                  <a:rPr lang="en-US" sz="1400" dirty="0"/>
                  <a:t>Accordingly the impact </a:t>
                </a:r>
                <a:r>
                  <a:rPr lang="en-US" sz="1400" dirty="0" smtClean="0"/>
                  <a:t>of gravity on both energy and mass is given by </a:t>
                </a:r>
                <a14:m>
                  <m:oMath xmlns:m="http://schemas.openxmlformats.org/officeDocument/2006/math">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𝐶</m:t>
                            </m:r>
                          </m:e>
                          <m:sup>
                            <m:r>
                              <a:rPr lang="en-US" sz="1400" i="1">
                                <a:solidFill>
                                  <a:srgbClr val="FF0000"/>
                                </a:solidFill>
                                <a:latin typeface="Cambria Math" panose="02040503050406030204" pitchFamily="18" charset="0"/>
                              </a:rPr>
                              <m:t>2</m:t>
                            </m:r>
                          </m:sup>
                        </m:sSup>
                      </m:e>
                    </m:d>
                  </m:oMath>
                </a14:m>
                <a:r>
                  <a:rPr lang="en-US" sz="1400" dirty="0" smtClean="0"/>
                  <a:t>.</a:t>
                </a:r>
              </a:p>
              <a:p>
                <a:pPr algn="l"/>
                <a:endParaRPr lang="en-US" sz="1400" dirty="0" smtClean="0"/>
              </a:p>
              <a:p>
                <a:pPr algn="l"/>
                <a:r>
                  <a:rPr lang="en-US" sz="1400" dirty="0"/>
                  <a:t> </a:t>
                </a:r>
                <a:r>
                  <a:rPr lang="en-US" sz="1400" dirty="0" smtClean="0"/>
                  <a:t> 3. A spin dependent potential term proportional to the logarithmic derivative of </a:t>
                </a:r>
                <a14:m>
                  <m:oMath xmlns:m="http://schemas.openxmlformats.org/officeDocument/2006/math">
                    <m:r>
                      <a:rPr lang="en-US" sz="1400" i="1">
                        <a:solidFill>
                          <a:srgbClr val="FF0000"/>
                        </a:solidFill>
                        <a:latin typeface="Cambria Math" panose="02040503050406030204" pitchFamily="18" charset="0"/>
                      </a:rPr>
                      <m:t>𝐶</m:t>
                    </m:r>
                  </m:oMath>
                </a14:m>
                <a:r>
                  <a:rPr lang="en-US" sz="1400" dirty="0" smtClean="0"/>
                  <a:t>,</a:t>
                </a:r>
              </a:p>
              <a:p>
                <a:pPr algn="l"/>
                <a:endParaRPr lang="en-US" sz="1400" dirty="0" smtClean="0"/>
              </a:p>
              <a:p>
                <a:pPr algn="l"/>
                <a14:m>
                  <m:oMathPara xmlns:m="http://schemas.openxmlformats.org/officeDocument/2006/math">
                    <m:oMathParaPr>
                      <m:jc m:val="centerGroup"/>
                    </m:oMathParaPr>
                    <m:oMath xmlns:m="http://schemas.openxmlformats.org/officeDocument/2006/math">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d>
                        <m:dPr>
                          <m:ctrlPr>
                            <a:rPr lang="en-GB" sz="1400" i="1" smtClean="0">
                              <a:solidFill>
                                <a:srgbClr val="FF0000"/>
                              </a:solidFill>
                              <a:latin typeface="Cambria Math" panose="02040503050406030204" pitchFamily="18" charset="0"/>
                            </a:rPr>
                          </m:ctrlPr>
                        </m:dPr>
                        <m:e>
                          <m:eqArr>
                            <m:eqArrPr>
                              <m:ctrlPr>
                                <a:rPr lang="en-GB" sz="1400" i="1">
                                  <a:solidFill>
                                    <a:srgbClr val="FF0000"/>
                                  </a:solidFill>
                                  <a:latin typeface="Cambria Math" panose="02040503050406030204" pitchFamily="18" charset="0"/>
                                </a:rPr>
                              </m:ctrlPr>
                            </m:eqArrPr>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e>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b="0" i="1" smtClean="0">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e>
                          </m:eqArr>
                        </m:e>
                      </m:d>
                      <m:r>
                        <a:rPr lang="en-US" sz="1400" i="1">
                          <a:solidFill>
                            <a:srgbClr val="C0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1</m:t>
                          </m:r>
                        </m:num>
                        <m:den>
                          <m:r>
                            <a:rPr lang="en-GB" sz="1400" i="1">
                              <a:solidFill>
                                <a:srgbClr val="FF0000"/>
                              </a:solidFill>
                              <a:latin typeface="Cambria Math" panose="02040503050406030204" pitchFamily="18" charset="0"/>
                            </a:rPr>
                            <m:t>𝑟</m:t>
                          </m:r>
                        </m:den>
                      </m:f>
                      <m:d>
                        <m:dPr>
                          <m:ctrlPr>
                            <a:rPr lang="en-US" sz="1400" i="1">
                              <a:solidFill>
                                <a:srgbClr val="C00000"/>
                              </a:solidFill>
                              <a:latin typeface="Cambria Math" panose="02040503050406030204" pitchFamily="18" charset="0"/>
                            </a:rPr>
                          </m:ctrlPr>
                        </m:dPr>
                        <m:e>
                          <m:m>
                            <m:mPr>
                              <m:mcs>
                                <m:mc>
                                  <m:mcPr>
                                    <m:count m:val="1"/>
                                    <m:mcJc m:val="center"/>
                                  </m:mcPr>
                                </m:mc>
                              </m:mcs>
                              <m:ctrlPr>
                                <a:rPr lang="en-GB" sz="1400" i="1">
                                  <a:solidFill>
                                    <a:srgbClr val="C00000"/>
                                  </a:solidFill>
                                  <a:latin typeface="Cambria Math" panose="02040503050406030204" pitchFamily="18" charset="0"/>
                                </a:rPr>
                              </m:ctrlPr>
                            </m:mPr>
                            <m:mr>
                              <m:e>
                                <m:r>
                                  <a:rPr lang="en-US" sz="1400" i="1">
                                    <a:solidFill>
                                      <a:srgbClr val="C00000"/>
                                    </a:solidFill>
                                    <a:latin typeface="Cambria Math" panose="02040503050406030204" pitchFamily="18" charset="0"/>
                                  </a:rPr>
                                  <m:t>2</m:t>
                                </m:r>
                                <m:r>
                                  <a:rPr lang="en-US" sz="1400" i="1">
                                    <a:solidFill>
                                      <a:srgbClr val="C00000"/>
                                    </a:solidFill>
                                    <a:latin typeface="Cambria Math" panose="02040503050406030204" pitchFamily="18" charset="0"/>
                                  </a:rPr>
                                  <m:t>𝑠</m:t>
                                </m:r>
                                <m:d>
                                  <m:dPr>
                                    <m:ctrlPr>
                                      <a:rPr lang="en-GB" sz="1400" i="1">
                                        <a:solidFill>
                                          <a:srgbClr val="C00000"/>
                                        </a:solidFill>
                                        <a:latin typeface="Cambria Math" panose="02040503050406030204" pitchFamily="18" charset="0"/>
                                      </a:rPr>
                                    </m:ctrlPr>
                                  </m:dPr>
                                  <m:e>
                                    <m:r>
                                      <a:rPr lang="en-GB" sz="1400" i="1">
                                        <a:solidFill>
                                          <a:srgbClr val="C00000"/>
                                        </a:solidFill>
                                        <a:latin typeface="Cambria Math" panose="02040503050406030204" pitchFamily="18" charset="0"/>
                                      </a:rPr>
                                      <m:t>𝑙</m:t>
                                    </m:r>
                                    <m:r>
                                      <a:rPr lang="en-GB" sz="1400" i="1">
                                        <a:solidFill>
                                          <a:srgbClr val="C00000"/>
                                        </a:solidFill>
                                        <a:latin typeface="Cambria Math" panose="02040503050406030204" pitchFamily="18" charset="0"/>
                                      </a:rPr>
                                      <m:t>+</m:t>
                                    </m:r>
                                    <m:r>
                                      <a:rPr lang="en-GB" sz="1400" i="1">
                                        <a:solidFill>
                                          <a:srgbClr val="C00000"/>
                                        </a:solidFill>
                                        <a:latin typeface="Cambria Math" panose="02040503050406030204" pitchFamily="18" charset="0"/>
                                      </a:rPr>
                                      <m:t>1</m:t>
                                    </m:r>
                                  </m:e>
                                </m:d>
                              </m:e>
                            </m:mr>
                            <m:mr>
                              <m:e>
                                <m:r>
                                  <a:rPr lang="en-GB" sz="1400" i="1">
                                    <a:solidFill>
                                      <a:srgbClr val="C00000"/>
                                    </a:solidFill>
                                    <a:latin typeface="Cambria Math" panose="02040503050406030204" pitchFamily="18" charset="0"/>
                                  </a:rPr>
                                  <m:t>2</m:t>
                                </m:r>
                                <m:r>
                                  <a:rPr lang="en-US" sz="1400" i="1">
                                    <a:solidFill>
                                      <a:srgbClr val="C00000"/>
                                    </a:solidFill>
                                    <a:latin typeface="Cambria Math" panose="02040503050406030204" pitchFamily="18" charset="0"/>
                                  </a:rPr>
                                  <m:t>𝑠</m:t>
                                </m:r>
                                <m:r>
                                  <a:rPr lang="en-GB" sz="1400" i="1">
                                    <a:solidFill>
                                      <a:srgbClr val="C00000"/>
                                    </a:solidFill>
                                    <a:latin typeface="Cambria Math" panose="02040503050406030204" pitchFamily="18" charset="0"/>
                                  </a:rPr>
                                  <m:t>𝑙</m:t>
                                </m:r>
                              </m:e>
                            </m:mr>
                          </m:m>
                        </m:e>
                      </m:d>
                    </m:oMath>
                  </m:oMathPara>
                </a14:m>
                <a:endParaRPr lang="en-US" sz="1400" dirty="0" smtClean="0"/>
              </a:p>
              <a:p>
                <a:pPr algn="l"/>
                <a:endParaRPr lang="en-US" sz="1400" dirty="0"/>
              </a:p>
            </p:txBody>
          </p:sp>
        </mc:Choice>
        <mc:Fallback>
          <p:sp>
            <p:nvSpPr>
              <p:cNvPr id="3" name="Rectangle 2"/>
              <p:cNvSpPr>
                <a:spLocks noRot="1" noChangeAspect="1" noMove="1" noResize="1" noEditPoints="1" noAdjustHandles="1" noChangeArrowheads="1" noChangeShapeType="1" noTextEdit="1"/>
              </p:cNvSpPr>
              <p:nvPr/>
            </p:nvSpPr>
            <p:spPr>
              <a:xfrm>
                <a:off x="683568" y="339434"/>
                <a:ext cx="7776864" cy="5635710"/>
              </a:xfrm>
              <a:prstGeom prst="rect">
                <a:avLst/>
              </a:prstGeom>
              <a:blipFill>
                <a:blip r:embed="rId2"/>
                <a:stretch>
                  <a:fillRect l="-1176" t="-866"/>
                </a:stretch>
              </a:blipFill>
            </p:spPr>
            <p:txBody>
              <a:bodyPr/>
              <a:lstStyle/>
              <a:p>
                <a:r>
                  <a:rPr lang="en-US">
                    <a:noFill/>
                  </a:rPr>
                  <a:t> </a:t>
                </a:r>
              </a:p>
            </p:txBody>
          </p:sp>
        </mc:Fallback>
      </mc:AlternateContent>
    </p:spTree>
    <p:extLst>
      <p:ext uri="{BB962C8B-B14F-4D97-AF65-F5344CB8AC3E}">
        <p14:creationId xmlns:p14="http://schemas.microsoft.com/office/powerpoint/2010/main" val="20914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467544" y="620688"/>
                <a:ext cx="8136904" cy="4945072"/>
              </a:xfrm>
              <a:prstGeom prst="rect">
                <a:avLst/>
              </a:prstGeom>
            </p:spPr>
            <p:txBody>
              <a:bodyPr wrap="square">
                <a:spAutoFit/>
              </a:bodyPr>
              <a:lstStyle/>
              <a:p>
                <a:pPr algn="l"/>
                <a:r>
                  <a:rPr lang="en-GB" sz="2400" u="sng" dirty="0" smtClean="0">
                    <a:solidFill>
                      <a:prstClr val="black"/>
                    </a:solidFill>
                  </a:rPr>
                  <a:t>The reduced radial wave function</a:t>
                </a:r>
                <a:r>
                  <a:rPr lang="en-GB" sz="2400" dirty="0">
                    <a:solidFill>
                      <a:prstClr val="black"/>
                    </a:solidFill>
                  </a:rPr>
                  <a:t>:</a:t>
                </a:r>
                <a:endParaRPr lang="en-US" sz="2400" dirty="0">
                  <a:solidFill>
                    <a:srgbClr val="C00000"/>
                  </a:solidFill>
                </a:endParaRPr>
              </a:p>
              <a:p>
                <a:pPr algn="l"/>
                <a:endParaRPr lang="en-US" dirty="0" smtClean="0"/>
              </a:p>
              <a:p>
                <a:pPr algn="l" rtl="0"/>
                <a14:m>
                  <m:oMathPara xmlns:m="http://schemas.openxmlformats.org/officeDocument/2006/math">
                    <m:oMathParaPr>
                      <m:jc m:val="left"/>
                    </m:oMathParaPr>
                    <m:oMath xmlns:m="http://schemas.openxmlformats.org/officeDocument/2006/math">
                      <m:d>
                        <m:dPr>
                          <m:begChr m:val="["/>
                          <m:endChr m:val="]"/>
                          <m:ctrlPr>
                            <a:rPr lang="en-US" sz="1400" i="1">
                              <a:solidFill>
                                <a:srgbClr val="FF0000"/>
                              </a:solidFill>
                              <a:latin typeface="Cambria Math" panose="02040503050406030204" pitchFamily="18" charset="0"/>
                            </a:rPr>
                          </m:ctrlPr>
                        </m:dPr>
                        <m:e>
                          <m:f>
                            <m:fPr>
                              <m:ctrlPr>
                                <a:rPr lang="en-US" sz="1400" i="1">
                                  <a:solidFill>
                                    <a:srgbClr val="FF0000"/>
                                  </a:solidFill>
                                  <a:latin typeface="Cambria Math" panose="02040503050406030204" pitchFamily="18" charset="0"/>
                                </a:rPr>
                              </m:ctrlPr>
                            </m:fPr>
                            <m:num>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𝑑</m:t>
                                  </m:r>
                                </m:e>
                                <m:sup>
                                  <m:r>
                                    <a:rPr lang="en-US" sz="1400" i="1">
                                      <a:solidFill>
                                        <a:srgbClr val="FF0000"/>
                                      </a:solidFill>
                                      <a:latin typeface="Cambria Math" panose="02040503050406030204" pitchFamily="18" charset="0"/>
                                    </a:rPr>
                                    <m:t>2</m:t>
                                  </m:r>
                                </m:sup>
                              </m:sSup>
                            </m:num>
                            <m:den>
                              <m:r>
                                <a:rPr lang="en-US" sz="1400" i="1">
                                  <a:solidFill>
                                    <a:srgbClr val="FF0000"/>
                                  </a:solidFill>
                                  <a:latin typeface="Cambria Math" panose="02040503050406030204" pitchFamily="18" charset="0"/>
                                </a:rPr>
                                <m:t>𝑑</m:t>
                              </m:r>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r>
                            <a:rPr lang="en-US"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𝑠</m:t>
                              </m:r>
                            </m:num>
                            <m:den>
                              <m:r>
                                <a:rPr lang="en-GB" sz="1400" i="1">
                                  <a:solidFill>
                                    <a:srgbClr val="FF0000"/>
                                  </a:solidFill>
                                  <a:latin typeface="Cambria Math" panose="02040503050406030204" pitchFamily="18" charset="0"/>
                                </a:rPr>
                                <m:t>𝑟</m:t>
                              </m:r>
                            </m:den>
                          </m:f>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e>
                          </m:d>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1</m:t>
                          </m:r>
                        </m:sub>
                      </m:sSub>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𝐶</m:t>
                              </m:r>
                            </m:e>
                            <m:sup>
                              <m:r>
                                <a:rPr lang="en-US" sz="1400" i="1">
                                  <a:solidFill>
                                    <a:srgbClr val="FF0000"/>
                                  </a:solidFill>
                                  <a:latin typeface="Cambria Math" panose="02040503050406030204" pitchFamily="18" charset="0"/>
                                </a:rPr>
                                <m:t>2</m:t>
                              </m:r>
                            </m:sup>
                          </m:sSup>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C0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d>
                        <m:dPr>
                          <m:begChr m:val="["/>
                          <m:endChr m:val="]"/>
                          <m:ctrlPr>
                            <a:rPr lang="el-GR" sz="1400" i="1">
                              <a:solidFill>
                                <a:srgbClr val="FF0000"/>
                              </a:solidFill>
                              <a:latin typeface="Cambria Math" panose="02040503050406030204" pitchFamily="18" charset="0"/>
                            </a:rPr>
                          </m:ctrlPr>
                        </m:dPr>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r>
                            <a:rPr lang="en-GB"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1</m:t>
                          </m:r>
                        </m:sub>
                      </m:sSub>
                    </m:oMath>
                  </m:oMathPara>
                </a14:m>
                <a:endParaRPr lang="en-US" sz="1400" dirty="0">
                  <a:solidFill>
                    <a:srgbClr val="C00000"/>
                  </a:solidFill>
                </a:endParaRPr>
              </a:p>
              <a:p>
                <a:pPr algn="l" rtl="0"/>
                <a:endParaRPr lang="en-US" sz="1400" i="1" dirty="0">
                  <a:solidFill>
                    <a:srgbClr val="FF0000"/>
                  </a:solidFill>
                  <a:latin typeface="Cambria Math" panose="02040503050406030204" pitchFamily="18" charset="0"/>
                </a:endParaRPr>
              </a:p>
              <a:p>
                <a:pPr algn="l" rtl="0"/>
                <a14:m>
                  <m:oMathPara xmlns:m="http://schemas.openxmlformats.org/officeDocument/2006/math">
                    <m:oMathParaPr>
                      <m:jc m:val="left"/>
                    </m:oMathParaPr>
                    <m:oMath xmlns:m="http://schemas.openxmlformats.org/officeDocument/2006/math">
                      <m:d>
                        <m:dPr>
                          <m:begChr m:val="["/>
                          <m:endChr m:val="]"/>
                          <m:ctrlPr>
                            <a:rPr lang="en-US" sz="1400" i="1">
                              <a:solidFill>
                                <a:srgbClr val="FF0000"/>
                              </a:solidFill>
                              <a:latin typeface="Cambria Math" panose="02040503050406030204" pitchFamily="18" charset="0"/>
                            </a:rPr>
                          </m:ctrlPr>
                        </m:dPr>
                        <m:e>
                          <m:f>
                            <m:fPr>
                              <m:ctrlPr>
                                <a:rPr lang="en-US" sz="1400" i="1">
                                  <a:solidFill>
                                    <a:srgbClr val="FF0000"/>
                                  </a:solidFill>
                                  <a:latin typeface="Cambria Math" panose="02040503050406030204" pitchFamily="18" charset="0"/>
                                </a:rPr>
                              </m:ctrlPr>
                            </m:fPr>
                            <m:num>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𝑑</m:t>
                                  </m:r>
                                </m:e>
                                <m:sup>
                                  <m:r>
                                    <a:rPr lang="en-US" sz="1400" i="1">
                                      <a:solidFill>
                                        <a:srgbClr val="FF0000"/>
                                      </a:solidFill>
                                      <a:latin typeface="Cambria Math" panose="02040503050406030204" pitchFamily="18" charset="0"/>
                                    </a:rPr>
                                    <m:t>2</m:t>
                                  </m:r>
                                </m:sup>
                              </m:sSup>
                            </m:num>
                            <m:den>
                              <m:r>
                                <a:rPr lang="en-US" sz="1400" i="1">
                                  <a:solidFill>
                                    <a:srgbClr val="FF0000"/>
                                  </a:solidFill>
                                  <a:latin typeface="Cambria Math" panose="02040503050406030204" pitchFamily="18" charset="0"/>
                                </a:rPr>
                                <m:t>𝑑</m:t>
                              </m:r>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r>
                            <a:rPr lang="en-US"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𝑠</m:t>
                              </m:r>
                            </m:num>
                            <m:den>
                              <m:r>
                                <a:rPr lang="en-GB" sz="1400" i="1">
                                  <a:solidFill>
                                    <a:srgbClr val="FF0000"/>
                                  </a:solidFill>
                                  <a:latin typeface="Cambria Math" panose="02040503050406030204" pitchFamily="18" charset="0"/>
                                </a:rPr>
                                <m:t>𝑟</m:t>
                              </m:r>
                            </m:den>
                          </m:f>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sSup>
                                <m:sSupPr>
                                  <m:ctrlPr>
                                    <a:rPr lang="el-GR"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𝑟</m:t>
                                  </m:r>
                                </m:e>
                                <m:sup>
                                  <m:r>
                                    <a:rPr lang="en-US" sz="1400" i="1">
                                      <a:solidFill>
                                        <a:srgbClr val="FF0000"/>
                                      </a:solidFill>
                                      <a:latin typeface="Cambria Math" panose="02040503050406030204" pitchFamily="18" charset="0"/>
                                    </a:rPr>
                                    <m:t>2</m:t>
                                  </m:r>
                                </m:sup>
                              </m:sSup>
                            </m:den>
                          </m:f>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e>
                          </m:d>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FF0000"/>
                          </a:solidFill>
                          <a:latin typeface="Cambria Math" panose="02040503050406030204" pitchFamily="18" charset="0"/>
                        </a:rPr>
                        <m:t>=</m:t>
                      </m:r>
                      <m:d>
                        <m:dPr>
                          <m:ctrlPr>
                            <a:rPr lang="en-GB" sz="1400" i="1">
                              <a:solidFill>
                                <a:srgbClr val="FF0000"/>
                              </a:solidFill>
                              <a:latin typeface="Cambria Math" panose="02040503050406030204" pitchFamily="18" charset="0"/>
                            </a:rPr>
                          </m:ctrlPr>
                        </m:dPr>
                        <m:e>
                          <m:sSup>
                            <m:sSupPr>
                              <m:ctrlPr>
                                <a:rPr lang="en-GB" sz="1400" i="1">
                                  <a:solidFill>
                                    <a:srgbClr val="FF0000"/>
                                  </a:solidFill>
                                  <a:latin typeface="Cambria Math" panose="02040503050406030204" pitchFamily="18" charset="0"/>
                                </a:rPr>
                              </m:ctrlPr>
                            </m:sSupPr>
                            <m:e>
                              <m:r>
                                <m:rPr>
                                  <m:sty m:val="p"/>
                                </m:rPr>
                                <a:rPr lang="el-GR" sz="1400" i="1">
                                  <a:solidFill>
                                    <a:srgbClr val="FF0000"/>
                                  </a:solidFill>
                                  <a:latin typeface="Cambria Math" panose="02040503050406030204" pitchFamily="18" charset="0"/>
                                </a:rPr>
                                <m:t>ω</m:t>
                              </m:r>
                            </m:e>
                            <m:sup>
                              <m:r>
                                <a:rPr lang="en-US" sz="1400" i="1">
                                  <a:solidFill>
                                    <a:srgbClr val="FF0000"/>
                                  </a:solidFill>
                                  <a:latin typeface="Cambria Math" panose="02040503050406030204" pitchFamily="18" charset="0"/>
                                </a:rPr>
                                <m:t>2</m:t>
                              </m:r>
                            </m:sup>
                          </m:sSup>
                          <m:r>
                            <a:rPr lang="en-US" sz="1400" i="1">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𝑀</m:t>
                              </m:r>
                            </m:e>
                            <m:sup>
                              <m:r>
                                <a:rPr lang="en-US" sz="1400" i="1">
                                  <a:solidFill>
                                    <a:srgbClr val="FF0000"/>
                                  </a:solidFill>
                                  <a:latin typeface="Cambria Math" panose="02040503050406030204" pitchFamily="18" charset="0"/>
                                </a:rPr>
                                <m:t>2</m:t>
                              </m:r>
                            </m:sup>
                          </m:sSup>
                        </m:e>
                      </m:d>
                      <m:d>
                        <m:dPr>
                          <m:begChr m:val="["/>
                          <m:endChr m:val="]"/>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𝐶</m:t>
                              </m:r>
                            </m:e>
                            <m:sup>
                              <m:r>
                                <a:rPr lang="en-US" sz="1400" i="1">
                                  <a:solidFill>
                                    <a:srgbClr val="FF0000"/>
                                  </a:solidFill>
                                  <a:latin typeface="Cambria Math" panose="02040503050406030204" pitchFamily="18" charset="0"/>
                                </a:rPr>
                                <m:t>2</m:t>
                              </m:r>
                            </m:sup>
                          </m:sSup>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r>
                        <a:rPr lang="en-US" sz="1400" i="1">
                          <a:solidFill>
                            <a:srgbClr val="C0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𝑑𝑙𝑛𝐶</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d>
                        <m:dPr>
                          <m:begChr m:val="["/>
                          <m:endChr m:val="]"/>
                          <m:ctrlPr>
                            <a:rPr lang="el-GR" sz="1400" i="1">
                              <a:solidFill>
                                <a:srgbClr val="FF0000"/>
                              </a:solidFill>
                              <a:latin typeface="Cambria Math" panose="02040503050406030204" pitchFamily="18" charset="0"/>
                            </a:rPr>
                          </m:ctrlPr>
                        </m:dPr>
                        <m:e>
                          <m:f>
                            <m:fPr>
                              <m:ctrlPr>
                                <a:rPr lang="en-GB" sz="1400" i="1">
                                  <a:solidFill>
                                    <a:srgbClr val="FF0000"/>
                                  </a:solidFill>
                                  <a:latin typeface="Cambria Math" panose="02040503050406030204" pitchFamily="18" charset="0"/>
                                </a:rPr>
                              </m:ctrlPr>
                            </m:fPr>
                            <m:num>
                              <m:r>
                                <a:rPr lang="en-GB" sz="1400" i="1">
                                  <a:solidFill>
                                    <a:srgbClr val="FF0000"/>
                                  </a:solidFill>
                                  <a:latin typeface="Cambria Math" panose="02040503050406030204" pitchFamily="18" charset="0"/>
                                </a:rPr>
                                <m:t>𝑠</m:t>
                              </m:r>
                              <m:r>
                                <a:rPr lang="en-US" sz="1400" i="1">
                                  <a:solidFill>
                                    <a:srgbClr val="FF0000"/>
                                  </a:solidFill>
                                  <a:latin typeface="Cambria Math" panose="02040503050406030204" pitchFamily="18" charset="0"/>
                                </a:rPr>
                                <m:t>−</m:t>
                              </m:r>
                              <m:r>
                                <a:rPr lang="en-GB" sz="1400" i="1">
                                  <a:solidFill>
                                    <a:srgbClr val="FF0000"/>
                                  </a:solidFill>
                                  <a:latin typeface="Cambria Math" panose="02040503050406030204" pitchFamily="18" charset="0"/>
                                </a:rPr>
                                <m:t>𝜅</m:t>
                              </m:r>
                            </m:num>
                            <m:den>
                              <m:r>
                                <a:rPr lang="en-GB" sz="1400" i="1">
                                  <a:solidFill>
                                    <a:srgbClr val="FF0000"/>
                                  </a:solidFill>
                                  <a:latin typeface="Cambria Math" panose="02040503050406030204" pitchFamily="18" charset="0"/>
                                </a:rPr>
                                <m:t>𝑟</m:t>
                              </m:r>
                            </m:den>
                          </m:f>
                          <m:r>
                            <a:rPr lang="en-GB" sz="1400" i="1">
                              <a:solidFill>
                                <a:srgbClr val="FF0000"/>
                              </a:solidFill>
                              <a:latin typeface="Cambria Math" panose="02040503050406030204" pitchFamily="18" charset="0"/>
                            </a:rPr>
                            <m:t>+</m:t>
                          </m:r>
                          <m:f>
                            <m:fPr>
                              <m:ctrlPr>
                                <a:rPr lang="en-GB"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𝑑</m:t>
                              </m:r>
                            </m:num>
                            <m:den>
                              <m:r>
                                <a:rPr lang="en-US" sz="1400" i="1">
                                  <a:solidFill>
                                    <a:srgbClr val="FF0000"/>
                                  </a:solidFill>
                                  <a:latin typeface="Cambria Math" panose="02040503050406030204" pitchFamily="18" charset="0"/>
                                </a:rPr>
                                <m:t>𝑑</m:t>
                              </m:r>
                              <m:r>
                                <a:rPr lang="en-GB" sz="1400" i="1">
                                  <a:solidFill>
                                    <a:srgbClr val="FF0000"/>
                                  </a:solidFill>
                                  <a:latin typeface="Cambria Math" panose="02040503050406030204" pitchFamily="18" charset="0"/>
                                </a:rPr>
                                <m:t>𝑟</m:t>
                              </m:r>
                            </m:den>
                          </m:f>
                        </m:e>
                      </m:d>
                      <m:sSub>
                        <m:sSubPr>
                          <m:ctrlPr>
                            <a:rPr lang="en-US" sz="1400" i="1">
                              <a:solidFill>
                                <a:srgbClr val="C00000"/>
                              </a:solidFill>
                              <a:latin typeface="Cambria Math" panose="02040503050406030204" pitchFamily="18" charset="0"/>
                            </a:rPr>
                          </m:ctrlPr>
                        </m:sSubPr>
                        <m:e>
                          <m:r>
                            <a:rPr lang="en-GB" sz="1400" i="1">
                              <a:solidFill>
                                <a:srgbClr val="C00000"/>
                              </a:solidFill>
                              <a:latin typeface="Cambria Math" panose="02040503050406030204" pitchFamily="18" charset="0"/>
                            </a:rPr>
                            <m:t>𝑅</m:t>
                          </m:r>
                        </m:e>
                        <m:sub>
                          <m:r>
                            <a:rPr lang="en-US" sz="1400" i="1">
                              <a:solidFill>
                                <a:srgbClr val="C00000"/>
                              </a:solidFill>
                              <a:latin typeface="Cambria Math" panose="02040503050406030204" pitchFamily="18" charset="0"/>
                            </a:rPr>
                            <m:t>2</m:t>
                          </m:r>
                        </m:sub>
                      </m:sSub>
                    </m:oMath>
                  </m:oMathPara>
                </a14:m>
                <a:endParaRPr lang="en-US" sz="1400" dirty="0" smtClean="0"/>
              </a:p>
              <a:p>
                <a:pPr algn="l"/>
                <a:endParaRPr lang="en-US" dirty="0" smtClean="0"/>
              </a:p>
              <a:p>
                <a:pPr algn="l"/>
                <a:r>
                  <a:rPr lang="en-US" u="sng" dirty="0" smtClean="0"/>
                  <a:t>Comments</a:t>
                </a:r>
                <a:r>
                  <a:rPr lang="en-US" dirty="0"/>
                  <a:t>:</a:t>
                </a:r>
              </a:p>
              <a:p>
                <a:pPr algn="l"/>
                <a:r>
                  <a:rPr lang="en-US" dirty="0" smtClean="0"/>
                  <a:t> </a:t>
                </a:r>
              </a:p>
              <a:p>
                <a:pPr algn="l"/>
                <a:r>
                  <a:rPr lang="en-US" dirty="0"/>
                  <a:t> </a:t>
                </a:r>
                <a:r>
                  <a:rPr lang="en-US" dirty="0" smtClean="0"/>
                  <a:t>4</a:t>
                </a:r>
                <a:r>
                  <a:rPr lang="en-US" dirty="0"/>
                  <a:t>.  A forth term which depend on the wave function gradient</a:t>
                </a:r>
                <a:r>
                  <a:rPr lang="en-US" dirty="0" smtClean="0"/>
                  <a:t>,</a:t>
                </a:r>
              </a:p>
              <a:p>
                <a:pPr algn="l"/>
                <a:endParaRPr lang="en-US" dirty="0"/>
              </a:p>
              <a:p>
                <a:pPr algn="l"/>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𝑑𝑙𝑛𝐶</m:t>
                          </m:r>
                        </m:num>
                        <m:den>
                          <m:r>
                            <a:rPr lang="en-US" i="1">
                              <a:solidFill>
                                <a:srgbClr val="FF0000"/>
                              </a:solidFill>
                              <a:latin typeface="Cambria Math" panose="02040503050406030204" pitchFamily="18" charset="0"/>
                            </a:rPr>
                            <m:t>𝑑</m:t>
                          </m:r>
                          <m:r>
                            <a:rPr lang="en-GB" i="1">
                              <a:solidFill>
                                <a:srgbClr val="FF0000"/>
                              </a:solidFill>
                              <a:latin typeface="Cambria Math" panose="02040503050406030204" pitchFamily="18" charset="0"/>
                            </a:rPr>
                            <m:t>𝑟</m:t>
                          </m:r>
                        </m:den>
                      </m:f>
                      <m:f>
                        <m:fPr>
                          <m:ctrlPr>
                            <a:rPr lang="en-GB"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𝑑</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𝑅</m:t>
                              </m:r>
                            </m:e>
                            <m:sub>
                              <m:r>
                                <a:rPr lang="en-US" b="0" i="1" smtClean="0">
                                  <a:solidFill>
                                    <a:srgbClr val="FF0000"/>
                                  </a:solidFill>
                                  <a:latin typeface="Cambria Math" panose="02040503050406030204" pitchFamily="18" charset="0"/>
                                </a:rPr>
                                <m:t>𝑖</m:t>
                              </m:r>
                            </m:sub>
                          </m:sSub>
                        </m:num>
                        <m:den>
                          <m:r>
                            <a:rPr lang="en-US" i="1">
                              <a:solidFill>
                                <a:srgbClr val="FF0000"/>
                              </a:solidFill>
                              <a:latin typeface="Cambria Math" panose="02040503050406030204" pitchFamily="18" charset="0"/>
                            </a:rPr>
                            <m:t>𝑑</m:t>
                          </m:r>
                          <m:r>
                            <a:rPr lang="en-GB" i="1">
                              <a:solidFill>
                                <a:srgbClr val="FF0000"/>
                              </a:solidFill>
                              <a:latin typeface="Cambria Math" panose="02040503050406030204" pitchFamily="18" charset="0"/>
                            </a:rPr>
                            <m:t>𝑟</m:t>
                          </m:r>
                        </m:den>
                      </m:f>
                    </m:oMath>
                  </m:oMathPara>
                </a14:m>
                <a:endParaRPr lang="en-US" dirty="0" smtClean="0">
                  <a:solidFill>
                    <a:srgbClr val="FF0000"/>
                  </a:solidFill>
                </a:endParaRPr>
              </a:p>
              <a:p>
                <a:pPr algn="l"/>
                <a:endParaRPr lang="en-US" dirty="0" smtClean="0"/>
              </a:p>
              <a:p>
                <a:pPr algn="l"/>
                <a:r>
                  <a:rPr lang="en-US" dirty="0"/>
                  <a:t> </a:t>
                </a:r>
                <a:r>
                  <a:rPr lang="en-US" dirty="0" smtClean="0"/>
                  <a:t>5. A similar discussion for massless particles can be found in our publication</a:t>
                </a:r>
              </a:p>
              <a:p>
                <a:pPr algn="l"/>
                <a:r>
                  <a:rPr lang="en-GB" dirty="0"/>
                  <a:t>A. Moalem and A. </a:t>
                </a:r>
                <a:r>
                  <a:rPr lang="en-GB" dirty="0" err="1"/>
                  <a:t>Gersten</a:t>
                </a:r>
                <a:r>
                  <a:rPr lang="en-GB" dirty="0"/>
                  <a:t>, Entropy </a:t>
                </a:r>
                <a:r>
                  <a:rPr lang="en-GB" b="1" dirty="0"/>
                  <a:t>23</a:t>
                </a:r>
                <a:r>
                  <a:rPr lang="en-GB" dirty="0"/>
                  <a:t>, 1205, </a:t>
                </a:r>
                <a:r>
                  <a:rPr lang="en-GB" dirty="0" smtClean="0"/>
                  <a:t>2021, and refs </a:t>
                </a:r>
                <a:r>
                  <a:rPr lang="en-GB" smtClean="0"/>
                  <a:t>mentioned therein.</a:t>
                </a:r>
                <a:endParaRPr lang="en-US" dirty="0"/>
              </a:p>
              <a:p>
                <a:pPr algn="l"/>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467544" y="620688"/>
                <a:ext cx="8136904" cy="4945072"/>
              </a:xfrm>
              <a:prstGeom prst="rect">
                <a:avLst/>
              </a:prstGeom>
              <a:blipFill>
                <a:blip r:embed="rId2"/>
                <a:stretch>
                  <a:fillRect l="-1124" t="-986"/>
                </a:stretch>
              </a:blipFill>
            </p:spPr>
            <p:txBody>
              <a:bodyPr/>
              <a:lstStyle/>
              <a:p>
                <a:r>
                  <a:rPr lang="en-US">
                    <a:noFill/>
                  </a:rPr>
                  <a:t> </a:t>
                </a:r>
              </a:p>
            </p:txBody>
          </p:sp>
        </mc:Fallback>
      </mc:AlternateContent>
    </p:spTree>
    <p:extLst>
      <p:ext uri="{BB962C8B-B14F-4D97-AF65-F5344CB8AC3E}">
        <p14:creationId xmlns:p14="http://schemas.microsoft.com/office/powerpoint/2010/main" val="113819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itle 1"/>
              <p:cNvSpPr txBox="1">
                <a:spLocks/>
              </p:cNvSpPr>
              <p:nvPr/>
            </p:nvSpPr>
            <p:spPr>
              <a:xfrm>
                <a:off x="467544" y="188640"/>
                <a:ext cx="8229600" cy="6624736"/>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400" u="sng" dirty="0" smtClean="0">
                    <a:solidFill>
                      <a:schemeClr val="tx2"/>
                    </a:solidFill>
                  </a:rPr>
                  <a:t>C</a:t>
                </a:r>
                <a14:m>
                  <m:oMath xmlns:m="http://schemas.openxmlformats.org/officeDocument/2006/math">
                    <m:r>
                      <m:rPr>
                        <m:sty m:val="p"/>
                      </m:rPr>
                      <a:rPr lang="en-US" sz="2400" b="0" i="0" u="sng" smtClean="0">
                        <a:solidFill>
                          <a:schemeClr val="tx2"/>
                        </a:solidFill>
                        <a:latin typeface="Cambria Math"/>
                      </a:rPr>
                      <m:t>oncluding</m:t>
                    </m:r>
                    <m:r>
                      <a:rPr lang="en-US" sz="2400" b="0" i="0" u="sng" smtClean="0">
                        <a:solidFill>
                          <a:schemeClr val="tx2"/>
                        </a:solidFill>
                        <a:latin typeface="Cambria Math"/>
                      </a:rPr>
                      <m:t> </m:t>
                    </m:r>
                    <m:r>
                      <m:rPr>
                        <m:sty m:val="p"/>
                      </m:rPr>
                      <a:rPr lang="en-US" sz="2400" b="0" i="0" u="sng" smtClean="0">
                        <a:solidFill>
                          <a:schemeClr val="tx2"/>
                        </a:solidFill>
                        <a:latin typeface="Cambria Math"/>
                      </a:rPr>
                      <m:t>remarks</m:t>
                    </m:r>
                    <m:r>
                      <a:rPr lang="en-US" sz="2400" b="0" i="0" u="sng" smtClean="0">
                        <a:solidFill>
                          <a:schemeClr val="tx2"/>
                        </a:solidFill>
                        <a:latin typeface="Cambria Math" panose="02040503050406030204" pitchFamily="18" charset="0"/>
                      </a:rPr>
                      <m:t>:</m:t>
                    </m:r>
                  </m:oMath>
                </a14:m>
                <a:endParaRPr lang="en-US" sz="2400" b="0" u="sng" dirty="0" smtClean="0">
                  <a:solidFill>
                    <a:schemeClr val="tx2"/>
                  </a:solidFill>
                </a:endParaRPr>
              </a:p>
              <a:p>
                <a:pPr algn="r" rtl="0"/>
                <a:endParaRPr lang="he-IL" sz="2400" dirty="0"/>
              </a:p>
              <a:p>
                <a:pPr marL="342900" indent="-342900" algn="l" rtl="0">
                  <a:buAutoNum type="alphaLcParenR"/>
                </a:pPr>
                <a:r>
                  <a:rPr lang="en-US" sz="1800" dirty="0" smtClean="0"/>
                  <a:t>Quantum </a:t>
                </a:r>
                <a:r>
                  <a:rPr lang="en-US" sz="1800" dirty="0"/>
                  <a:t>equations for  </a:t>
                </a:r>
                <a:r>
                  <a:rPr lang="en-US" sz="1800" u="sng" dirty="0"/>
                  <a:t>free</a:t>
                </a:r>
                <a:r>
                  <a:rPr lang="en-US" sz="1800" dirty="0"/>
                  <a:t> </a:t>
                </a:r>
                <a:r>
                  <a:rPr lang="en-US" sz="1800" dirty="0" smtClean="0"/>
                  <a:t>particles </a:t>
                </a:r>
                <a:r>
                  <a:rPr lang="en-US" sz="1800" dirty="0"/>
                  <a:t>of any spin were </a:t>
                </a:r>
                <a:r>
                  <a:rPr lang="en-US" sz="1800" dirty="0"/>
                  <a:t>derived in </a:t>
                </a:r>
                <a:r>
                  <a:rPr lang="en-US" sz="1800" dirty="0" smtClean="0"/>
                  <a:t>a global curved </a:t>
                </a:r>
              </a:p>
              <a:p>
                <a:pPr algn="l" rtl="0"/>
                <a:r>
                  <a:rPr lang="en-US" sz="1800" dirty="0" smtClean="0"/>
                  <a:t>It was demonstrated that for stationary axially symmetric  ST’s these </a:t>
                </a:r>
                <a:r>
                  <a:rPr lang="en-US" sz="1800" dirty="0"/>
                  <a:t>are readily soluble.</a:t>
                </a:r>
                <a:r>
                  <a:rPr lang="he-IL" sz="1800" dirty="0"/>
                  <a:t> </a:t>
                </a:r>
                <a:r>
                  <a:rPr lang="en-US" sz="1800" dirty="0" smtClean="0"/>
                  <a:t> Axially symmetric ST’s such as the Schwarzschild and FWR are exact solutions of the Einstein’s Field Equations and can </a:t>
                </a:r>
                <a:r>
                  <a:rPr lang="en-US" sz="1800" dirty="0"/>
                  <a:t>serve </a:t>
                </a:r>
                <a:r>
                  <a:rPr lang="en-US" sz="1800" dirty="0" smtClean="0"/>
                  <a:t>to </a:t>
                </a:r>
                <a:r>
                  <a:rPr lang="en-US" sz="1800" dirty="0"/>
                  <a:t>study the behavior of </a:t>
                </a:r>
                <a:r>
                  <a:rPr lang="en-US" sz="1800" dirty="0" smtClean="0"/>
                  <a:t>particles </a:t>
                </a:r>
                <a:r>
                  <a:rPr lang="en-US" sz="1800" dirty="0"/>
                  <a:t>in the </a:t>
                </a:r>
                <a:r>
                  <a:rPr lang="en-US" sz="1800" dirty="0" smtClean="0"/>
                  <a:t>vicinity of black holes. </a:t>
                </a:r>
              </a:p>
              <a:p>
                <a:pPr algn="l" rtl="0"/>
                <a:endParaRPr lang="en-US" sz="1800" dirty="0"/>
              </a:p>
              <a:p>
                <a:pPr algn="l"/>
                <a:r>
                  <a:rPr lang="en-US" sz="1800" dirty="0"/>
                  <a:t>b) </a:t>
                </a:r>
                <a:r>
                  <a:rPr lang="en-US" sz="1800" dirty="0" smtClean="0"/>
                  <a:t>In the axisymmetric ST’s considered, the wave functions factorize into characteristic normalization functions </a:t>
                </a:r>
                <a14:m>
                  <m:oMath xmlns:m="http://schemas.openxmlformats.org/officeDocument/2006/math">
                    <m:r>
                      <a:rPr lang="en-US" sz="1800" i="1">
                        <a:solidFill>
                          <a:schemeClr val="tx2"/>
                        </a:solidFill>
                        <a:latin typeface="Cambria Math" panose="02040503050406030204" pitchFamily="18" charset="0"/>
                      </a:rPr>
                      <m:t>𝑁</m:t>
                    </m:r>
                    <m:r>
                      <a:rPr lang="en-US" sz="1800" b="0" i="1" smtClean="0">
                        <a:solidFill>
                          <a:schemeClr val="tx2"/>
                        </a:solidFill>
                        <a:latin typeface="Cambria Math" panose="02040503050406030204" pitchFamily="18" charset="0"/>
                      </a:rPr>
                      <m:t>(</m:t>
                    </m:r>
                    <m:r>
                      <a:rPr lang="en-US" sz="1800" i="1" smtClean="0">
                        <a:solidFill>
                          <a:schemeClr val="tx2"/>
                        </a:solidFill>
                        <a:latin typeface="Cambria Math" panose="02040503050406030204" pitchFamily="18" charset="0"/>
                      </a:rPr>
                      <m:t>𝑟</m:t>
                    </m:r>
                    <m:r>
                      <a:rPr lang="en-US" sz="1800" b="0" i="1" smtClean="0">
                        <a:solidFill>
                          <a:schemeClr val="tx2"/>
                        </a:solidFill>
                        <a:latin typeface="Cambria Math" panose="02040503050406030204" pitchFamily="18" charset="0"/>
                      </a:rPr>
                      <m:t>,</m:t>
                    </m:r>
                    <m:r>
                      <m:rPr>
                        <m:sty m:val="p"/>
                      </m:rPr>
                      <a:rPr lang="el-GR" sz="1800" b="0" i="1" smtClean="0">
                        <a:solidFill>
                          <a:schemeClr val="tx2"/>
                        </a:solidFill>
                        <a:latin typeface="Cambria Math" panose="02040503050406030204" pitchFamily="18" charset="0"/>
                      </a:rPr>
                      <m:t>ϑ</m:t>
                    </m:r>
                    <m:r>
                      <a:rPr lang="en-US" sz="1800" i="1">
                        <a:solidFill>
                          <a:schemeClr val="tx2"/>
                        </a:solidFill>
                        <a:latin typeface="Cambria Math" panose="02040503050406030204" pitchFamily="18" charset="0"/>
                      </a:rPr>
                      <m:t>)</m:t>
                    </m:r>
                  </m:oMath>
                </a14:m>
                <a:r>
                  <a:rPr lang="en-US" sz="1800" dirty="0" smtClean="0">
                    <a:solidFill>
                      <a:schemeClr val="tx2"/>
                    </a:solidFill>
                  </a:rPr>
                  <a:t> and reduced functions </a:t>
                </a:r>
                <a14:m>
                  <m:oMath xmlns:m="http://schemas.openxmlformats.org/officeDocument/2006/math">
                    <m:r>
                      <m:rPr>
                        <m:nor/>
                      </m:rPr>
                      <a:rPr lang="el-GR" sz="1800" i="1">
                        <a:solidFill>
                          <a:schemeClr val="tx2"/>
                        </a:solidFill>
                        <a:latin typeface="Cambria Math"/>
                      </a:rPr>
                      <m:t>ψ</m:t>
                    </m:r>
                    <m:d>
                      <m:dPr>
                        <m:ctrlPr>
                          <a:rPr lang="en-US" sz="1800" i="1">
                            <a:solidFill>
                              <a:schemeClr val="tx2"/>
                            </a:solidFill>
                            <a:latin typeface="Cambria Math" panose="02040503050406030204" pitchFamily="18" charset="0"/>
                          </a:rPr>
                        </m:ctrlPr>
                      </m:dPr>
                      <m:e>
                        <m:r>
                          <a:rPr lang="en-US" sz="1800" i="1">
                            <a:solidFill>
                              <a:schemeClr val="tx2"/>
                            </a:solidFill>
                            <a:latin typeface="Cambria Math" panose="02040503050406030204" pitchFamily="18" charset="0"/>
                          </a:rPr>
                          <m:t>𝑡</m:t>
                        </m:r>
                        <m:r>
                          <a:rPr lang="en-US" sz="1800" i="1">
                            <a:solidFill>
                              <a:schemeClr val="tx2"/>
                            </a:solidFill>
                            <a:latin typeface="Cambria Math" panose="02040503050406030204" pitchFamily="18" charset="0"/>
                          </a:rPr>
                          <m:t>,   </m:t>
                        </m:r>
                        <m:r>
                          <a:rPr lang="en-US" sz="1800" i="1">
                            <a:solidFill>
                              <a:schemeClr val="tx2"/>
                            </a:solidFill>
                            <a:latin typeface="Cambria Math" panose="02040503050406030204" pitchFamily="18" charset="0"/>
                          </a:rPr>
                          <m:t>𝑟</m:t>
                        </m:r>
                        <m:r>
                          <a:rPr lang="en-US" sz="1800" i="1">
                            <a:solidFill>
                              <a:schemeClr val="tx2"/>
                            </a:solidFill>
                            <a:latin typeface="Cambria Math" panose="02040503050406030204" pitchFamily="18" charset="0"/>
                          </a:rPr>
                          <m:t>,   </m:t>
                        </m:r>
                        <m:r>
                          <m:rPr>
                            <m:sty m:val="p"/>
                          </m:rPr>
                          <a:rPr lang="el-GR" sz="1800" i="1">
                            <a:solidFill>
                              <a:schemeClr val="tx2"/>
                            </a:solidFill>
                            <a:latin typeface="Cambria Math" panose="02040503050406030204" pitchFamily="18" charset="0"/>
                          </a:rPr>
                          <m:t>ϑ</m:t>
                        </m:r>
                        <m:r>
                          <a:rPr lang="en-US" sz="1800" i="1">
                            <a:solidFill>
                              <a:schemeClr val="tx2"/>
                            </a:solidFill>
                            <a:latin typeface="Cambria Math" panose="02040503050406030204" pitchFamily="18" charset="0"/>
                          </a:rPr>
                          <m:t>,</m:t>
                        </m:r>
                        <m:r>
                          <a:rPr lang="en-US" sz="1800" b="0" i="1" smtClean="0">
                            <a:solidFill>
                              <a:schemeClr val="tx2"/>
                            </a:solidFill>
                            <a:latin typeface="Cambria Math" panose="02040503050406030204" pitchFamily="18" charset="0"/>
                          </a:rPr>
                          <m:t>   </m:t>
                        </m:r>
                        <m:r>
                          <m:rPr>
                            <m:sty m:val="p"/>
                          </m:rPr>
                          <a:rPr lang="el-GR" sz="1800" i="1">
                            <a:solidFill>
                              <a:schemeClr val="tx2"/>
                            </a:solidFill>
                            <a:latin typeface="Cambria Math" panose="02040503050406030204" pitchFamily="18" charset="0"/>
                          </a:rPr>
                          <m:t>φ</m:t>
                        </m:r>
                      </m:e>
                    </m:d>
                  </m:oMath>
                </a14:m>
                <a:r>
                  <a:rPr lang="en-US" sz="1800" dirty="0" smtClean="0"/>
                  <a:t>. By </a:t>
                </a:r>
                <a:r>
                  <a:rPr lang="en-US" sz="1800" dirty="0"/>
                  <a:t>applying </a:t>
                </a:r>
                <a:r>
                  <a:rPr lang="en-US" sz="1800" dirty="0" smtClean="0"/>
                  <a:t>variable separation the appropriate reduced angular wave function is the same for all of these ST’s.  Likewise, the reduced radial functions satisfy second order non-homogeneous differential equations with non-homogeneous terms which depend in a unique way on the ratio of the time to space curvature ratio. In the limit of vanishing black hole parameters all these terms vanish and the radial equations converge to the homogeneous equation of the  Minkowskian case.</a:t>
                </a:r>
              </a:p>
              <a:p>
                <a:pPr algn="l"/>
                <a:r>
                  <a:rPr lang="en-US" sz="1800" dirty="0" smtClean="0"/>
                  <a:t> </a:t>
                </a:r>
                <a:endParaRPr lang="en-US" sz="1800" dirty="0"/>
              </a:p>
              <a:p>
                <a:pPr algn="l"/>
                <a:r>
                  <a:rPr lang="en-US" sz="1800" dirty="0"/>
                  <a:t>c</a:t>
                </a:r>
                <a:r>
                  <a:rPr lang="en-US" sz="1800" dirty="0" smtClean="0"/>
                  <a:t>) Symmetries of ST’s are </a:t>
                </a:r>
                <a:r>
                  <a:rPr lang="en-US" sz="1800" dirty="0"/>
                  <a:t>encoded in the spin connection and </a:t>
                </a:r>
                <a:r>
                  <a:rPr lang="en-US" sz="1800" dirty="0" err="1" smtClean="0"/>
                  <a:t>vierbeins</a:t>
                </a:r>
                <a:r>
                  <a:rPr lang="en-US" sz="1800" dirty="0" smtClean="0"/>
                  <a:t>. The effects of the spin connection is restricted to the normalization function only, and as such they characteristics of the ST’s.</a:t>
                </a:r>
              </a:p>
              <a:p>
                <a:pPr algn="l"/>
                <a:endParaRPr lang="en-US" sz="1800" dirty="0" smtClean="0"/>
              </a:p>
              <a:p>
                <a:pPr algn="l"/>
                <a:r>
                  <a:rPr lang="en-US" sz="1800" dirty="0" smtClean="0"/>
                  <a:t>d) Mass is energy. Gravitation affect mass and energy equally </a:t>
                </a:r>
                <a:r>
                  <a:rPr lang="en-US" sz="1800" dirty="0" err="1" smtClean="0"/>
                  <a:t>th</a:t>
                </a:r>
                <a:r>
                  <a:rPr lang="en-US" sz="1800" dirty="0" smtClean="0"/>
                  <a:t>, </a:t>
                </a:r>
                <a14:m>
                  <m:oMath xmlns:m="http://schemas.openxmlformats.org/officeDocument/2006/math">
                    <m:sSup>
                      <m:sSupPr>
                        <m:ctrlPr>
                          <a:rPr lang="en-GB" sz="1800" i="1">
                            <a:solidFill>
                              <a:srgbClr val="FF0000"/>
                            </a:solidFill>
                            <a:latin typeface="Cambria Math" panose="02040503050406030204" pitchFamily="18" charset="0"/>
                          </a:rPr>
                        </m:ctrlPr>
                      </m:sSupPr>
                      <m:e>
                        <m:r>
                          <m:rPr>
                            <m:sty m:val="p"/>
                          </m:rPr>
                          <a:rPr lang="el-GR" sz="1800" i="1">
                            <a:solidFill>
                              <a:srgbClr val="FF0000"/>
                            </a:solidFill>
                            <a:latin typeface="Cambria Math" panose="02040503050406030204" pitchFamily="18" charset="0"/>
                          </a:rPr>
                          <m:t>ω</m:t>
                        </m:r>
                      </m:e>
                      <m:sup>
                        <m:r>
                          <a:rPr lang="en-US" sz="1800" i="1">
                            <a:solidFill>
                              <a:srgbClr val="FF0000"/>
                            </a:solidFill>
                            <a:latin typeface="Cambria Math" panose="02040503050406030204" pitchFamily="18" charset="0"/>
                          </a:rPr>
                          <m:t>2</m:t>
                        </m:r>
                      </m:sup>
                    </m:sSup>
                    <m:d>
                      <m:dPr>
                        <m:begChr m:val="["/>
                        <m:endChr m:val="]"/>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1</m:t>
                        </m:r>
                        <m:r>
                          <a:rPr lang="en-US" sz="1800" i="1">
                            <a:solidFill>
                              <a:srgbClr val="FF0000"/>
                            </a:solidFill>
                            <a:latin typeface="Cambria Math" panose="02040503050406030204" pitchFamily="18" charset="0"/>
                          </a:rPr>
                          <m:t>−</m:t>
                        </m:r>
                        <m:sSup>
                          <m:sSupPr>
                            <m:ctrlPr>
                              <a:rPr lang="en-US" sz="1800" i="1">
                                <a:solidFill>
                                  <a:srgbClr val="FF0000"/>
                                </a:solidFill>
                                <a:latin typeface="Cambria Math" panose="02040503050406030204" pitchFamily="18" charset="0"/>
                              </a:rPr>
                            </m:ctrlPr>
                          </m:sSupPr>
                          <m:e>
                            <m:r>
                              <a:rPr lang="en-US" sz="1800" i="1">
                                <a:solidFill>
                                  <a:srgbClr val="FF0000"/>
                                </a:solidFill>
                                <a:latin typeface="Cambria Math" panose="02040503050406030204" pitchFamily="18" charset="0"/>
                              </a:rPr>
                              <m:t>𝐶</m:t>
                            </m:r>
                          </m:e>
                          <m:sup>
                            <m:r>
                              <a:rPr lang="en-US" sz="1800" i="1">
                                <a:solidFill>
                                  <a:srgbClr val="FF0000"/>
                                </a:solidFill>
                                <a:latin typeface="Cambria Math" panose="02040503050406030204" pitchFamily="18" charset="0"/>
                              </a:rPr>
                              <m:t>2</m:t>
                            </m:r>
                          </m:sup>
                        </m:sSup>
                      </m:e>
                    </m:d>
                  </m:oMath>
                </a14:m>
                <a:r>
                  <a:rPr lang="en-US" sz="1800" dirty="0" smtClean="0"/>
                  <a:t> and</a:t>
                </a:r>
              </a:p>
              <a:p>
                <a:pPr algn="l"/>
                <a:r>
                  <a:rPr lang="en-US" sz="1800" dirty="0" smtClean="0"/>
                  <a:t> </a:t>
                </a:r>
                <a14:m>
                  <m:oMath xmlns:m="http://schemas.openxmlformats.org/officeDocument/2006/math">
                    <m:sSup>
                      <m:sSupPr>
                        <m:ctrlPr>
                          <a:rPr lang="en-GB" sz="1800" i="1">
                            <a:solidFill>
                              <a:srgbClr val="FF0000"/>
                            </a:solidFill>
                            <a:latin typeface="Cambria Math" panose="02040503050406030204" pitchFamily="18" charset="0"/>
                          </a:rPr>
                        </m:ctrlPr>
                      </m:sSupPr>
                      <m:e>
                        <m:r>
                          <a:rPr lang="en-US" sz="1800" i="1">
                            <a:solidFill>
                              <a:srgbClr val="FF0000"/>
                            </a:solidFill>
                            <a:latin typeface="Cambria Math" panose="02040503050406030204" pitchFamily="18" charset="0"/>
                          </a:rPr>
                          <m:t>𝑀</m:t>
                        </m:r>
                      </m:e>
                      <m:sup>
                        <m:r>
                          <a:rPr lang="en-US" sz="1800" i="1">
                            <a:solidFill>
                              <a:srgbClr val="FF0000"/>
                            </a:solidFill>
                            <a:latin typeface="Cambria Math" panose="02040503050406030204" pitchFamily="18" charset="0"/>
                          </a:rPr>
                          <m:t>2</m:t>
                        </m:r>
                      </m:sup>
                    </m:sSup>
                    <m:d>
                      <m:dPr>
                        <m:begChr m:val="["/>
                        <m:endChr m:val="]"/>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1</m:t>
                        </m:r>
                        <m:r>
                          <a:rPr lang="en-US" sz="1800" i="1">
                            <a:solidFill>
                              <a:srgbClr val="FF0000"/>
                            </a:solidFill>
                            <a:latin typeface="Cambria Math" panose="02040503050406030204" pitchFamily="18" charset="0"/>
                          </a:rPr>
                          <m:t>−</m:t>
                        </m:r>
                        <m:sSup>
                          <m:sSupPr>
                            <m:ctrlPr>
                              <a:rPr lang="en-US" sz="1800" i="1">
                                <a:solidFill>
                                  <a:srgbClr val="FF0000"/>
                                </a:solidFill>
                                <a:latin typeface="Cambria Math" panose="02040503050406030204" pitchFamily="18" charset="0"/>
                              </a:rPr>
                            </m:ctrlPr>
                          </m:sSupPr>
                          <m:e>
                            <m:r>
                              <a:rPr lang="en-US" sz="1800" i="1">
                                <a:solidFill>
                                  <a:srgbClr val="FF0000"/>
                                </a:solidFill>
                                <a:latin typeface="Cambria Math" panose="02040503050406030204" pitchFamily="18" charset="0"/>
                              </a:rPr>
                              <m:t>𝐶</m:t>
                            </m:r>
                          </m:e>
                          <m:sup>
                            <m:r>
                              <a:rPr lang="en-US" sz="1800" i="1">
                                <a:solidFill>
                                  <a:srgbClr val="FF0000"/>
                                </a:solidFill>
                                <a:latin typeface="Cambria Math" panose="02040503050406030204" pitchFamily="18" charset="0"/>
                              </a:rPr>
                              <m:t>2</m:t>
                            </m:r>
                          </m:sup>
                        </m:sSup>
                      </m:e>
                    </m:d>
                  </m:oMath>
                </a14:m>
                <a:r>
                  <a:rPr lang="en-US" sz="1800" dirty="0" smtClean="0"/>
                  <a:t>.</a:t>
                </a:r>
              </a:p>
            </p:txBody>
          </p:sp>
        </mc:Choice>
        <mc:Fallback>
          <p:sp>
            <p:nvSpPr>
              <p:cNvPr id="4" name="Title 1"/>
              <p:cNvSpPr txBox="1">
                <a:spLocks noRot="1" noChangeAspect="1" noMove="1" noResize="1" noEditPoints="1" noAdjustHandles="1" noChangeArrowheads="1" noChangeShapeType="1" noTextEdit="1"/>
              </p:cNvSpPr>
              <p:nvPr/>
            </p:nvSpPr>
            <p:spPr>
              <a:xfrm>
                <a:off x="467544" y="188640"/>
                <a:ext cx="8229600" cy="6624736"/>
              </a:xfrm>
              <a:prstGeom prst="rect">
                <a:avLst/>
              </a:prstGeom>
              <a:blipFill>
                <a:blip r:embed="rId2"/>
                <a:stretch>
                  <a:fillRect l="-1111" t="-736" r="-741" b="-828"/>
                </a:stretch>
              </a:blipFill>
            </p:spPr>
            <p:txBody>
              <a:bodyPr/>
              <a:lstStyle/>
              <a:p>
                <a:r>
                  <a:rPr lang="en-US">
                    <a:noFill/>
                  </a:rPr>
                  <a:t> </a:t>
                </a:r>
              </a:p>
            </p:txBody>
          </p:sp>
        </mc:Fallback>
      </mc:AlternateContent>
    </p:spTree>
    <p:extLst>
      <p:ext uri="{BB962C8B-B14F-4D97-AF65-F5344CB8AC3E}">
        <p14:creationId xmlns:p14="http://schemas.microsoft.com/office/powerpoint/2010/main" val="229380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39552" y="764704"/>
                <a:ext cx="8064896" cy="5712269"/>
              </a:xfrm>
              <a:prstGeom prst="rect">
                <a:avLst/>
              </a:prstGeom>
            </p:spPr>
            <p:txBody>
              <a:bodyPr wrap="square">
                <a:spAutoFit/>
              </a:bodyPr>
              <a:lstStyle/>
              <a:p>
                <a:pPr marL="457200" algn="l">
                  <a:lnSpc>
                    <a:spcPct val="107000"/>
                  </a:lnSpc>
                  <a:spcAft>
                    <a:spcPts val="800"/>
                  </a:spcAft>
                </a:pPr>
                <a:r>
                  <a:rPr lang="en-US" sz="2400" u="sng" dirty="0" smtClean="0">
                    <a:latin typeface="Cambria Math" panose="02040503050406030204" pitchFamily="18" charset="0"/>
                    <a:ea typeface="Calibri" panose="020F0502020204030204" pitchFamily="34" charset="0"/>
                    <a:cs typeface="Times New Roman" panose="02020603050405020304" pitchFamily="18" charset="0"/>
                  </a:rPr>
                  <a:t>Reminder</a:t>
                </a:r>
                <a:r>
                  <a:rPr lang="en-US" sz="2400" dirty="0" smtClean="0">
                    <a:latin typeface="Cambria Math" panose="02040503050406030204" pitchFamily="18" charset="0"/>
                    <a:ea typeface="Calibri" panose="020F0502020204030204" pitchFamily="34" charset="0"/>
                    <a:cs typeface="Times New Roman" panose="02020603050405020304" pitchFamily="18" charset="0"/>
                  </a:rPr>
                  <a:t>: </a:t>
                </a:r>
                <a:r>
                  <a:rPr lang="en-US" sz="1400" dirty="0" smtClean="0">
                    <a:latin typeface="Cambria Math" panose="02040503050406030204" pitchFamily="18" charset="0"/>
                    <a:ea typeface="Calibri" panose="020F0502020204030204" pitchFamily="34" charset="0"/>
                    <a:cs typeface="Times New Roman" panose="02020603050405020304" pitchFamily="18" charset="0"/>
                  </a:rPr>
                  <a:t>A simple derivation of the Dirac equation for spin </a:t>
                </a:r>
                <a:r>
                  <a:rPr lang="en-US" sz="1400" dirty="0" smtClean="0">
                    <a:latin typeface="Cambria Math" panose="02040503050406030204" pitchFamily="18" charset="0"/>
                    <a:ea typeface="Calibri" panose="020F0502020204030204" pitchFamily="34" charset="0"/>
                    <a:cs typeface="Times New Roman" panose="02020603050405020304" pitchFamily="18" charset="0"/>
                  </a:rPr>
                  <a:t>one half </a:t>
                </a:r>
                <a:r>
                  <a:rPr lang="en-US" sz="1400" dirty="0" smtClean="0">
                    <a:latin typeface="Cambria Math" panose="02040503050406030204" pitchFamily="18" charset="0"/>
                    <a:ea typeface="Calibri" panose="020F0502020204030204" pitchFamily="34" charset="0"/>
                    <a:cs typeface="Times New Roman" panose="02020603050405020304" pitchFamily="18" charset="0"/>
                  </a:rPr>
                  <a:t>particles is based on the decomposition of the Energy-Momentum relation:</a:t>
                </a:r>
                <a:endParaRPr lang="he-IL" sz="1400" dirty="0">
                  <a:latin typeface="Cambria Math" panose="02040503050406030204" pitchFamily="18" charset="0"/>
                  <a:ea typeface="Calibri" panose="020F0502020204030204" pitchFamily="34" charset="0"/>
                  <a:cs typeface="Times New Roman" panose="02020603050405020304" pitchFamily="18" charset="0"/>
                </a:endParaRPr>
              </a:p>
              <a:p>
                <a:pPr marL="457200">
                  <a:lnSpc>
                    <a:spcPct val="107000"/>
                  </a:lnSpc>
                  <a:spcAft>
                    <a:spcPts val="800"/>
                  </a:spcAft>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𝑝</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latin typeface="Cambria Math" panose="02040503050406030204" pitchFamily="18" charset="0"/>
                                  <a:ea typeface="Calibri" panose="020F0502020204030204" pitchFamily="34" charset="0"/>
                                  <a:cs typeface="Times New Roman" panose="02020603050405020304" pitchFamily="18" charset="0"/>
                                </a:rPr>
                                <m:t>𝑀</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d>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𝐼</m:t>
                          </m:r>
                        </m:e>
                        <m:sup>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𝑛</m:t>
                              </m:r>
                            </m:e>
                          </m:d>
                        </m:sup>
                      </m:sSup>
                      <m:r>
                        <a:rPr lang="en-US" i="1">
                          <a:latin typeface="Cambria Math" panose="02040503050406030204" pitchFamily="18" charset="0"/>
                          <a:ea typeface="Calibri" panose="020F0502020204030204" pitchFamily="34" charset="0"/>
                          <a:cs typeface="Times New Roman" panose="02020603050405020304" pitchFamily="18" charset="0"/>
                        </a:rPr>
                        <m:t>𝛷</m:t>
                      </m:r>
                      <m:r>
                        <a:rPr lang="en-US"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14:m>
                  <m:oMath xmlns:m="http://schemas.openxmlformats.org/officeDocument/2006/math">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𝐸</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i="1">
                                    <a:latin typeface="Cambria Math" panose="02040503050406030204" pitchFamily="18" charset="0"/>
                                    <a:ea typeface="Times New Roman" panose="02020603050405020304" pitchFamily="18" charset="0"/>
                                    <a:cs typeface="Times New Roman" panose="02020603050405020304" pitchFamily="18" charset="0"/>
                                  </a:rPr>
                                </m:ctrlPr>
                              </m:mPr>
                              <m:m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𝞂</m:t>
                                  </m:r>
                                </m:e>
                              </m:mr>
                              <m:mr>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𝞂</m:t>
                                  </m:r>
                                </m:e>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𝐸</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i="1">
                                    <a:latin typeface="Cambria Math" panose="02040503050406030204" pitchFamily="18" charset="0"/>
                                    <a:ea typeface="Times New Roman" panose="02020603050405020304" pitchFamily="18" charset="0"/>
                                    <a:cs typeface="Times New Roman" panose="02020603050405020304" pitchFamily="18" charset="0"/>
                                  </a:rPr>
                                </m:ctrlPr>
                              </m:mPr>
                              <m:m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𝞂</m:t>
                                  </m:r>
                                </m:e>
                              </m:mr>
                              <m:mr>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𝞂</m:t>
                                  </m:r>
                                </m:e>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𝛷</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a:p>
                <a:pPr algn="l"/>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𝛷</m:t>
                        </m:r>
                      </m:e>
                      <m:sup>
                        <m:r>
                          <a:rPr lang="en-US" sz="1400" i="1">
                            <a:latin typeface="Cambria Math" panose="02040503050406030204" pitchFamily="18" charset="0"/>
                          </a:rPr>
                          <m:t>(</m:t>
                        </m:r>
                        <m:r>
                          <a:rPr lang="en-US" sz="1400" b="0" i="1" smtClean="0">
                            <a:latin typeface="Cambria Math" panose="02040503050406030204" pitchFamily="18" charset="0"/>
                          </a:rPr>
                          <m:t>4</m:t>
                        </m:r>
                        <m:r>
                          <a:rPr lang="en-US" sz="1400" i="1">
                            <a:latin typeface="Cambria Math" panose="02040503050406030204" pitchFamily="18" charset="0"/>
                          </a:rPr>
                          <m:t>)</m:t>
                        </m:r>
                      </m:sup>
                    </m:sSup>
                  </m:oMath>
                </a14:m>
                <a:r>
                  <a:rPr lang="en-US" sz="1400" dirty="0"/>
                  <a:t> - a </a:t>
                </a:r>
                <a14:m>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 </m:t>
                    </m:r>
                  </m:oMath>
                </a14:m>
                <a:r>
                  <a:rPr lang="en-US" sz="1400" dirty="0"/>
                  <a:t>components spinor wave </a:t>
                </a:r>
                <a:r>
                  <a:rPr lang="en-US" sz="1400" dirty="0" smtClean="0"/>
                  <a:t>function, </a:t>
                </a:r>
                <a14:m>
                  <m:oMath xmlns:m="http://schemas.openxmlformats.org/officeDocument/2006/math">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𝑛</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1400" dirty="0" smtClean="0"/>
                  <a:t>  stands for the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𝑛</m:t>
                    </m:r>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1400" dirty="0" smtClean="0"/>
                  <a:t> unit </a:t>
                </a:r>
                <a:r>
                  <a:rPr lang="en-US" sz="1400" dirty="0" smtClean="0"/>
                  <a:t>matrix,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𝐸</m:t>
                    </m:r>
                  </m:oMath>
                </a14:m>
                <a:r>
                  <a:rPr lang="en-US" sz="1400" dirty="0" smtClean="0"/>
                  <a:t>, </a:t>
                </a:r>
                <a14:m>
                  <m:oMath xmlns:m="http://schemas.openxmlformats.org/officeDocument/2006/math">
                    <m:r>
                      <a:rPr lang="en-US" sz="1400" b="1" i="1">
                        <a:latin typeface="Cambria Math" panose="02040503050406030204" pitchFamily="18" charset="0"/>
                        <a:ea typeface="Times New Roman" panose="02020603050405020304" pitchFamily="18" charset="0"/>
                        <a:cs typeface="Times New Roman" panose="02020603050405020304" pitchFamily="18" charset="0"/>
                      </a:rPr>
                      <m:t>𝒑</m:t>
                    </m:r>
                  </m:oMath>
                </a14:m>
                <a:r>
                  <a:rPr lang="en-US" sz="1400" dirty="0" smtClean="0"/>
                  <a:t>,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sz="1400" dirty="0" smtClean="0"/>
                  <a:t>,  are  the particle energy, momentum and mass, respectively</a:t>
                </a:r>
                <a:r>
                  <a:rPr lang="en-US" sz="1400" dirty="0"/>
                  <a:t>. </a:t>
                </a:r>
                <a14:m>
                  <m:oMath xmlns:m="http://schemas.openxmlformats.org/officeDocument/2006/math">
                    <m:r>
                      <a:rPr lang="en-US" sz="1400" b="1" i="1">
                        <a:latin typeface="Cambria Math" panose="02040503050406030204" pitchFamily="18" charset="0"/>
                        <a:ea typeface="Times New Roman" panose="02020603050405020304" pitchFamily="18" charset="0"/>
                        <a:cs typeface="Times New Roman" panose="02020603050405020304" pitchFamily="18" charset="0"/>
                      </a:rPr>
                      <m:t>𝞂</m:t>
                    </m:r>
                    <m:r>
                      <a:rPr lang="en-US" sz="1400" b="1"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b="1" i="1" smtClean="0">
                            <a:latin typeface="Cambria Math" panose="02040503050406030204" pitchFamily="18" charset="0"/>
                            <a:cs typeface="Times New Roman" panose="02020603050405020304" pitchFamily="18" charset="0"/>
                          </a:rPr>
                        </m:ctrlPr>
                      </m:sSubPr>
                      <m:e>
                        <m:r>
                          <m:rPr>
                            <m:sty m:val="p"/>
                          </m:rPr>
                          <a:rPr lang="el-GR" sz="1400" b="1" i="1" smtClean="0">
                            <a:latin typeface="Cambria Math" panose="02040503050406030204" pitchFamily="18" charset="0"/>
                            <a:cs typeface="Times New Roman" panose="02020603050405020304" pitchFamily="18" charset="0"/>
                          </a:rPr>
                          <m:t>σ</m:t>
                        </m:r>
                      </m:e>
                      <m:sub>
                        <m:r>
                          <a:rPr lang="en-US" sz="1400" b="1" i="1" smtClean="0">
                            <a:latin typeface="Cambria Math" panose="02040503050406030204" pitchFamily="18" charset="0"/>
                            <a:cs typeface="Times New Roman" panose="02020603050405020304" pitchFamily="18" charset="0"/>
                          </a:rPr>
                          <m:t>𝟏</m:t>
                        </m:r>
                      </m:sub>
                    </m:sSub>
                    <m:r>
                      <a:rPr lang="en-US" sz="1400" b="1" i="1" smtClean="0">
                        <a:latin typeface="Cambria Math" panose="02040503050406030204" pitchFamily="18" charset="0"/>
                        <a:cs typeface="Times New Roman" panose="02020603050405020304" pitchFamily="18" charset="0"/>
                      </a:rPr>
                      <m:t>,</m:t>
                    </m:r>
                    <m:sSub>
                      <m:sSubPr>
                        <m:ctrlPr>
                          <a:rPr lang="en-US" sz="1400" b="1" i="1">
                            <a:latin typeface="Cambria Math" panose="02040503050406030204" pitchFamily="18" charset="0"/>
                            <a:cs typeface="Times New Roman" panose="02020603050405020304" pitchFamily="18" charset="0"/>
                          </a:rPr>
                        </m:ctrlPr>
                      </m:sSubPr>
                      <m:e>
                        <m:r>
                          <a:rPr lang="en-US" sz="1400" b="1" i="1" smtClean="0">
                            <a:latin typeface="Cambria Math" panose="02040503050406030204" pitchFamily="18" charset="0"/>
                            <a:cs typeface="Times New Roman" panose="02020603050405020304" pitchFamily="18" charset="0"/>
                          </a:rPr>
                          <m:t> </m:t>
                        </m:r>
                        <m:r>
                          <m:rPr>
                            <m:sty m:val="p"/>
                          </m:rPr>
                          <a:rPr lang="el-GR" sz="1400" b="1" i="1">
                            <a:latin typeface="Cambria Math" panose="02040503050406030204" pitchFamily="18" charset="0"/>
                            <a:cs typeface="Times New Roman" panose="02020603050405020304" pitchFamily="18" charset="0"/>
                          </a:rPr>
                          <m:t>σ</m:t>
                        </m:r>
                      </m:e>
                      <m:sub>
                        <m:r>
                          <a:rPr lang="en-US" sz="1400" b="1" i="1" smtClean="0">
                            <a:latin typeface="Cambria Math" panose="02040503050406030204" pitchFamily="18" charset="0"/>
                            <a:cs typeface="Times New Roman" panose="02020603050405020304" pitchFamily="18" charset="0"/>
                          </a:rPr>
                          <m:t>𝟐</m:t>
                        </m:r>
                      </m:sub>
                    </m:sSub>
                    <m:r>
                      <a:rPr lang="en-US" sz="1400" b="1" i="1" smtClean="0">
                        <a:latin typeface="Cambria Math" panose="02040503050406030204" pitchFamily="18" charset="0"/>
                        <a:cs typeface="Times New Roman" panose="02020603050405020304" pitchFamily="18" charset="0"/>
                      </a:rPr>
                      <m:t>,</m:t>
                    </m:r>
                    <m:sSub>
                      <m:sSubPr>
                        <m:ctrlPr>
                          <a:rPr lang="en-US" sz="1400" b="1" i="1">
                            <a:latin typeface="Cambria Math" panose="02040503050406030204" pitchFamily="18" charset="0"/>
                            <a:cs typeface="Times New Roman" panose="02020603050405020304" pitchFamily="18" charset="0"/>
                          </a:rPr>
                        </m:ctrlPr>
                      </m:sSubPr>
                      <m:e>
                        <m:r>
                          <a:rPr lang="en-US" sz="1400" b="1" i="1" smtClean="0">
                            <a:latin typeface="Cambria Math" panose="02040503050406030204" pitchFamily="18" charset="0"/>
                            <a:cs typeface="Times New Roman" panose="02020603050405020304" pitchFamily="18" charset="0"/>
                          </a:rPr>
                          <m:t> </m:t>
                        </m:r>
                        <m:r>
                          <m:rPr>
                            <m:sty m:val="p"/>
                          </m:rPr>
                          <a:rPr lang="el-GR" sz="1400" b="1" i="1">
                            <a:latin typeface="Cambria Math" panose="02040503050406030204" pitchFamily="18" charset="0"/>
                            <a:cs typeface="Times New Roman" panose="02020603050405020304" pitchFamily="18" charset="0"/>
                          </a:rPr>
                          <m:t>σ</m:t>
                        </m:r>
                      </m:e>
                      <m:sub>
                        <m:r>
                          <a:rPr lang="en-US" sz="1400" b="1" i="1" smtClean="0">
                            <a:latin typeface="Cambria Math" panose="02040503050406030204" pitchFamily="18" charset="0"/>
                            <a:cs typeface="Times New Roman" panose="02020603050405020304" pitchFamily="18" charset="0"/>
                          </a:rPr>
                          <m:t>𝟑</m:t>
                        </m:r>
                      </m:sub>
                    </m:sSub>
                    <m:r>
                      <a:rPr lang="en-US" sz="1400" b="1" i="1" smtClean="0">
                        <a:latin typeface="Cambria Math" panose="02040503050406030204" pitchFamily="18" charset="0"/>
                        <a:cs typeface="Times New Roman" panose="02020603050405020304" pitchFamily="18" charset="0"/>
                      </a:rPr>
                      <m:t>)</m:t>
                    </m:r>
                  </m:oMath>
                </a14:m>
                <a:r>
                  <a:rPr lang="en-US" sz="1400" dirty="0" smtClean="0"/>
                  <a:t>  is a vector whose components are the Pauli matrices. As </a:t>
                </a:r>
                <a:r>
                  <a:rPr lang="en-US" sz="1400" dirty="0"/>
                  <a:t>a Dirac equation one takes</a:t>
                </a:r>
                <a:r>
                  <a:rPr lang="en-US" sz="1400" dirty="0" smtClean="0"/>
                  <a:t>.</a:t>
                </a:r>
                <a:endParaRPr lang="en-US" sz="1400" b="1" dirty="0" smtClean="0"/>
              </a:p>
              <a:p>
                <a:pPr algn="l"/>
                <a:endParaRPr lang="en-US" dirty="0" smtClean="0"/>
              </a:p>
              <a:p>
                <a:pPr algn="ctr"/>
                <a14:m>
                  <m:oMath xmlns:m="http://schemas.openxmlformats.org/officeDocument/2006/math">
                    <m:d>
                      <m:dPr>
                        <m:begChr m:val="["/>
                        <m:endChr m:val="]"/>
                        <m:ctrlPr>
                          <a:rPr lang="en-US" sz="24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𝐸</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𝒑</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𝞂</m:t>
                                  </m:r>
                                </m:e>
                              </m:mr>
                              <m:mr>
                                <m:e>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𝒑</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𝞂</m:t>
                                  </m:r>
                                </m:e>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𝛷</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dirty="0">
                    <a:solidFill>
                      <a:srgbClr val="C00000"/>
                    </a:solidFill>
                    <a:latin typeface="Times New Roman" panose="02020603050405020304" pitchFamily="18" charset="0"/>
                    <a:ea typeface="Times New Roman" panose="02020603050405020304" pitchFamily="18" charset="0"/>
                  </a:rPr>
                  <a:t> </a:t>
                </a:r>
                <a:r>
                  <a:rPr lang="en-US" sz="2400" dirty="0" smtClean="0">
                    <a:solidFill>
                      <a:srgbClr val="C00000"/>
                    </a:solidFill>
                    <a:latin typeface="Times New Roman" panose="02020603050405020304" pitchFamily="18" charset="0"/>
                    <a:ea typeface="Times New Roman" panose="02020603050405020304" pitchFamily="18" charset="0"/>
                  </a:rPr>
                  <a:t> .</a:t>
                </a:r>
                <a:endParaRPr lang="he-IL" sz="2400" dirty="0" smtClean="0">
                  <a:solidFill>
                    <a:srgbClr val="C00000"/>
                  </a:solidFill>
                  <a:latin typeface="Times New Roman" panose="02020603050405020304" pitchFamily="18" charset="0"/>
                  <a:ea typeface="Times New Roman" panose="02020603050405020304" pitchFamily="18" charset="0"/>
                </a:endParaRPr>
              </a:p>
              <a:p>
                <a:pPr algn="ctr"/>
                <a:endParaRPr lang="he-IL" dirty="0">
                  <a:solidFill>
                    <a:srgbClr val="C00000"/>
                  </a:solidFill>
                  <a:latin typeface="Times New Roman" panose="02020603050405020304" pitchFamily="18" charset="0"/>
                  <a:ea typeface="Times New Roman" panose="02020603050405020304" pitchFamily="18" charset="0"/>
                </a:endParaRPr>
              </a:p>
              <a:p>
                <a:pPr algn="l"/>
                <a:r>
                  <a:rPr lang="en-US" dirty="0"/>
                  <a:t>More compactly, with,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𝑡</m:t>
                        </m:r>
                      </m:sub>
                    </m:sSub>
                  </m:oMath>
                </a14:m>
                <a:r>
                  <a:rPr lang="en-US" dirty="0"/>
                  <a:t> , </a:t>
                </a:r>
                <a14:m>
                  <m:oMath xmlns:m="http://schemas.openxmlformats.org/officeDocument/2006/math">
                    <m:r>
                      <a:rPr lang="en-US" b="1" i="1">
                        <a:latin typeface="Cambria Math" panose="02040503050406030204" pitchFamily="18" charset="0"/>
                      </a:rPr>
                      <m:t>𝒑</m:t>
                    </m:r>
                    <m:r>
                      <a:rPr lang="en-US" b="1"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b>
                            <m:r>
                              <a:rPr lang="en-US" i="1">
                                <a:latin typeface="Cambria Math" panose="02040503050406030204" pitchFamily="18" charset="0"/>
                              </a:rPr>
                              <m:t>𝑦</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b>
                            <m:r>
                              <a:rPr lang="en-US" i="1">
                                <a:latin typeface="Cambria Math" panose="02040503050406030204" pitchFamily="18" charset="0"/>
                              </a:rPr>
                              <m:t>𝑧</m:t>
                            </m:r>
                          </m:sub>
                        </m:sSub>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𝑑𝑖𝑎𝑔</m:t>
                        </m:r>
                        <m:r>
                          <a:rPr lang="en-US" i="1">
                            <a:latin typeface="Cambria Math" panose="02040503050406030204" pitchFamily="18" charset="0"/>
                          </a:rPr>
                          <m:t>(</m:t>
                        </m:r>
                        <m:r>
                          <a:rPr lang="en-US" i="1">
                            <a:latin typeface="Cambria Math" panose="02040503050406030204" pitchFamily="18" charset="0"/>
                          </a:rPr>
                          <m:t>𝐼</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d>
                          <m:dPr>
                            <m:ctrlPr>
                              <a:rPr lang="en-US" i="1">
                                <a:latin typeface="Cambria Math" panose="02040503050406030204" pitchFamily="18" charset="0"/>
                              </a:rPr>
                            </m:ctrlPr>
                          </m:dPr>
                          <m:e>
                            <m:r>
                              <a:rPr lang="en-US" i="1">
                                <a:latin typeface="Cambria Math" panose="02040503050406030204" pitchFamily="18" charset="0"/>
                              </a:rPr>
                              <m:t>𝑛</m:t>
                            </m:r>
                          </m:e>
                        </m:d>
                      </m:sup>
                    </m:sSup>
                    <m:r>
                      <a:rPr lang="en-US" i="1">
                        <a:latin typeface="Cambria Math" panose="02040503050406030204" pitchFamily="18" charset="0"/>
                      </a:rPr>
                      <m:t>)</m:t>
                    </m:r>
                  </m:oMath>
                </a14:m>
                <a:r>
                  <a:rPr lang="en-US" dirty="0"/>
                  <a:t>,</a:t>
                </a:r>
                <a:endParaRPr lang="en-US" dirty="0" smtClean="0"/>
              </a:p>
              <a:p>
                <a:pPr algn="l"/>
                <a:r>
                  <a:rPr lang="en-US" dirty="0"/>
                  <a:t> </a:t>
                </a:r>
                <a:r>
                  <a:rPr lang="en-US" dirty="0" smtClean="0"/>
                  <a:t> </a:t>
                </a:r>
                <a14:m>
                  <m:oMath xmlns:m="http://schemas.openxmlformats.org/officeDocument/2006/math">
                    <m:sSup>
                      <m:sSupPr>
                        <m:ctrlPr>
                          <a:rPr lang="el-GR" i="1">
                            <a:latin typeface="Cambria Math" panose="02040503050406030204" pitchFamily="18" charset="0"/>
                          </a:rPr>
                        </m:ctrlPr>
                      </m:sSupPr>
                      <m:e>
                        <m:r>
                          <a:rPr lang="el-GR" i="1">
                            <a:latin typeface="Cambria Math"/>
                          </a:rPr>
                          <m:t>𝛾</m:t>
                        </m:r>
                      </m:e>
                      <m:sup>
                        <m:r>
                          <a:rPr lang="el-GR" i="1">
                            <a:latin typeface="Cambria Math"/>
                          </a:rPr>
                          <m:t>𝜇</m:t>
                        </m:r>
                      </m:sup>
                    </m:sSup>
                    <m:r>
                      <a:rPr lang="en-US" b="1" i="1">
                        <a:latin typeface="Cambria Math" panose="02040503050406030204" pitchFamily="18" charset="0"/>
                      </a:rPr>
                      <m:t>=</m:t>
                    </m:r>
                    <m:r>
                      <a:rPr lang="en-US" i="1">
                        <a:latin typeface="Cambria Math" panose="02040503050406030204" pitchFamily="18" charset="0"/>
                      </a:rPr>
                      <m:t>𝑑𝑖𝑎𝑔</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l-GR" i="1">
                                <a:latin typeface="Cambria Math" panose="02040503050406030204" pitchFamily="18" charset="0"/>
                              </a:rPr>
                              <m:t>σ</m:t>
                            </m:r>
                          </m:e>
                          <m:sup>
                            <m:r>
                              <a:rPr lang="el-GR" i="1">
                                <a:latin typeface="Cambria Math"/>
                              </a:rPr>
                              <m:t>𝜇</m:t>
                            </m:r>
                          </m:sup>
                        </m:sSup>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l-GR" i="1">
                                <a:latin typeface="Cambria Math" panose="02040503050406030204" pitchFamily="18" charset="0"/>
                              </a:rPr>
                              <m:t>σ</m:t>
                            </m:r>
                          </m:e>
                          <m:sup>
                            <m:r>
                              <a:rPr lang="el-GR" i="1">
                                <a:latin typeface="Cambria Math"/>
                              </a:rPr>
                              <m:t>𝜇</m:t>
                            </m:r>
                          </m:sup>
                        </m:sSup>
                      </m:e>
                    </m:d>
                  </m:oMath>
                </a14:m>
                <a:r>
                  <a:rPr lang="en-US" dirty="0" smtClean="0"/>
                  <a:t>,</a:t>
                </a:r>
                <a:r>
                  <a:rPr lang="en-US" dirty="0" smtClean="0"/>
                  <a:t> </a:t>
                </a:r>
                <a:endParaRPr lang="he-IL" dirty="0" smtClean="0">
                  <a:solidFill>
                    <a:srgbClr val="C00000"/>
                  </a:solidFill>
                  <a:latin typeface="Times New Roman" panose="02020603050405020304" pitchFamily="18" charset="0"/>
                  <a:ea typeface="Times New Roman" panose="02020603050405020304" pitchFamily="18" charset="0"/>
                </a:endParaRPr>
              </a:p>
              <a:p>
                <a:pPr algn="l"/>
                <a:endParaRPr lang="he-IL" dirty="0">
                  <a:solidFill>
                    <a:srgbClr val="C00000"/>
                  </a:solidFill>
                  <a:latin typeface="Times New Roman" panose="02020603050405020304" pitchFamily="18" charset="0"/>
                  <a:ea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𝑖</m:t>
                          </m:r>
                          <m:sSup>
                            <m:sSupPr>
                              <m:ctrlPr>
                                <a:rPr lang="el-GR" sz="2400" i="1">
                                  <a:solidFill>
                                    <a:srgbClr val="FF0000"/>
                                  </a:solidFill>
                                  <a:latin typeface="Cambria Math" panose="02040503050406030204" pitchFamily="18" charset="0"/>
                                </a:rPr>
                              </m:ctrlPr>
                            </m:sSupPr>
                            <m:e>
                              <m:r>
                                <a:rPr lang="el-GR" sz="2400" i="1">
                                  <a:solidFill>
                                    <a:srgbClr val="FF0000"/>
                                  </a:solidFill>
                                  <a:latin typeface="Cambria Math"/>
                                </a:rPr>
                                <m:t>𝛾</m:t>
                              </m:r>
                            </m:e>
                            <m:sup>
                              <m:r>
                                <a:rPr lang="el-GR" sz="2400" i="1">
                                  <a:solidFill>
                                    <a:srgbClr val="FF0000"/>
                                  </a:solidFill>
                                  <a:latin typeface="Cambria Math"/>
                                </a:rPr>
                                <m:t>𝜇</m:t>
                              </m:r>
                            </m:sup>
                          </m:sSup>
                          <m:sSub>
                            <m:sSubPr>
                              <m:ctrlPr>
                                <a:rPr lang="el-GR" sz="2400" i="1">
                                  <a:solidFill>
                                    <a:srgbClr val="FF0000"/>
                                  </a:solidFill>
                                  <a:latin typeface="Cambria Math" panose="02040503050406030204" pitchFamily="18" charset="0"/>
                                </a:rPr>
                              </m:ctrlPr>
                            </m:sSubPr>
                            <m:e>
                              <m:r>
                                <a:rPr lang="el-GR" sz="2400" i="1">
                                  <a:solidFill>
                                    <a:srgbClr val="FF0000"/>
                                  </a:solidFill>
                                  <a:latin typeface="Cambria Math"/>
                                  <a:ea typeface="Cambria Math"/>
                                </a:rPr>
                                <m:t>𝜕</m:t>
                              </m:r>
                            </m:e>
                            <m:sub>
                              <m:r>
                                <a:rPr lang="el-GR" sz="2400" i="1">
                                  <a:solidFill>
                                    <a:srgbClr val="FF0000"/>
                                  </a:solidFill>
                                  <a:latin typeface="Cambria Math"/>
                                </a:rPr>
                                <m:t>𝜈</m:t>
                              </m:r>
                            </m:sub>
                          </m:sSub>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e>
                      </m:d>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𝛷</m:t>
                          </m:r>
                        </m:e>
                        <m:sup>
                          <m:r>
                            <a:rPr lang="en-US" sz="2400" i="1">
                              <a:solidFill>
                                <a:srgbClr val="C00000"/>
                              </a:solidFill>
                              <a:latin typeface="Cambria Math" panose="02040503050406030204" pitchFamily="18" charset="0"/>
                            </a:rPr>
                            <m:t>(</m:t>
                          </m:r>
                          <m:r>
                            <a:rPr lang="he-IL" sz="2400" b="0" i="1" smtClean="0">
                              <a:solidFill>
                                <a:srgbClr val="C00000"/>
                              </a:solidFill>
                              <a:latin typeface="Cambria Math" panose="02040503050406030204" pitchFamily="18" charset="0"/>
                            </a:rPr>
                            <m:t>4</m:t>
                          </m:r>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0</m:t>
                      </m:r>
                    </m:oMath>
                  </m:oMathPara>
                </a14:m>
                <a:endParaRPr lang="en-US" sz="2400" dirty="0">
                  <a:solidFill>
                    <a:srgbClr val="C00000"/>
                  </a:solidFill>
                </a:endParaRPr>
              </a:p>
              <a:p>
                <a:pPr algn="ctr"/>
                <a:endParaRPr lang="en-US"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539552" y="764704"/>
                <a:ext cx="8064896" cy="5712269"/>
              </a:xfrm>
              <a:prstGeom prst="rect">
                <a:avLst/>
              </a:prstGeom>
              <a:blipFill>
                <a:blip r:embed="rId2"/>
                <a:stretch>
                  <a:fillRect l="-1135" t="-961"/>
                </a:stretch>
              </a:blipFill>
            </p:spPr>
            <p:txBody>
              <a:bodyPr/>
              <a:lstStyle/>
              <a:p>
                <a:r>
                  <a:rPr lang="en-US">
                    <a:noFill/>
                  </a:rPr>
                  <a:t> </a:t>
                </a:r>
              </a:p>
            </p:txBody>
          </p:sp>
        </mc:Fallback>
      </mc:AlternateContent>
    </p:spTree>
    <p:extLst>
      <p:ext uri="{BB962C8B-B14F-4D97-AF65-F5344CB8AC3E}">
        <p14:creationId xmlns:p14="http://schemas.microsoft.com/office/powerpoint/2010/main" val="90052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39552" y="692696"/>
                <a:ext cx="8064896" cy="5578900"/>
              </a:xfrm>
              <a:prstGeom prst="rect">
                <a:avLst/>
              </a:prstGeom>
            </p:spPr>
            <p:txBody>
              <a:bodyPr wrap="square">
                <a:spAutoFit/>
              </a:bodyPr>
              <a:lstStyle/>
              <a:p>
                <a:pPr marL="457200" algn="l">
                  <a:lnSpc>
                    <a:spcPct val="107000"/>
                  </a:lnSpc>
                  <a:spcAft>
                    <a:spcPts val="800"/>
                  </a:spcAft>
                </a:pPr>
                <a:r>
                  <a:rPr lang="en-US" sz="2400" u="sng" dirty="0" smtClean="0">
                    <a:latin typeface="Cambria Math" panose="02040503050406030204" pitchFamily="18" charset="0"/>
                    <a:ea typeface="Calibri" panose="020F0502020204030204" pitchFamily="34" charset="0"/>
                    <a:cs typeface="Times New Roman" panose="02020603050405020304" pitchFamily="18" charset="0"/>
                  </a:rPr>
                  <a:t>Generalization</a:t>
                </a:r>
                <a:r>
                  <a:rPr lang="en-US" u="sng" dirty="0" smtClean="0">
                    <a:latin typeface="Cambria Math" panose="02040503050406030204" pitchFamily="18" charset="0"/>
                    <a:ea typeface="Calibri" panose="020F0502020204030204" pitchFamily="34" charset="0"/>
                    <a:cs typeface="Times New Roman" panose="02020603050405020304" pitchFamily="18" charset="0"/>
                  </a:rPr>
                  <a:t>:</a:t>
                </a:r>
                <a:endParaRPr lang="en-US" u="sng" dirty="0">
                  <a:latin typeface="Cambria Math" panose="02040503050406030204" pitchFamily="18" charset="0"/>
                  <a:ea typeface="Calibri" panose="020F0502020204030204" pitchFamily="34" charset="0"/>
                  <a:cs typeface="Times New Roman" panose="02020603050405020304" pitchFamily="18" charset="0"/>
                </a:endParaRPr>
              </a:p>
              <a:p>
                <a:pPr marL="457200" algn="l">
                  <a:lnSpc>
                    <a:spcPct val="107000"/>
                  </a:lnSpc>
                  <a:spcAft>
                    <a:spcPts val="800"/>
                  </a:spcAft>
                </a:pPr>
                <a:r>
                  <a:rPr lang="en-US" dirty="0" smtClean="0">
                    <a:latin typeface="Cambria Math" panose="02040503050406030204" pitchFamily="18" charset="0"/>
                    <a:ea typeface="Calibri" panose="020F0502020204030204" pitchFamily="34" charset="0"/>
                    <a:cs typeface="Times New Roman" panose="02020603050405020304" pitchFamily="18" charset="0"/>
                  </a:rPr>
                  <a:t>Decompose the energy-momentum relation as,</a:t>
                </a:r>
              </a:p>
              <a:p>
                <a:pPr marL="457200" algn="l">
                  <a:lnSpc>
                    <a:spcPct val="107000"/>
                  </a:lnSpc>
                  <a:spcAft>
                    <a:spcPts val="800"/>
                  </a:spcAft>
                </a:pPr>
                <a:endParaRPr lang="en-US" dirty="0" smtClean="0">
                  <a:latin typeface="Cambria Math" panose="02040503050406030204" pitchFamily="18" charset="0"/>
                  <a:ea typeface="Calibri" panose="020F0502020204030204" pitchFamily="34" charset="0"/>
                  <a:cs typeface="Times New Roman" panose="02020603050405020304" pitchFamily="18" charset="0"/>
                </a:endParaRPr>
              </a:p>
              <a:p>
                <a:pPr marL="457200">
                  <a:lnSpc>
                    <a:spcPct val="107000"/>
                  </a:lnSpc>
                  <a:spcAft>
                    <a:spcPts val="800"/>
                  </a:spcAft>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𝑝</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latin typeface="Cambria Math" panose="02040503050406030204" pitchFamily="18" charset="0"/>
                                  <a:ea typeface="Calibri" panose="020F0502020204030204" pitchFamily="34" charset="0"/>
                                  <a:cs typeface="Times New Roman" panose="02020603050405020304" pitchFamily="18" charset="0"/>
                                </a:rPr>
                                <m:t>𝑀</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d>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𝐼</m:t>
                          </m:r>
                        </m:e>
                        <m:sup>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𝑛</m:t>
                              </m:r>
                            </m:e>
                          </m:d>
                        </m:sup>
                      </m:sSup>
                      <m:r>
                        <a:rPr lang="en-US" i="1">
                          <a:latin typeface="Cambria Math" panose="02040503050406030204" pitchFamily="18" charset="0"/>
                          <a:ea typeface="Calibri" panose="020F0502020204030204" pitchFamily="34" charset="0"/>
                          <a:cs typeface="Times New Roman" panose="02020603050405020304" pitchFamily="18" charset="0"/>
                        </a:rPr>
                        <m:t>𝛷</m:t>
                      </m:r>
                      <m:r>
                        <a:rPr lang="en-US"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14:m>
                  <m:oMath xmlns:m="http://schemas.openxmlformats.org/officeDocument/2006/math">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𝐸</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i="1">
                                    <a:latin typeface="Cambria Math" panose="02040503050406030204" pitchFamily="18" charset="0"/>
                                    <a:ea typeface="Times New Roman" panose="02020603050405020304" pitchFamily="18" charset="0"/>
                                    <a:cs typeface="Times New Roman" panose="02020603050405020304" pitchFamily="18" charset="0"/>
                                  </a:rPr>
                                </m:ctrlPr>
                              </m:mPr>
                              <m:m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𝜸</m:t>
                                  </m:r>
                                </m:e>
                              </m:mr>
                              <m:mr>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𝜸</m:t>
                                  </m:r>
                                </m:e>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𝐸</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i="1">
                                    <a:latin typeface="Cambria Math" panose="02040503050406030204" pitchFamily="18" charset="0"/>
                                    <a:ea typeface="Times New Roman" panose="02020603050405020304" pitchFamily="18" charset="0"/>
                                    <a:cs typeface="Times New Roman" panose="02020603050405020304" pitchFamily="18" charset="0"/>
                                  </a:rPr>
                                </m:ctrlPr>
                              </m:mPr>
                              <m:m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𝜸</m:t>
                                  </m:r>
                                </m:e>
                              </m:mr>
                              <m:mr>
                                <m:e>
                                  <m:r>
                                    <a:rPr lang="en-US" b="1" i="1">
                                      <a:latin typeface="Cambria Math" panose="02040503050406030204" pitchFamily="18" charset="0"/>
                                      <a:ea typeface="Times New Roman" panose="02020603050405020304" pitchFamily="18" charset="0"/>
                                      <a:cs typeface="Times New Roman" panose="02020603050405020304" pitchFamily="18" charset="0"/>
                                    </a:rPr>
                                    <m:t>𝒑</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1" i="1">
                                      <a:latin typeface="Cambria Math" panose="02040503050406030204" pitchFamily="18" charset="0"/>
                                      <a:ea typeface="Times New Roman" panose="02020603050405020304" pitchFamily="18" charset="0"/>
                                      <a:cs typeface="Times New Roman" panose="02020603050405020304" pitchFamily="18" charset="0"/>
                                    </a:rPr>
                                    <m:t>𝜸</m:t>
                                  </m:r>
                                </m:e>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𝐼</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𝛷</m:t>
                        </m:r>
                      </m:e>
                      <m: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pPr algn="l"/>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𝛷</m:t>
                        </m:r>
                      </m:e>
                      <m:sup>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sup>
                    </m:sSup>
                  </m:oMath>
                </a14:m>
                <a:r>
                  <a:rPr lang="en-US" dirty="0"/>
                  <a:t> </a:t>
                </a:r>
                <a:r>
                  <a:rPr lang="en-US" dirty="0" smtClean="0"/>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oMath>
                </a14:m>
                <a:r>
                  <a:rPr lang="en-US" dirty="0"/>
                  <a:t> components spinor wave </a:t>
                </a:r>
                <a:r>
                  <a:rPr lang="en-US" dirty="0" smtClean="0"/>
                  <a:t>function,</a:t>
                </a:r>
                <a:r>
                  <a:rPr lang="en-US" dirty="0" smtClean="0"/>
                  <a:t> </a:t>
                </a:r>
                <a14:m>
                  <m:oMath xmlns:m="http://schemas.openxmlformats.org/officeDocument/2006/math">
                    <m:r>
                      <a:rPr lang="en-US" b="1" i="1">
                        <a:latin typeface="Cambria Math" panose="02040503050406030204" pitchFamily="18" charset="0"/>
                      </a:rPr>
                      <m:t>𝜸</m:t>
                    </m:r>
                    <m:r>
                      <a:rPr lang="en-US" b="1"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t> </a:t>
                </a:r>
                <a:r>
                  <a:rPr lang="en-US" dirty="0" smtClean="0"/>
                  <a:t>is a </a:t>
                </a:r>
                <a:r>
                  <a:rPr lang="en-US" dirty="0"/>
                  <a:t>vector</a:t>
                </a:r>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r>
                  <a:rPr lang="en-US" dirty="0" smtClean="0"/>
                  <a:t> are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diagonal block </a:t>
                </a:r>
                <a:r>
                  <a:rPr lang="en-US" dirty="0" smtClean="0"/>
                  <a:t>matrices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𝑑𝑖𝑎𝑔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m:t>
                            </m:r>
                          </m:sub>
                        </m:sSub>
                      </m:e>
                    </m:d>
                  </m:oMath>
                </a14:m>
                <a:r>
                  <a:rPr lang="en-US" dirty="0" smtClean="0"/>
                  <a:t>. </a:t>
                </a:r>
                <a14:m>
                  <m:oMath xmlns:m="http://schemas.openxmlformats.org/officeDocument/2006/math">
                    <m:r>
                      <a:rPr lang="en-US" b="1" i="1">
                        <a:latin typeface="Cambria Math" panose="02040503050406030204" pitchFamily="18" charset="0"/>
                      </a:rPr>
                      <m:t>𝜸</m:t>
                    </m:r>
                  </m:oMath>
                </a14:m>
                <a:r>
                  <a:rPr lang="en-US" dirty="0"/>
                  <a:t> is identified with the particle spin</a:t>
                </a:r>
                <a14:m>
                  <m:oMath xmlns:m="http://schemas.openxmlformats.org/officeDocument/2006/math">
                    <m:r>
                      <a:rPr lang="en-US" i="1">
                        <a:latin typeface="Cambria Math" panose="02040503050406030204" pitchFamily="18" charset="0"/>
                      </a:rPr>
                      <m:t> </m:t>
                    </m:r>
                    <m:r>
                      <a:rPr lang="en-US" b="1" i="1">
                        <a:latin typeface="Cambria Math" panose="02040503050406030204" pitchFamily="18" charset="0"/>
                      </a:rPr>
                      <m:t>𝑺</m:t>
                    </m:r>
                  </m:oMath>
                </a14:m>
                <a:r>
                  <a:rPr lang="en-US" dirty="0"/>
                  <a:t> . </a:t>
                </a:r>
                <a:r>
                  <a:rPr lang="en-US" dirty="0"/>
                  <a:t>This ascertains conservation of total angular momentum. For </a:t>
                </a:r>
                <a:r>
                  <a:rPr lang="en-US" dirty="0"/>
                  <a:t>a spin </a:t>
                </a:r>
                <a14:m>
                  <m:oMath xmlns:m="http://schemas.openxmlformats.org/officeDocument/2006/math">
                    <m:r>
                      <a:rPr lang="en-US" i="1">
                        <a:latin typeface="Cambria Math" panose="02040503050406030204" pitchFamily="18" charset="0"/>
                      </a:rPr>
                      <m:t>𝑠</m:t>
                    </m:r>
                  </m:oMath>
                </a14:m>
                <a:r>
                  <a:rPr lang="en-US" dirty="0"/>
                  <a:t> particle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𝑠</m:t>
                    </m:r>
                  </m:oMath>
                </a14:m>
                <a:r>
                  <a:rPr lang="en-US" dirty="0" smtClean="0"/>
                  <a:t>.</a:t>
                </a:r>
                <a:r>
                  <a:rPr lang="en-US" dirty="0" smtClean="0"/>
                  <a:t> As </a:t>
                </a:r>
                <a:r>
                  <a:rPr lang="en-US" dirty="0" smtClean="0"/>
                  <a:t>a generalized Dirac equation for any spin we suggest:</a:t>
                </a:r>
              </a:p>
              <a:p>
                <a:pPr algn="l"/>
                <a:r>
                  <a:rPr lang="en-US" dirty="0" smtClean="0"/>
                  <a:t> </a:t>
                </a:r>
                <a:endParaRPr lang="en-US" dirty="0"/>
              </a:p>
              <a:p>
                <a:pPr algn="ctr"/>
                <a14:m>
                  <m:oMath xmlns:m="http://schemas.openxmlformats.org/officeDocument/2006/math">
                    <m:d>
                      <m:dPr>
                        <m:begChr m:val="["/>
                        <m:endChr m:val="]"/>
                        <m:ctrlPr>
                          <a:rPr lang="en-US" sz="24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𝐸</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e>
                                <m:e>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𝒑</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𝜸</m:t>
                                  </m:r>
                                </m:e>
                              </m:mr>
                              <m:mr>
                                <m:e>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𝒑</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𝜸</m:t>
                                  </m:r>
                                </m:e>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𝐼</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e>
                              </m:mr>
                            </m:m>
                          </m:e>
                        </m:d>
                      </m:e>
                    </m:d>
                    <m:sSup>
                      <m:sSupPr>
                        <m:ctrlP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𝛷</m:t>
                        </m:r>
                      </m:e>
                      <m: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dirty="0">
                    <a:solidFill>
                      <a:srgbClr val="C00000"/>
                    </a:solidFill>
                    <a:latin typeface="Times New Roman" panose="02020603050405020304" pitchFamily="18" charset="0"/>
                    <a:ea typeface="Times New Roman" panose="02020603050405020304" pitchFamily="18" charset="0"/>
                  </a:rPr>
                  <a:t> </a:t>
                </a:r>
                <a:r>
                  <a:rPr lang="en-US" sz="2400" dirty="0" smtClean="0">
                    <a:solidFill>
                      <a:srgbClr val="C00000"/>
                    </a:solidFill>
                  </a:rPr>
                  <a:t> </a:t>
                </a:r>
              </a:p>
              <a:p>
                <a:pPr algn="l"/>
                <a:endParaRPr lang="en-US" dirty="0" smtClean="0"/>
              </a:p>
              <a:p>
                <a:pPr algn="l"/>
                <a:r>
                  <a:rPr lang="en-US" sz="2400" dirty="0" smtClean="0">
                    <a:solidFill>
                      <a:srgbClr val="C00000"/>
                    </a:solidFill>
                  </a:rPr>
                  <a:t> </a:t>
                </a:r>
                <a:endParaRPr lang="en-US" sz="2400"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539552" y="692696"/>
                <a:ext cx="8064896" cy="5578900"/>
              </a:xfrm>
              <a:prstGeom prst="rect">
                <a:avLst/>
              </a:prstGeom>
              <a:blipFill>
                <a:blip r:embed="rId2"/>
                <a:stretch>
                  <a:fillRect l="-1135" t="-984"/>
                </a:stretch>
              </a:blipFill>
            </p:spPr>
            <p:txBody>
              <a:bodyPr/>
              <a:lstStyle/>
              <a:p>
                <a:r>
                  <a:rPr lang="en-US">
                    <a:noFill/>
                  </a:rPr>
                  <a:t> </a:t>
                </a:r>
              </a:p>
            </p:txBody>
          </p:sp>
        </mc:Fallback>
      </mc:AlternateContent>
    </p:spTree>
    <p:extLst>
      <p:ext uri="{BB962C8B-B14F-4D97-AF65-F5344CB8AC3E}">
        <p14:creationId xmlns:p14="http://schemas.microsoft.com/office/powerpoint/2010/main" val="2437445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11560" y="692696"/>
                <a:ext cx="7848872" cy="6177910"/>
              </a:xfrm>
              <a:prstGeom prst="rect">
                <a:avLst/>
              </a:prstGeom>
            </p:spPr>
            <p:txBody>
              <a:bodyPr wrap="square">
                <a:spAutoFit/>
              </a:bodyPr>
              <a:lstStyle/>
              <a:p>
                <a:pPr algn="l"/>
                <a:r>
                  <a:rPr lang="en-US" sz="2400" u="sng" dirty="0" smtClean="0"/>
                  <a:t>Properties of t</a:t>
                </a:r>
                <a:r>
                  <a:rPr lang="en-US" sz="2400" u="sng" dirty="0" smtClean="0"/>
                  <a:t>he </a:t>
                </a:r>
                <a:r>
                  <a:rPr lang="en-US" sz="2400" u="sng" dirty="0" smtClean="0"/>
                  <a:t>gamma matrices:</a:t>
                </a:r>
              </a:p>
              <a:p>
                <a:pPr algn="l"/>
                <a:endParaRPr lang="en-US" dirty="0"/>
              </a:p>
              <a:p>
                <a:pPr algn="l"/>
                <a:r>
                  <a:rPr lang="en-US" sz="1400" dirty="0" smtClean="0"/>
                  <a:t>  1. Invariant </a:t>
                </a:r>
                <a:r>
                  <a:rPr lang="en-US" sz="1400" dirty="0"/>
                  <a:t>under Lorentz </a:t>
                </a:r>
                <a:r>
                  <a:rPr lang="en-US" sz="1400" dirty="0" smtClean="0"/>
                  <a:t>transformations,</a:t>
                </a:r>
              </a:p>
              <a:p>
                <a:pPr algn="l"/>
                <a:r>
                  <a:rPr lang="en-US" sz="1400" dirty="0" smtClean="0"/>
                  <a:t> </a:t>
                </a:r>
              </a:p>
              <a:p>
                <a:pPr algn="l"/>
                <a:r>
                  <a:rPr lang="en-US" sz="1400" dirty="0" smtClean="0"/>
                  <a:t>  2. Form </a:t>
                </a:r>
                <a:r>
                  <a:rPr lang="en-US" sz="1400" dirty="0"/>
                  <a:t>presentations of </a:t>
                </a:r>
                <a:r>
                  <a:rPr lang="en-US" sz="1400" dirty="0" smtClean="0"/>
                  <a:t>bi-quaternions,</a:t>
                </a:r>
              </a:p>
              <a:p>
                <a:pPr algn="l"/>
                <a:r>
                  <a:rPr lang="en-US" sz="1400" dirty="0" smtClean="0"/>
                  <a:t> </a:t>
                </a:r>
              </a:p>
              <a:p>
                <a:pPr algn="l"/>
                <a:r>
                  <a:rPr lang="en-US" sz="1400" dirty="0" smtClean="0"/>
                  <a:t>  3. Factorize </a:t>
                </a:r>
                <a:r>
                  <a:rPr lang="en-US" sz="1400" dirty="0"/>
                  <a:t>the </a:t>
                </a:r>
                <a:r>
                  <a:rPr lang="en-US" sz="1400" dirty="0" err="1"/>
                  <a:t>d’Alembertian</a:t>
                </a:r>
                <a:r>
                  <a:rPr lang="en-US" sz="1400" dirty="0"/>
                  <a:t> </a:t>
                </a:r>
                <a:r>
                  <a:rPr lang="en-US" sz="1400" dirty="0" smtClean="0"/>
                  <a:t>operator,</a:t>
                </a:r>
              </a:p>
              <a:p>
                <a:pPr algn="l"/>
                <a:endParaRPr lang="en-US" sz="1400" dirty="0" smtClean="0"/>
              </a:p>
              <a:p>
                <a:pPr algn="l"/>
                <a:r>
                  <a:rPr lang="en-US" sz="1400" dirty="0" smtClean="0"/>
                  <a:t>  4. Eigenvalues </a:t>
                </a:r>
                <a:r>
                  <a:rPr lang="en-US" sz="1400" dirty="0" smtClean="0"/>
                  <a:t>: +</a:t>
                </a:r>
                <a:r>
                  <a:rPr lang="en-US" sz="1400" dirty="0"/>
                  <a:t>1 and -1 </a:t>
                </a:r>
                <a:r>
                  <a:rPr lang="en-US" sz="1400" dirty="0" smtClean="0"/>
                  <a:t>only,</a:t>
                </a:r>
              </a:p>
              <a:p>
                <a:pPr algn="l"/>
                <a:r>
                  <a:rPr lang="en-US" sz="1400" dirty="0" smtClean="0"/>
                  <a:t> </a:t>
                </a:r>
              </a:p>
              <a:p>
                <a:pPr algn="ct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b="0" i="1" smtClean="0">
                                    <a:latin typeface="Cambria Math" panose="02040503050406030204" pitchFamily="18" charset="0"/>
                                  </a:rPr>
                                  <m:t>0</m:t>
                                </m:r>
                              </m:sup>
                            </m:sSup>
                          </m:e>
                        </m:d>
                      </m:e>
                      <m:sup>
                        <m:r>
                          <a:rPr lang="en-US" sz="1400">
                            <a:latin typeface="Cambria Math" panose="02040503050406030204" pitchFamily="18" charset="0"/>
                          </a:rPr>
                          <m:t>†</m:t>
                        </m:r>
                      </m:sup>
                    </m:sSup>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b="0" i="1" smtClean="0">
                            <a:latin typeface="Cambria Math" panose="02040503050406030204" pitchFamily="18" charset="0"/>
                          </a:rPr>
                          <m:t>0</m:t>
                        </m:r>
                      </m:sup>
                    </m:sSup>
                    <m:r>
                      <a:rPr lang="en-US" sz="1400" b="0" i="1" smtClean="0">
                        <a:latin typeface="Cambria Math" panose="02040503050406030204" pitchFamily="18" charset="0"/>
                      </a:rPr>
                      <m:t>,</m:t>
                    </m:r>
                  </m:oMath>
                </a14:m>
                <a:r>
                  <a:rPr lang="en-US" sz="1400" dirty="0" smtClean="0"/>
                  <a:t> </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oMath>
                </a14:m>
                <a:r>
                  <a:rPr lang="en-US" sz="1400" dirty="0"/>
                  <a:t>=</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𝐼</m:t>
                        </m:r>
                      </m:e>
                      <m:sup>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sup>
                    </m:sSup>
                  </m:oMath>
                </a14:m>
                <a:endParaRPr lang="en-US" sz="1400" dirty="0"/>
              </a:p>
              <a:p>
                <a:pPr algn="ct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oMath>
                </a14:m>
                <a:r>
                  <a:rPr lang="en-US" sz="1400" i="1" dirty="0" smtClean="0">
                    <a:latin typeface="Cambria Math" panose="02040503050406030204" pitchFamily="18" charset="0"/>
                  </a:rPr>
                  <a:t> </a:t>
                </a:r>
                <a:r>
                  <a:rPr lang="en-US" sz="1400" dirty="0" smtClean="0">
                    <a:latin typeface="Cambria Math" panose="02040503050406030204" pitchFamily="18" charset="0"/>
                  </a:rPr>
                  <a:t>is Hermitian so is </a:t>
                </a:r>
                <a:r>
                  <a:rPr lang="el-GR" sz="1400" dirty="0" smtClean="0">
                    <a:latin typeface="MathJax_Math" pitchFamily="50" charset="0"/>
                  </a:rPr>
                  <a:t>β</a:t>
                </a:r>
                <a14:m>
                  <m:oMath xmlns:m="http://schemas.openxmlformats.org/officeDocument/2006/math">
                    <m:r>
                      <a:rPr lang="en-US" sz="1400" i="1">
                        <a:latin typeface="Cambria Math" panose="02040503050406030204" pitchFamily="18" charset="0"/>
                      </a:rPr>
                      <m:t>=</m:t>
                    </m:r>
                    <m:r>
                      <a:rPr lang="en-US" sz="1400" b="0" i="1" smtClean="0">
                        <a:latin typeface="Cambria Math" panose="02040503050406030204" pitchFamily="18" charset="0"/>
                      </a:rPr>
                      <m:t>𝑑𝑖𝑎𝑔</m:t>
                    </m:r>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oMath>
                </a14:m>
                <a:r>
                  <a:rPr lang="en-US" sz="1400" dirty="0" smtClean="0">
                    <a:latin typeface="Cambria Math" panose="02040503050406030204" pitchFamily="18" charset="0"/>
                  </a:rPr>
                  <a:t>) Hermitian</a:t>
                </a:r>
              </a:p>
              <a:p>
                <a:pPr algn="ctr"/>
                <a:endParaRPr lang="en-US" sz="1400" i="1" dirty="0" smtClean="0">
                  <a:latin typeface="Cambria Math" panose="02040503050406030204" pitchFamily="18" charset="0"/>
                </a:endParaRPr>
              </a:p>
              <a:p>
                <a:pPr algn="ct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𝜇</m:t>
                                </m:r>
                              </m:sup>
                            </m:sSup>
                          </m:e>
                        </m:d>
                      </m:e>
                      <m:sup>
                        <m:r>
                          <a:rPr lang="en-US" sz="1400">
                            <a:latin typeface="Cambria Math" panose="02040503050406030204" pitchFamily="18" charset="0"/>
                          </a:rPr>
                          <m:t>†</m:t>
                        </m:r>
                      </m:sup>
                    </m:sSup>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𝜇</m:t>
                        </m:r>
                      </m:sup>
                    </m:sSup>
                    <m:r>
                      <a:rPr lang="en-US" sz="1400" i="1">
                        <a:latin typeface="Cambria Math" panose="02040503050406030204" pitchFamily="18" charset="0"/>
                      </a:rPr>
                      <m:t>; </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𝜇</m:t>
                                </m:r>
                              </m:sup>
                            </m:sSup>
                          </m:e>
                        </m:d>
                      </m:e>
                      <m:sup>
                        <m:r>
                          <a:rPr lang="en-US" sz="1400" i="1">
                            <a:latin typeface="Cambria Math" panose="02040503050406030204" pitchFamily="18" charset="0"/>
                          </a:rPr>
                          <m:t>2</m:t>
                        </m:r>
                      </m:sup>
                    </m:sSup>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oMath>
                </a14:m>
                <a:r>
                  <a:rPr lang="en-US" sz="1400" dirty="0"/>
                  <a:t>  </a:t>
                </a:r>
                <a:r>
                  <a:rPr lang="en-US" sz="1400" dirty="0" smtClean="0"/>
                  <a:t>; </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𝜇</m:t>
                        </m:r>
                      </m:sup>
                    </m:sSup>
                    <m:r>
                      <a:rPr lang="en-US" sz="1400" i="1">
                        <a:latin typeface="Cambria Math" panose="02040503050406030204" pitchFamily="18" charset="0"/>
                      </a:rPr>
                      <m:t>=</m:t>
                    </m:r>
                    <m:r>
                      <a:rPr lang="en-US" sz="1400" i="1">
                        <a:latin typeface="Cambria Math" panose="02040503050406030204" pitchFamily="18" charset="0"/>
                      </a:rPr>
                      <m:t>0</m:t>
                    </m:r>
                    <m:r>
                      <a:rPr lang="en-US" sz="1400" i="1">
                        <a:latin typeface="Cambria Math" panose="02040503050406030204" pitchFamily="18" charset="0"/>
                      </a:rPr>
                      <m:t>,</m:t>
                    </m:r>
                    <m:r>
                      <a:rPr lang="en-US" sz="1400" i="1">
                        <a:latin typeface="Cambria Math" panose="02040503050406030204" pitchFamily="18" charset="0"/>
                      </a:rPr>
                      <m:t>1</m:t>
                    </m:r>
                    <m:r>
                      <a:rPr lang="en-US" sz="1400" i="1">
                        <a:latin typeface="Cambria Math" panose="02040503050406030204" pitchFamily="18" charset="0"/>
                      </a:rPr>
                      <m:t>,</m:t>
                    </m:r>
                    <m:r>
                      <a:rPr lang="en-US" sz="1400" i="1">
                        <a:latin typeface="Cambria Math" panose="02040503050406030204" pitchFamily="18" charset="0"/>
                      </a:rPr>
                      <m:t>2</m:t>
                    </m:r>
                    <m:r>
                      <a:rPr lang="en-US" sz="1400" i="1">
                        <a:latin typeface="Cambria Math" panose="02040503050406030204" pitchFamily="18" charset="0"/>
                      </a:rPr>
                      <m:t>,</m:t>
                    </m:r>
                    <m:r>
                      <a:rPr lang="en-US" sz="1400" i="1">
                        <a:latin typeface="Cambria Math" panose="02040503050406030204" pitchFamily="18" charset="0"/>
                      </a:rPr>
                      <m:t>3</m:t>
                    </m:r>
                  </m:oMath>
                </a14:m>
                <a:r>
                  <a:rPr lang="en-US" sz="1400" dirty="0" smtClean="0"/>
                  <a:t>, </a:t>
                </a:r>
              </a:p>
              <a:p>
                <a:pPr algn="ctr"/>
                <a:endParaRPr lang="en-US" sz="1400" dirty="0" smtClean="0"/>
              </a:p>
              <a:p>
                <a:pPr algn="ctr"/>
                <a14:m>
                  <m:oMath xmlns:m="http://schemas.openxmlformats.org/officeDocument/2006/math">
                    <m:d>
                      <m:dPr>
                        <m:begChr m:val="{"/>
                        <m:endChr m:val="}"/>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𝑎</m:t>
                            </m:r>
                          </m:sup>
                        </m:sSup>
                        <m:r>
                          <a:rPr lang="en-US" sz="1400" i="1">
                            <a:latin typeface="Cambria Math" panose="02040503050406030204" pitchFamily="18" charset="0"/>
                          </a:rPr>
                          <m:t> , </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𝑏</m:t>
                            </m:r>
                          </m:sup>
                        </m:sSup>
                      </m:e>
                    </m:d>
                    <m:r>
                      <a:rPr lang="en-US" sz="1400" i="1">
                        <a:latin typeface="Cambria Math" panose="02040503050406030204" pitchFamily="18" charset="0"/>
                      </a:rPr>
                      <m:t>=</m:t>
                    </m:r>
                    <m:r>
                      <a:rPr lang="en-US" sz="1400" i="1">
                        <a:latin typeface="Cambria Math" panose="02040503050406030204" pitchFamily="18" charset="0"/>
                      </a:rPr>
                      <m:t>2</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0</m:t>
                        </m:r>
                      </m:sup>
                    </m:sSup>
                    <m:sSup>
                      <m:sSupPr>
                        <m:ctrlPr>
                          <a:rPr lang="en-US" sz="1400" i="1">
                            <a:latin typeface="Cambria Math" panose="02040503050406030204" pitchFamily="18" charset="0"/>
                          </a:rPr>
                        </m:ctrlPr>
                      </m:sSupPr>
                      <m:e>
                        <m:r>
                          <a:rPr lang="en-US" sz="1400" i="1">
                            <a:latin typeface="Cambria Math" panose="02040503050406030204" pitchFamily="18" charset="0"/>
                          </a:rPr>
                          <m:t>𝛿</m:t>
                        </m:r>
                      </m:e>
                      <m:sup>
                        <m:r>
                          <a:rPr lang="en-US" sz="1400" i="1">
                            <a:latin typeface="Cambria Math" panose="02040503050406030204" pitchFamily="18" charset="0"/>
                          </a:rPr>
                          <m:t>𝑎𝑏</m:t>
                        </m:r>
                      </m:sup>
                    </m:sSup>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r>
                      <a:rPr lang="en-US" sz="1400" i="1">
                        <a:latin typeface="Cambria Math" panose="02040503050406030204" pitchFamily="18" charset="0"/>
                      </a:rPr>
                      <m:t>𝑏</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r>
                      <a:rPr lang="en-US" sz="1400" i="1">
                        <a:latin typeface="Cambria Math" panose="02040503050406030204" pitchFamily="18" charset="0"/>
                      </a:rPr>
                      <m:t>𝑧</m:t>
                    </m:r>
                    <m:r>
                      <a:rPr lang="en-US" sz="1400" i="1">
                        <a:latin typeface="Cambria Math" panose="02040503050406030204" pitchFamily="18" charset="0"/>
                      </a:rPr>
                      <m:t>,</m:t>
                    </m:r>
                  </m:oMath>
                </a14:m>
                <a:r>
                  <a:rPr lang="en-US" sz="1400" dirty="0"/>
                  <a:t> </a:t>
                </a:r>
                <a:endParaRPr lang="en-US" sz="1400" dirty="0" smtClean="0"/>
              </a:p>
              <a:p>
                <a:pPr algn="ctr"/>
                <a:endParaRPr lang="en-US" sz="1400" dirty="0" smtClean="0"/>
              </a:p>
              <a:p>
                <a:pPr algn="ctr"/>
                <a14:m>
                  <m:oMath xmlns:m="http://schemas.openxmlformats.org/officeDocument/2006/math">
                    <m:d>
                      <m:dPr>
                        <m:begChr m:val="["/>
                        <m:endChr m:val="]"/>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𝑎</m:t>
                            </m:r>
                          </m:sup>
                        </m:sSup>
                        <m:r>
                          <a:rPr lang="en-US" sz="1400" i="1">
                            <a:latin typeface="Cambria Math" panose="02040503050406030204" pitchFamily="18" charset="0"/>
                          </a:rPr>
                          <m:t> , </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𝑏</m:t>
                            </m:r>
                          </m:sup>
                        </m:sSup>
                      </m:e>
                    </m:d>
                    <m:r>
                      <a:rPr lang="en-US" sz="1400" i="1">
                        <a:latin typeface="Cambria Math" panose="02040503050406030204" pitchFamily="18" charset="0"/>
                      </a:rPr>
                      <m:t>=</m:t>
                    </m:r>
                    <m:r>
                      <a:rPr lang="en-US" sz="1400" i="1">
                        <a:latin typeface="Cambria Math" panose="02040503050406030204" pitchFamily="18" charset="0"/>
                      </a:rPr>
                      <m:t>𝑖</m:t>
                    </m:r>
                    <m:sSup>
                      <m:sSupPr>
                        <m:ctrlPr>
                          <a:rPr lang="en-US" sz="1400" i="1">
                            <a:latin typeface="Cambria Math" panose="02040503050406030204" pitchFamily="18" charset="0"/>
                          </a:rPr>
                        </m:ctrlPr>
                      </m:sSupPr>
                      <m:e>
                        <m:r>
                          <a:rPr lang="en-US" sz="1400" i="1">
                            <a:latin typeface="Cambria Math" panose="02040503050406030204" pitchFamily="18" charset="0"/>
                          </a:rPr>
                          <m:t>𝜖</m:t>
                        </m:r>
                      </m:e>
                      <m:sup>
                        <m:r>
                          <a:rPr lang="en-US" sz="1400" i="1">
                            <a:latin typeface="Cambria Math" panose="02040503050406030204" pitchFamily="18" charset="0"/>
                          </a:rPr>
                          <m:t>𝑎𝑏𝑐</m:t>
                        </m:r>
                      </m:sup>
                    </m:sSup>
                    <m:sSub>
                      <m:sSubPr>
                        <m:ctrlPr>
                          <a:rPr lang="en-US" sz="1400" i="1">
                            <a:latin typeface="Cambria Math" panose="02040503050406030204" pitchFamily="18" charset="0"/>
                          </a:rPr>
                        </m:ctrlPr>
                      </m:sSubPr>
                      <m:e>
                        <m:r>
                          <a:rPr lang="en-US" sz="1400" i="1">
                            <a:latin typeface="Cambria Math" panose="02040503050406030204" pitchFamily="18" charset="0"/>
                          </a:rPr>
                          <m:t>𝛾</m:t>
                        </m:r>
                      </m:e>
                      <m:sub>
                        <m:r>
                          <a:rPr lang="en-US" sz="1400" i="1">
                            <a:latin typeface="Cambria Math" panose="02040503050406030204" pitchFamily="18" charset="0"/>
                          </a:rPr>
                          <m:t>𝑐</m:t>
                        </m:r>
                      </m:sub>
                    </m:sSub>
                    <m:r>
                      <a:rPr lang="en-US" sz="1400" i="1">
                        <a:latin typeface="Cambria Math" panose="02040503050406030204" pitchFamily="18" charset="0"/>
                      </a:rPr>
                      <m:t>  ;</m:t>
                    </m:r>
                    <m:r>
                      <a:rPr lang="en-US" sz="1400" i="1">
                        <a:latin typeface="Cambria Math" panose="02040503050406030204" pitchFamily="18" charset="0"/>
                      </a:rPr>
                      <m:t>𝑎</m:t>
                    </m:r>
                    <m:r>
                      <a:rPr lang="en-US" sz="1400" i="1">
                        <a:latin typeface="Cambria Math" panose="02040503050406030204" pitchFamily="18" charset="0"/>
                      </a:rPr>
                      <m:t>,</m:t>
                    </m:r>
                    <m:r>
                      <a:rPr lang="en-US" sz="1400" i="1">
                        <a:latin typeface="Cambria Math" panose="02040503050406030204" pitchFamily="18" charset="0"/>
                      </a:rPr>
                      <m:t>𝑏</m:t>
                    </m:r>
                    <m:r>
                      <a:rPr lang="en-US" sz="1400" i="1">
                        <a:latin typeface="Cambria Math" panose="02040503050406030204" pitchFamily="18" charset="0"/>
                      </a:rPr>
                      <m:t>,</m:t>
                    </m:r>
                    <m: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r>
                      <a:rPr lang="en-US" sz="1400" i="1">
                        <a:latin typeface="Cambria Math" panose="02040503050406030204" pitchFamily="18" charset="0"/>
                      </a:rPr>
                      <m:t>𝑧</m:t>
                    </m:r>
                  </m:oMath>
                </a14:m>
                <a:r>
                  <a:rPr lang="en-US" sz="1400" dirty="0"/>
                  <a:t>, </a:t>
                </a:r>
                <a:endParaRPr lang="en-US" sz="1400" dirty="0" smtClean="0"/>
              </a:p>
              <a:p>
                <a:pPr algn="ctr"/>
                <a:endParaRPr lang="en-US" sz="1400" dirty="0" smtClean="0"/>
              </a:p>
              <a:p>
                <a:pPr algn="ctr"/>
                <a14:m>
                  <m:oMath xmlns:m="http://schemas.openxmlformats.org/officeDocument/2006/math">
                    <m:r>
                      <a:rPr lang="en-US" sz="1400" i="1">
                        <a:latin typeface="Cambria Math" panose="02040503050406030204" pitchFamily="18" charset="0"/>
                      </a:rPr>
                      <m:t>𝑡𝑟𝑎𝑐𝑒</m:t>
                    </m:r>
                    <m:r>
                      <a:rPr lang="en-US" sz="1400" i="1">
                        <a:latin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𝑎</m:t>
                        </m:r>
                      </m:sup>
                    </m:sSup>
                    <m:r>
                      <a:rPr lang="en-US" sz="1400" i="1">
                        <a:latin typeface="Cambria Math" panose="02040503050406030204" pitchFamily="18" charset="0"/>
                      </a:rPr>
                      <m:t>=</m:t>
                    </m:r>
                    <m:r>
                      <a:rPr lang="en-US" sz="1400" i="1">
                        <a:latin typeface="Cambria Math" panose="02040503050406030204" pitchFamily="18" charset="0"/>
                      </a:rPr>
                      <m:t>0</m:t>
                    </m:r>
                    <m:r>
                      <a:rPr lang="en-US" sz="1400" i="1">
                        <a:latin typeface="Cambria Math" panose="02040503050406030204" pitchFamily="18" charset="0"/>
                      </a:rPr>
                      <m:t>  ;</m:t>
                    </m:r>
                    <m:r>
                      <a:rPr lang="en-US" sz="1400" i="1">
                        <a:latin typeface="Cambria Math" panose="02040503050406030204" pitchFamily="18" charset="0"/>
                      </a:rPr>
                      <m:t>𝑎</m:t>
                    </m:r>
                    <m:r>
                      <a:rPr lang="en-US" sz="1400" i="1">
                        <a:latin typeface="Cambria Math" panose="02040503050406030204" pitchFamily="18" charset="0"/>
                      </a:rPr>
                      <m:t>,</m:t>
                    </m:r>
                    <m:r>
                      <a:rPr lang="en-US" sz="1400" i="1">
                        <a:latin typeface="Cambria Math" panose="02040503050406030204" pitchFamily="18" charset="0"/>
                      </a:rPr>
                      <m:t>𝑏</m:t>
                    </m:r>
                    <m:r>
                      <a:rPr lang="en-US" sz="1400" i="1">
                        <a:latin typeface="Cambria Math" panose="02040503050406030204" pitchFamily="18" charset="0"/>
                      </a:rPr>
                      <m:t>,</m:t>
                    </m:r>
                    <m: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r>
                      <a:rPr lang="en-US" sz="1400" i="1">
                        <a:latin typeface="Cambria Math" panose="02040503050406030204" pitchFamily="18" charset="0"/>
                      </a:rPr>
                      <m:t>𝑧</m:t>
                    </m:r>
                  </m:oMath>
                </a14:m>
                <a:r>
                  <a:rPr lang="en-US" sz="1400" dirty="0" smtClean="0"/>
                  <a:t>, </a:t>
                </a:r>
                <a:endParaRPr lang="en-US" sz="1400" dirty="0" smtClean="0"/>
              </a:p>
              <a:p>
                <a:pPr algn="ctr"/>
                <a:endParaRPr lang="en-US" sz="1400" dirty="0" smtClean="0"/>
              </a:p>
              <a:p>
                <a:pPr algn="l"/>
                <a:r>
                  <a:rPr lang="en-US" sz="1400" dirty="0" smtClean="0">
                    <a:latin typeface="Cambria Math" panose="02040503050406030204" pitchFamily="18" charset="0"/>
                  </a:rPr>
                  <a:t>Based on the properties above it is straight forward to prove what is (required to ascertain the decomposition proposed)  that,</a:t>
                </a:r>
              </a:p>
              <a:p>
                <a:pPr algn="l"/>
                <a:endParaRPr lang="en-US" sz="1400"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ctrlPr>
                            <a:rPr lang="en-US" sz="1400" i="1">
                              <a:latin typeface="Cambria Math" panose="02040503050406030204" pitchFamily="18" charset="0"/>
                            </a:rPr>
                          </m:ctrlPr>
                        </m:dPr>
                        <m:e>
                          <m:r>
                            <a:rPr lang="en-US" sz="1400" b="1" i="1">
                              <a:latin typeface="Cambria Math" panose="02040503050406030204" pitchFamily="18" charset="0"/>
                            </a:rPr>
                            <m:t>𝒑</m:t>
                          </m:r>
                          <m:r>
                            <a:rPr lang="en-US" sz="1400" i="1">
                              <a:latin typeface="Cambria Math" panose="02040503050406030204" pitchFamily="18" charset="0"/>
                            </a:rPr>
                            <m:t>∙</m:t>
                          </m:r>
                          <m:r>
                            <a:rPr lang="en-US" sz="1400" b="1" i="1">
                              <a:latin typeface="Cambria Math" panose="02040503050406030204" pitchFamily="18" charset="0"/>
                            </a:rPr>
                            <m:t>𝜸</m:t>
                          </m:r>
                        </m:e>
                      </m:d>
                      <m:d>
                        <m:dPr>
                          <m:ctrlPr>
                            <a:rPr lang="en-US" sz="1400" i="1">
                              <a:latin typeface="Cambria Math" panose="02040503050406030204" pitchFamily="18" charset="0"/>
                            </a:rPr>
                          </m:ctrlPr>
                        </m:dPr>
                        <m:e>
                          <m:r>
                            <a:rPr lang="en-US" sz="1400" b="1" i="1">
                              <a:latin typeface="Cambria Math" panose="02040503050406030204" pitchFamily="18" charset="0"/>
                            </a:rPr>
                            <m:t>𝒑</m:t>
                          </m:r>
                          <m:r>
                            <a:rPr lang="en-US" sz="1400" i="1">
                              <a:latin typeface="Cambria Math" panose="02040503050406030204" pitchFamily="18" charset="0"/>
                            </a:rPr>
                            <m:t>∙</m:t>
                          </m:r>
                          <m:r>
                            <a:rPr lang="en-US" sz="1400" b="1" i="1">
                              <a:latin typeface="Cambria Math" panose="02040503050406030204" pitchFamily="18" charset="0"/>
                            </a:rPr>
                            <m:t>𝜸</m:t>
                          </m:r>
                        </m:e>
                      </m:d>
                      <m:r>
                        <a:rPr lang="en-US" sz="1400" i="1">
                          <a:latin typeface="Cambria Math" panose="02040503050406030204" pitchFamily="18" charset="0"/>
                        </a:rPr>
                        <m:t>=</m:t>
                      </m:r>
                      <m:sSup>
                        <m:sSupPr>
                          <m:ctrlPr>
                            <a:rPr lang="en-US" sz="1400" i="1">
                              <a:latin typeface="Cambria Math" panose="02040503050406030204" pitchFamily="18" charset="0"/>
                            </a:rPr>
                          </m:ctrlPr>
                        </m:sSupPr>
                        <m:e>
                          <m:sSub>
                            <m:sSubPr>
                              <m:ctrlPr>
                                <a:rPr lang="en-US" sz="1400" i="1">
                                  <a:latin typeface="Cambria Math" panose="02040503050406030204" pitchFamily="18" charset="0"/>
                                </a:rPr>
                              </m:ctrlPr>
                            </m:sSubPr>
                            <m:e>
                              <m:r>
                                <a:rPr lang="en-US" sz="1400" i="1">
                                  <a:latin typeface="Cambria Math" panose="02040503050406030204" pitchFamily="18" charset="0"/>
                                </a:rPr>
                                <m:t>𝑝</m:t>
                              </m:r>
                            </m:e>
                            <m:sub>
                              <m:r>
                                <a:rPr lang="en-US" sz="1400" i="1">
                                  <a:latin typeface="Cambria Math" panose="02040503050406030204" pitchFamily="18" charset="0"/>
                                </a:rPr>
                                <m:t>𝑖</m:t>
                              </m:r>
                            </m:sub>
                          </m:sSub>
                          <m:r>
                            <a:rPr lang="en-US" sz="1400" i="1">
                              <a:latin typeface="Cambria Math" panose="02040503050406030204" pitchFamily="18" charset="0"/>
                            </a:rPr>
                            <m:t>𝛾</m:t>
                          </m:r>
                        </m:e>
                        <m:sup>
                          <m:r>
                            <a:rPr lang="en-US" sz="1400" i="1">
                              <a:latin typeface="Cambria Math" panose="02040503050406030204" pitchFamily="18" charset="0"/>
                            </a:rPr>
                            <m:t>𝑖</m:t>
                          </m:r>
                        </m:sup>
                      </m:sSup>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𝑝</m:t>
                          </m:r>
                        </m:e>
                        <m:sub>
                          <m:r>
                            <a:rPr lang="en-US" sz="1400" i="1">
                              <a:latin typeface="Cambria Math" panose="02040503050406030204" pitchFamily="18" charset="0"/>
                            </a:rPr>
                            <m:t>𝑗</m:t>
                          </m:r>
                        </m:sub>
                      </m:sSub>
                      <m:r>
                        <a:rPr lang="en-US" sz="1400" i="1">
                          <a:latin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𝛾</m:t>
                          </m:r>
                        </m:e>
                        <m:sup>
                          <m:r>
                            <a:rPr lang="en-US" sz="1400" i="1">
                              <a:latin typeface="Cambria Math" panose="02040503050406030204" pitchFamily="18" charset="0"/>
                            </a:rPr>
                            <m:t>𝑗</m:t>
                          </m:r>
                        </m:sup>
                      </m:sSup>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𝐼</m:t>
                          </m:r>
                        </m:e>
                        <m:sup>
                          <m:r>
                            <a:rPr lang="en-US" sz="1400" i="1">
                              <a:latin typeface="Cambria Math" panose="02040503050406030204" pitchFamily="18" charset="0"/>
                            </a:rPr>
                            <m:t>(</m:t>
                          </m:r>
                          <m:r>
                            <a:rPr lang="en-US" sz="1400" i="1">
                              <a:latin typeface="Cambria Math" panose="02040503050406030204" pitchFamily="18" charset="0"/>
                            </a:rPr>
                            <m:t>𝑛</m:t>
                          </m:r>
                          <m:r>
                            <a:rPr lang="en-US" sz="1400" i="1">
                              <a:latin typeface="Cambria Math" panose="02040503050406030204" pitchFamily="18" charset="0"/>
                            </a:rPr>
                            <m:t>)</m:t>
                          </m:r>
                        </m:sup>
                      </m:sSup>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b="1" i="1">
                                  <a:latin typeface="Cambria Math" panose="02040503050406030204" pitchFamily="18" charset="0"/>
                                </a:rPr>
                                <m:t>𝒑</m:t>
                              </m:r>
                            </m:e>
                          </m:d>
                        </m:e>
                        <m:sup>
                          <m:r>
                            <a:rPr lang="en-US" sz="1400" i="1">
                              <a:latin typeface="Cambria Math" panose="02040503050406030204" pitchFamily="18" charset="0"/>
                            </a:rPr>
                            <m:t>2</m:t>
                          </m:r>
                        </m:sup>
                      </m:sSup>
                    </m:oMath>
                  </m:oMathPara>
                </a14:m>
                <a:endParaRPr lang="en-US" sz="1400" dirty="0" smtClean="0"/>
              </a:p>
              <a:p>
                <a:pPr algn="l"/>
                <a:endParaRPr lang="en-US" sz="1400" dirty="0" smtClean="0"/>
              </a:p>
              <a:p>
                <a:pPr algn="l"/>
                <a:endParaRPr lang="en-US" sz="1400" dirty="0"/>
              </a:p>
            </p:txBody>
          </p:sp>
        </mc:Choice>
        <mc:Fallback>
          <p:sp>
            <p:nvSpPr>
              <p:cNvPr id="2" name="Rectangle 1"/>
              <p:cNvSpPr>
                <a:spLocks noRot="1" noChangeAspect="1" noMove="1" noResize="1" noEditPoints="1" noAdjustHandles="1" noChangeArrowheads="1" noChangeShapeType="1" noTextEdit="1"/>
              </p:cNvSpPr>
              <p:nvPr/>
            </p:nvSpPr>
            <p:spPr>
              <a:xfrm>
                <a:off x="611560" y="692696"/>
                <a:ext cx="7848872" cy="6177910"/>
              </a:xfrm>
              <a:prstGeom prst="rect">
                <a:avLst/>
              </a:prstGeom>
              <a:blipFill>
                <a:blip r:embed="rId2"/>
                <a:stretch>
                  <a:fillRect l="-1087" t="-790"/>
                </a:stretch>
              </a:blipFill>
            </p:spPr>
            <p:txBody>
              <a:bodyPr/>
              <a:lstStyle/>
              <a:p>
                <a:r>
                  <a:rPr lang="en-US">
                    <a:noFill/>
                  </a:rPr>
                  <a:t> </a:t>
                </a:r>
              </a:p>
            </p:txBody>
          </p:sp>
        </mc:Fallback>
      </mc:AlternateContent>
    </p:spTree>
    <p:extLst>
      <p:ext uri="{BB962C8B-B14F-4D97-AF65-F5344CB8AC3E}">
        <p14:creationId xmlns:p14="http://schemas.microsoft.com/office/powerpoint/2010/main" val="2839316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11560" y="692696"/>
                <a:ext cx="7992888" cy="5287858"/>
              </a:xfrm>
              <a:prstGeom prst="rect">
                <a:avLst/>
              </a:prstGeom>
            </p:spPr>
            <p:txBody>
              <a:bodyPr wrap="square">
                <a:spAutoFit/>
              </a:bodyPr>
              <a:lstStyle/>
              <a:p>
                <a:pPr algn="l"/>
                <a:r>
                  <a:rPr lang="en-US" dirty="0" smtClean="0"/>
                  <a:t> </a:t>
                </a:r>
                <a:r>
                  <a:rPr lang="en-US" u="sng" dirty="0">
                    <a:latin typeface="Cambria Math" panose="02040503050406030204" pitchFamily="18" charset="0"/>
                    <a:ea typeface="Calibri" panose="020F0502020204030204" pitchFamily="34" charset="0"/>
                    <a:cs typeface="Times New Roman" panose="02020603050405020304" pitchFamily="18" charset="0"/>
                  </a:rPr>
                  <a:t>Generalization</a:t>
                </a:r>
                <a:r>
                  <a:rPr lang="en-US" u="sng" dirty="0" smtClean="0">
                    <a:latin typeface="Cambria Math" panose="02040503050406030204" pitchFamily="18" charset="0"/>
                    <a:ea typeface="Calibri" panose="020F0502020204030204" pitchFamily="34" charset="0"/>
                    <a:cs typeface="Times New Roman" panose="02020603050405020304" pitchFamily="18" charset="0"/>
                  </a:rPr>
                  <a:t>:</a:t>
                </a:r>
                <a:endParaRPr lang="en-US" dirty="0" smtClean="0"/>
              </a:p>
              <a:p>
                <a:pPr algn="l"/>
                <a:endParaRPr lang="en-US" dirty="0"/>
              </a:p>
              <a:p>
                <a:pPr algn="l"/>
                <a:r>
                  <a:rPr lang="en-US" dirty="0" smtClean="0"/>
                  <a:t>More </a:t>
                </a:r>
                <a:r>
                  <a:rPr lang="en-US" dirty="0"/>
                  <a:t>compactly, with,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𝑡</m:t>
                        </m:r>
                      </m:sub>
                    </m:sSub>
                  </m:oMath>
                </a14:m>
                <a:r>
                  <a:rPr lang="en-US" dirty="0"/>
                  <a:t> , </a:t>
                </a:r>
                <a14:m>
                  <m:oMath xmlns:m="http://schemas.openxmlformats.org/officeDocument/2006/math">
                    <m:r>
                      <a:rPr lang="en-US" b="1" i="1">
                        <a:latin typeface="Cambria Math" panose="02040503050406030204" pitchFamily="18" charset="0"/>
                      </a:rPr>
                      <m:t>𝒑</m:t>
                    </m:r>
                    <m:r>
                      <a:rPr lang="en-US" b="1"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b>
                            <m:r>
                              <a:rPr lang="en-US" i="1">
                                <a:latin typeface="Cambria Math" panose="02040503050406030204" pitchFamily="18" charset="0"/>
                              </a:rPr>
                              <m:t>𝑦</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b>
                            <m:r>
                              <a:rPr lang="en-US" i="1">
                                <a:latin typeface="Cambria Math" panose="02040503050406030204" pitchFamily="18" charset="0"/>
                              </a:rPr>
                              <m:t>𝑧</m:t>
                            </m:r>
                          </m:sub>
                        </m:sSub>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𝑑𝑖𝑎𝑔</m:t>
                        </m:r>
                        <m:r>
                          <a:rPr lang="en-US" i="1">
                            <a:latin typeface="Cambria Math" panose="02040503050406030204" pitchFamily="18" charset="0"/>
                          </a:rPr>
                          <m:t>(</m:t>
                        </m:r>
                        <m:r>
                          <a:rPr lang="en-US" i="1">
                            <a:latin typeface="Cambria Math" panose="02040503050406030204" pitchFamily="18" charset="0"/>
                          </a:rPr>
                          <m:t>𝐼</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d>
                          <m:dPr>
                            <m:ctrlPr>
                              <a:rPr lang="en-US" i="1">
                                <a:latin typeface="Cambria Math" panose="02040503050406030204" pitchFamily="18" charset="0"/>
                              </a:rPr>
                            </m:ctrlPr>
                          </m:dPr>
                          <m:e>
                            <m:r>
                              <a:rPr lang="en-US" i="1">
                                <a:latin typeface="Cambria Math" panose="02040503050406030204" pitchFamily="18" charset="0"/>
                              </a:rPr>
                              <m:t>𝑛</m:t>
                            </m:r>
                          </m:e>
                        </m:d>
                      </m:sup>
                    </m:sSup>
                    <m:r>
                      <a:rPr lang="en-US" i="1">
                        <a:latin typeface="Cambria Math" panose="02040503050406030204" pitchFamily="18" charset="0"/>
                      </a:rPr>
                      <m:t>)</m:t>
                    </m:r>
                  </m:oMath>
                </a14:m>
                <a:r>
                  <a:rPr lang="en-US" dirty="0"/>
                  <a:t>,</a:t>
                </a:r>
                <a:r>
                  <a:rPr lang="en-US" dirty="0" smtClean="0"/>
                  <a:t> the equation above is rewritten as, </a:t>
                </a:r>
                <a:endParaRPr lang="en-US" dirty="0"/>
              </a:p>
              <a:p>
                <a:pPr algn="l"/>
                <a:endParaRPr lang="en-US" dirty="0"/>
              </a:p>
              <a:p>
                <a:pPr algn="ctr"/>
                <a14:m>
                  <m:oMathPara xmlns:m="http://schemas.openxmlformats.org/officeDocument/2006/math">
                    <m:oMathParaPr>
                      <m:jc m:val="centerGroup"/>
                    </m:oMathParaPr>
                    <m:oMath xmlns:m="http://schemas.openxmlformats.org/officeDocument/2006/math">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𝑖</m:t>
                          </m:r>
                          <m:sSup>
                            <m:sSupPr>
                              <m:ctrlPr>
                                <a:rPr lang="el-GR" sz="2400" i="1">
                                  <a:solidFill>
                                    <a:srgbClr val="FF0000"/>
                                  </a:solidFill>
                                  <a:latin typeface="Cambria Math" panose="02040503050406030204" pitchFamily="18" charset="0"/>
                                </a:rPr>
                              </m:ctrlPr>
                            </m:sSupPr>
                            <m:e>
                              <m:r>
                                <a:rPr lang="el-GR" sz="2400" i="1">
                                  <a:solidFill>
                                    <a:srgbClr val="FF0000"/>
                                  </a:solidFill>
                                  <a:latin typeface="Cambria Math"/>
                                </a:rPr>
                                <m:t>𝛾</m:t>
                              </m:r>
                            </m:e>
                            <m:sup>
                              <m:r>
                                <a:rPr lang="el-GR" sz="2400" i="1">
                                  <a:solidFill>
                                    <a:srgbClr val="FF0000"/>
                                  </a:solidFill>
                                  <a:latin typeface="Cambria Math"/>
                                </a:rPr>
                                <m:t>𝜇</m:t>
                              </m:r>
                            </m:sup>
                          </m:sSup>
                          <m:sSub>
                            <m:sSubPr>
                              <m:ctrlPr>
                                <a:rPr lang="el-GR" sz="2400" i="1">
                                  <a:solidFill>
                                    <a:srgbClr val="FF0000"/>
                                  </a:solidFill>
                                  <a:latin typeface="Cambria Math" panose="02040503050406030204" pitchFamily="18" charset="0"/>
                                </a:rPr>
                              </m:ctrlPr>
                            </m:sSubPr>
                            <m:e>
                              <m:sSub>
                                <m:sSubPr>
                                  <m:ctrlPr>
                                    <a:rPr lang="el-GR" sz="2400" i="1">
                                      <a:solidFill>
                                        <a:srgbClr val="FF0000"/>
                                      </a:solidFill>
                                      <a:latin typeface="Cambria Math" panose="02040503050406030204" pitchFamily="18" charset="0"/>
                                    </a:rPr>
                                  </m:ctrlPr>
                                </m:sSubPr>
                                <m:e>
                                  <m:r>
                                    <m:rPr>
                                      <m:sty m:val="p"/>
                                    </m:rPr>
                                    <a:rPr lang="el-GR" sz="2400" i="1">
                                      <a:solidFill>
                                        <a:srgbClr val="FF0000"/>
                                      </a:solidFill>
                                      <a:latin typeface="Cambria Math" panose="02040503050406030204" pitchFamily="18" charset="0"/>
                                    </a:rPr>
                                    <m:t>η</m:t>
                                  </m:r>
                                </m:e>
                                <m:sub>
                                  <m:r>
                                    <a:rPr lang="el-GR" sz="2400" i="1">
                                      <a:solidFill>
                                        <a:srgbClr val="FF0000"/>
                                      </a:solidFill>
                                      <a:latin typeface="Cambria Math"/>
                                    </a:rPr>
                                    <m:t>𝜇𝜈</m:t>
                                  </m:r>
                                </m:sub>
                              </m:sSub>
                              <m:r>
                                <a:rPr lang="el-GR" sz="2400" i="1">
                                  <a:solidFill>
                                    <a:srgbClr val="FF0000"/>
                                  </a:solidFill>
                                  <a:latin typeface="Cambria Math"/>
                                  <a:ea typeface="Cambria Math"/>
                                </a:rPr>
                                <m:t>𝜕</m:t>
                              </m:r>
                            </m:e>
                            <m:sub>
                              <m:r>
                                <a:rPr lang="el-GR" sz="2400" i="1">
                                  <a:solidFill>
                                    <a:srgbClr val="FF0000"/>
                                  </a:solidFill>
                                  <a:latin typeface="Cambria Math"/>
                                </a:rPr>
                                <m:t>𝜈</m:t>
                              </m:r>
                            </m:sub>
                          </m:sSub>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𝛽</m:t>
                          </m:r>
                          <m:r>
                            <a:rPr lang="en-US" sz="2400" i="1">
                              <a:solidFill>
                                <a:srgbClr val="C00000"/>
                              </a:solidFill>
                              <a:latin typeface="Cambria Math" panose="02040503050406030204" pitchFamily="18" charset="0"/>
                            </a:rPr>
                            <m:t>𝑀</m:t>
                          </m:r>
                        </m:e>
                      </m:d>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𝛷</m:t>
                          </m:r>
                        </m:e>
                        <m: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𝑛</m:t>
                          </m:r>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0</m:t>
                      </m:r>
                    </m:oMath>
                  </m:oMathPara>
                </a14:m>
                <a:endParaRPr lang="en-US" sz="2400" dirty="0">
                  <a:solidFill>
                    <a:srgbClr val="C00000"/>
                  </a:solidFill>
                </a:endParaRPr>
              </a:p>
              <a:p>
                <a:pPr algn="l"/>
                <a:endParaRPr lang="en-US" dirty="0" smtClean="0"/>
              </a:p>
              <a:p>
                <a:pPr algn="l"/>
                <a:r>
                  <a:rPr lang="en-US" dirty="0" smtClean="0"/>
                  <a:t>For n=4s, the expression above reduces to the Dirac wave equation for </a:t>
                </a:r>
                <a:r>
                  <a:rPr lang="en-US" dirty="0" smtClean="0">
                    <a:solidFill>
                      <a:srgbClr val="C00000"/>
                    </a:solidFill>
                  </a:rPr>
                  <a:t>spin 1/2 </a:t>
                </a:r>
                <a:r>
                  <a:rPr lang="en-US" dirty="0" smtClean="0"/>
                  <a:t>particles. </a:t>
                </a:r>
                <a:r>
                  <a:rPr lang="en-US" dirty="0"/>
                  <a:t>P</a:t>
                </a:r>
                <a:r>
                  <a:rPr lang="en-US" dirty="0" smtClean="0"/>
                  <a:t>lane </a:t>
                </a:r>
                <a:r>
                  <a:rPr lang="en-US" dirty="0" smtClean="0"/>
                  <a:t>wave solutions are the well known </a:t>
                </a:r>
                <a:r>
                  <a:rPr lang="en-US" dirty="0" smtClean="0"/>
                  <a:t>4 components Dirac </a:t>
                </a:r>
                <a:r>
                  <a:rPr lang="en-US" dirty="0" smtClean="0"/>
                  <a:t>spinors. </a:t>
                </a:r>
                <a:r>
                  <a:rPr lang="en-US" dirty="0" smtClean="0"/>
                  <a:t>Likewise, for </a:t>
                </a:r>
                <a:r>
                  <a:rPr lang="en-US" dirty="0" smtClean="0"/>
                  <a:t>a spin </a:t>
                </a:r>
                <a14:m>
                  <m:oMath xmlns:m="http://schemas.openxmlformats.org/officeDocument/2006/math">
                    <m:r>
                      <a:rPr lang="en-US" b="0" i="1" smtClean="0">
                        <a:latin typeface="Cambria Math" panose="02040503050406030204" pitchFamily="18" charset="0"/>
                      </a:rPr>
                      <m:t>𝑠</m:t>
                    </m:r>
                  </m:oMath>
                </a14:m>
                <a:r>
                  <a:rPr lang="en-US" dirty="0" smtClean="0"/>
                  <a:t> particles </a:t>
                </a:r>
                <a:r>
                  <a:rPr lang="en-US" dirty="0" smtClean="0"/>
                  <a:t>plane wave solutions are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smtClean="0"/>
                  <a:t> components </a:t>
                </a:r>
                <a:r>
                  <a:rPr lang="en-US" dirty="0" smtClean="0"/>
                  <a:t>spinors. Altogether we may constrict </a:t>
                </a:r>
                <a14:m>
                  <m:oMath xmlns:m="http://schemas.openxmlformats.org/officeDocument/2006/math">
                    <m:r>
                      <a:rPr lang="en-US" i="1">
                        <a:solidFill>
                          <a:srgbClr val="C00000"/>
                        </a:solidFill>
                        <a:latin typeface="Cambria Math" panose="02040503050406030204" pitchFamily="18" charset="0"/>
                      </a:rPr>
                      <m:t>𝑛</m:t>
                    </m:r>
                  </m:oMath>
                </a14:m>
                <a:r>
                  <a:rPr lang="en-US" dirty="0" smtClean="0"/>
                  <a:t> solutions corresponding to positive energy </a:t>
                </a:r>
                <a:r>
                  <a:rPr lang="en-US" dirty="0" smtClean="0"/>
                  <a:t>particles at rest and </a:t>
                </a:r>
                <a14:m>
                  <m:oMath xmlns:m="http://schemas.openxmlformats.org/officeDocument/2006/math">
                    <m:r>
                      <a:rPr lang="en-US" i="1">
                        <a:solidFill>
                          <a:srgbClr val="C00000"/>
                        </a:solidFill>
                        <a:latin typeface="Cambria Math" panose="02040503050406030204" pitchFamily="18" charset="0"/>
                      </a:rPr>
                      <m:t>𝑛</m:t>
                    </m:r>
                  </m:oMath>
                </a14:m>
                <a:r>
                  <a:rPr lang="en-US" dirty="0"/>
                  <a:t> solutions corresponding to positive energy </a:t>
                </a:r>
                <a:r>
                  <a:rPr lang="en-US" dirty="0" smtClean="0"/>
                  <a:t>anti-particles </a:t>
                </a:r>
                <a:r>
                  <a:rPr lang="en-US" dirty="0"/>
                  <a:t>at </a:t>
                </a:r>
                <a:r>
                  <a:rPr lang="en-US" dirty="0" smtClean="0"/>
                  <a:t>rest. We can classify these solutions as </a:t>
                </a:r>
                <a:r>
                  <a:rPr lang="en-US" dirty="0" smtClean="0"/>
                  <a:t>eigenstates </a:t>
                </a:r>
                <a:r>
                  <a:rPr lang="en-US" dirty="0" smtClean="0"/>
                  <a:t>of helicity</a:t>
                </a:r>
                <a:r>
                  <a:rPr lang="en-US" dirty="0" smtClean="0"/>
                  <a:t>.</a:t>
                </a:r>
              </a:p>
              <a:p>
                <a:pPr algn="l"/>
                <a:r>
                  <a:rPr lang="en-US" dirty="0" smtClean="0"/>
                  <a:t> </a:t>
                </a:r>
              </a:p>
              <a:p>
                <a:pPr algn="l"/>
                <a:r>
                  <a:rPr lang="en-US" dirty="0" smtClean="0"/>
                  <a:t>We may now this expression as a starting point to write an equation for particles living on a global curved space-time.</a:t>
                </a:r>
                <a:endParaRPr lang="he-IL" dirty="0" smtClean="0"/>
              </a:p>
              <a:p>
                <a:pPr algn="l"/>
                <a:r>
                  <a:rPr lang="en-US" dirty="0" smtClean="0"/>
                  <a:t> </a:t>
                </a:r>
                <a:endParaRPr lang="en-US" dirty="0">
                  <a:solidFill>
                    <a:srgbClr val="C00000"/>
                  </a:solidFill>
                </a:endParaRPr>
              </a:p>
              <a:p>
                <a:pPr algn="l">
                  <a:lnSpc>
                    <a:spcPct val="107000"/>
                  </a:lnSpc>
                  <a:spcAft>
                    <a:spcPts val="800"/>
                  </a:spcAft>
                </a:pPr>
                <a:endParaRPr lang="en-US" b="0" dirty="0" smtClean="0"/>
              </a:p>
            </p:txBody>
          </p:sp>
        </mc:Choice>
        <mc:Fallback>
          <p:sp>
            <p:nvSpPr>
              <p:cNvPr id="2" name="Rectangle 1"/>
              <p:cNvSpPr>
                <a:spLocks noRot="1" noChangeAspect="1" noMove="1" noResize="1" noEditPoints="1" noAdjustHandles="1" noChangeArrowheads="1" noChangeShapeType="1" noTextEdit="1"/>
              </p:cNvSpPr>
              <p:nvPr/>
            </p:nvSpPr>
            <p:spPr>
              <a:xfrm>
                <a:off x="611560" y="692696"/>
                <a:ext cx="7992888" cy="5287858"/>
              </a:xfrm>
              <a:prstGeom prst="rect">
                <a:avLst/>
              </a:prstGeom>
              <a:blipFill>
                <a:blip r:embed="rId2"/>
                <a:stretch>
                  <a:fillRect l="-534" t="-923"/>
                </a:stretch>
              </a:blipFill>
            </p:spPr>
            <p:txBody>
              <a:bodyPr/>
              <a:lstStyle/>
              <a:p>
                <a:r>
                  <a:rPr lang="en-US">
                    <a:noFill/>
                  </a:rPr>
                  <a:t> </a:t>
                </a:r>
              </a:p>
            </p:txBody>
          </p:sp>
        </mc:Fallback>
      </mc:AlternateContent>
    </p:spTree>
    <p:extLst>
      <p:ext uri="{BB962C8B-B14F-4D97-AF65-F5344CB8AC3E}">
        <p14:creationId xmlns:p14="http://schemas.microsoft.com/office/powerpoint/2010/main" val="3887647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95536" y="548680"/>
                <a:ext cx="8280919" cy="5820761"/>
              </a:xfrm>
              <a:prstGeom prst="rect">
                <a:avLst/>
              </a:prstGeom>
            </p:spPr>
            <p:txBody>
              <a:bodyPr wrap="square">
                <a:spAutoFit/>
              </a:bodyPr>
              <a:lstStyle/>
              <a:p>
                <a:pPr algn="l"/>
                <a:r>
                  <a:rPr lang="en-US" sz="2400" u="sng" dirty="0" smtClean="0">
                    <a:solidFill>
                      <a:srgbClr val="C00000"/>
                    </a:solidFill>
                    <a:latin typeface="Cambria Math" panose="02040503050406030204" pitchFamily="18" charset="0"/>
                  </a:rPr>
                  <a:t>Covariant Particle Equation In a Global Curved ST</a:t>
                </a:r>
                <a:r>
                  <a:rPr lang="en-US" sz="2400" dirty="0" smtClean="0">
                    <a:solidFill>
                      <a:srgbClr val="C00000"/>
                    </a:solidFill>
                    <a:latin typeface="Cambria Math" panose="02040503050406030204" pitchFamily="18" charset="0"/>
                  </a:rPr>
                  <a:t>:</a:t>
                </a:r>
                <a:endParaRPr lang="he-IL" dirty="0" smtClean="0">
                  <a:solidFill>
                    <a:srgbClr val="C00000"/>
                  </a:solidFill>
                  <a:latin typeface="Cambria Math" panose="02040503050406030204" pitchFamily="18" charset="0"/>
                </a:endParaRPr>
              </a:p>
              <a:p>
                <a:pPr algn="l"/>
                <a:r>
                  <a:rPr lang="en-US" dirty="0">
                    <a:latin typeface="Cambria Math" panose="02040503050406030204" pitchFamily="18" charset="0"/>
                  </a:rPr>
                  <a:t>In a flat stationary </a:t>
                </a:r>
                <a:r>
                  <a:rPr lang="en-US" dirty="0" err="1">
                    <a:latin typeface="Cambria Math" panose="02040503050406030204" pitchFamily="18" charset="0"/>
                  </a:rPr>
                  <a:t>Minkowski</a:t>
                </a:r>
                <a:r>
                  <a:rPr lang="en-US" dirty="0">
                    <a:latin typeface="Cambria Math" panose="02040503050406030204" pitchFamily="18" charset="0"/>
                  </a:rPr>
                  <a:t> ST </a:t>
                </a:r>
                <a:r>
                  <a:rPr lang="en-US" dirty="0" smtClean="0">
                    <a:latin typeface="Cambria Math" panose="02040503050406030204" pitchFamily="18" charset="0"/>
                  </a:rPr>
                  <a:t>for </a:t>
                </a:r>
                <a:r>
                  <a:rPr lang="en-US" dirty="0" smtClean="0">
                    <a:latin typeface="Cambria Math" panose="02040503050406030204" pitchFamily="18" charset="0"/>
                  </a:rPr>
                  <a:t>any spin the equation </a:t>
                </a:r>
                <a:r>
                  <a:rPr lang="en-US" dirty="0" smtClean="0">
                    <a:latin typeface="Cambria Math" panose="02040503050406030204" pitchFamily="18" charset="0"/>
                  </a:rPr>
                  <a:t>is:</a:t>
                </a:r>
                <a:endParaRPr lang="en-US" dirty="0" smtClean="0">
                  <a:latin typeface="Cambria Math" panose="02040503050406030204" pitchFamily="18" charset="0"/>
                </a:endParaRPr>
              </a:p>
              <a:p>
                <a:pPr algn="l"/>
                <a:endParaRPr lang="he-IL" dirty="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d>
                        <m:dPr>
                          <m:ctrlPr>
                            <a:rPr lang="en-US" sz="2400" i="1" smtClean="0">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𝑖</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i="1">
                                  <a:solidFill>
                                    <a:srgbClr val="C00000"/>
                                  </a:solidFill>
                                  <a:latin typeface="Cambria Math" panose="02040503050406030204" pitchFamily="18" charset="0"/>
                                </a:rPr>
                                <m:t>𝜇</m:t>
                              </m:r>
                            </m:sup>
                          </m:sSup>
                          <m:sSub>
                            <m:sSubPr>
                              <m:ctrlPr>
                                <a:rPr lang="el-GR" sz="2400" i="1">
                                  <a:solidFill>
                                    <a:srgbClr val="C00000"/>
                                  </a:solidFill>
                                  <a:latin typeface="Cambria Math" panose="02040503050406030204" pitchFamily="18" charset="0"/>
                                </a:rPr>
                              </m:ctrlPr>
                            </m:sSubPr>
                            <m:e>
                              <m:r>
                                <m:rPr>
                                  <m:nor/>
                                </m:rPr>
                                <a:rPr lang="el-GR" sz="2400" dirty="0">
                                  <a:solidFill>
                                    <a:srgbClr val="C00000"/>
                                  </a:solidFill>
                                </a:rPr>
                                <m:t>η</m:t>
                              </m:r>
                            </m:e>
                            <m:sub>
                              <m:r>
                                <a:rPr lang="el-GR" sz="2400" i="1">
                                  <a:solidFill>
                                    <a:srgbClr val="C00000"/>
                                  </a:solidFill>
                                  <a:latin typeface="Cambria Math"/>
                                </a:rPr>
                                <m:t>𝜇𝜈</m:t>
                              </m:r>
                            </m:sub>
                          </m:sSub>
                          <m:sSub>
                            <m:sSubPr>
                              <m:ctrlPr>
                                <a:rPr lang="el-GR" sz="2400" i="1">
                                  <a:solidFill>
                                    <a:srgbClr val="C00000"/>
                                  </a:solidFill>
                                  <a:latin typeface="Cambria Math" panose="02040503050406030204" pitchFamily="18" charset="0"/>
                                </a:rPr>
                              </m:ctrlPr>
                            </m:sSubPr>
                            <m:e>
                              <m:r>
                                <a:rPr lang="el-GR" sz="2400" i="1">
                                  <a:solidFill>
                                    <a:srgbClr val="C00000"/>
                                  </a:solidFill>
                                  <a:latin typeface="Cambria Math"/>
                                  <a:ea typeface="Cambria Math"/>
                                </a:rPr>
                                <m:t>𝜕</m:t>
                              </m:r>
                            </m:e>
                            <m:sub>
                              <m:r>
                                <a:rPr lang="el-GR" sz="2400" i="1">
                                  <a:solidFill>
                                    <a:srgbClr val="C00000"/>
                                  </a:solidFill>
                                  <a:latin typeface="Cambria Math"/>
                                </a:rPr>
                                <m:t>𝜈</m:t>
                              </m:r>
                            </m:sub>
                          </m:sSub>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e>
                      </m:d>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𝛷</m:t>
                          </m:r>
                        </m:e>
                        <m: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𝑛</m:t>
                          </m:r>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0</m:t>
                      </m:r>
                    </m:oMath>
                  </m:oMathPara>
                </a14:m>
                <a:endParaRPr lang="en-US" sz="2400" dirty="0">
                  <a:solidFill>
                    <a:srgbClr val="C00000"/>
                  </a:solidFill>
                </a:endParaRPr>
              </a:p>
              <a:p>
                <a:pPr algn="ctr"/>
                <a:endParaRPr lang="en-US" dirty="0" smtClean="0">
                  <a:solidFill>
                    <a:srgbClr val="C00000"/>
                  </a:solidFill>
                </a:endParaRPr>
              </a:p>
              <a:p>
                <a:pPr algn="l"/>
                <a:r>
                  <a:rPr lang="en-US" dirty="0" smtClean="0">
                    <a:solidFill>
                      <a:schemeClr val="tx2"/>
                    </a:solidFill>
                    <a:latin typeface="Cambria Math"/>
                    <a:ea typeface="Cambria Math" panose="02040503050406030204" pitchFamily="18" charset="0"/>
                  </a:rPr>
                  <a:t>Based on the Equivalence principle 3 modifications are required:</a:t>
                </a:r>
              </a:p>
              <a:p>
                <a:pPr algn="l"/>
                <a:endParaRPr lang="en-US" dirty="0" smtClean="0">
                  <a:solidFill>
                    <a:schemeClr val="tx2"/>
                  </a:solidFill>
                  <a:latin typeface="Cambria Math"/>
                  <a:ea typeface="Cambria Math" panose="02040503050406030204" pitchFamily="18" charset="0"/>
                </a:endParaRPr>
              </a:p>
              <a:p>
                <a:pPr algn="l"/>
                <a14:m>
                  <m:oMath xmlns:m="http://schemas.openxmlformats.org/officeDocument/2006/math">
                    <m:r>
                      <a:rPr lang="en-US" b="0" i="1" smtClean="0">
                        <a:solidFill>
                          <a:schemeClr val="tx2"/>
                        </a:solidFill>
                        <a:latin typeface="Cambria Math" panose="02040503050406030204" pitchFamily="18" charset="0"/>
                        <a:ea typeface="Cambria Math" panose="02040503050406030204" pitchFamily="18" charset="0"/>
                      </a:rPr>
                      <m:t>1</m:t>
                    </m:r>
                    <m:r>
                      <a:rPr lang="en-US" b="0" i="1" smtClean="0">
                        <a:solidFill>
                          <a:schemeClr val="tx2"/>
                        </a:solidFill>
                        <a:latin typeface="Cambria Math" panose="02040503050406030204" pitchFamily="18" charset="0"/>
                        <a:ea typeface="Cambria Math" panose="02040503050406030204" pitchFamily="18" charset="0"/>
                      </a:rPr>
                      <m:t>.  </m:t>
                    </m:r>
                    <m:r>
                      <a:rPr lang="en-US" i="1">
                        <a:solidFill>
                          <a:schemeClr val="tx2"/>
                        </a:solidFill>
                        <a:latin typeface="Cambria Math"/>
                        <a:ea typeface="Cambria Math" panose="02040503050406030204" pitchFamily="18" charset="0"/>
                      </a:rPr>
                      <m:t>𝑅𝑒𝑝𝑎𝑙𝑐𝑒</m:t>
                    </m:r>
                    <m:r>
                      <a:rPr lang="en-US" i="1">
                        <a:solidFill>
                          <a:schemeClr val="tx2"/>
                        </a:solidFill>
                        <a:latin typeface="Cambria Math"/>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𝑀𝑖𝑛𝑘𝑜𝑤𝑠𝑘𝑖</m:t>
                    </m:r>
                    <m:r>
                      <a:rPr lang="en-US" i="1">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𝑚𝑒𝑡𝑟𝑖𝑐</m:t>
                    </m:r>
                    <m:r>
                      <a:rPr lang="en-US" i="1">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a:ea typeface="Cambria Math" panose="02040503050406030204" pitchFamily="18" charset="0"/>
                      </a:rPr>
                      <m:t>𝑏𝑦</m:t>
                    </m:r>
                    <m:r>
                      <a:rPr lang="en-US" i="1">
                        <a:solidFill>
                          <a:srgbClr val="7030A0"/>
                        </a:solidFill>
                        <a:latin typeface="Cambria Math"/>
                        <a:ea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𝑎</m:t>
                    </m:r>
                    <m:r>
                      <a:rPr lang="en-US" i="1">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𝑔𝑙𝑜𝑏𝑎𝑙</m:t>
                    </m:r>
                    <m:r>
                      <a:rPr lang="en-US" i="1">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a:ea typeface="Cambria Math" panose="02040503050406030204" pitchFamily="18" charset="0"/>
                      </a:rPr>
                      <m:t>𝑡𝑒𝑛𝑠𝑜𝑟</m:t>
                    </m:r>
                    <m:r>
                      <a:rPr lang="en-US" i="1">
                        <a:solidFill>
                          <a:srgbClr val="7030A0"/>
                        </a:solidFill>
                        <a:latin typeface="Cambria Math"/>
                        <a:ea typeface="Cambria Math" panose="02040503050406030204" pitchFamily="18" charset="0"/>
                      </a:rPr>
                      <m:t> </m:t>
                    </m:r>
                    <m:r>
                      <a:rPr lang="en-US" i="1">
                        <a:solidFill>
                          <a:srgbClr val="7030A0"/>
                        </a:solidFill>
                        <a:latin typeface="Cambria Math"/>
                        <a:ea typeface="Cambria Math" panose="02040503050406030204" pitchFamily="18" charset="0"/>
                      </a:rPr>
                      <m:t>𝑚𝑒𝑡𝑟𝑖𝑐</m:t>
                    </m:r>
                  </m:oMath>
                </a14:m>
                <a:r>
                  <a:rPr lang="en-US" i="1" dirty="0" smtClean="0">
                    <a:solidFill>
                      <a:srgbClr val="7030A0"/>
                    </a:solidFill>
                    <a:latin typeface="Cambria Math"/>
                    <a:ea typeface="Cambria Math" panose="02040503050406030204" pitchFamily="18" charset="0"/>
                  </a:rPr>
                  <a:t>,</a:t>
                </a:r>
                <a:endParaRPr lang="en-US" i="1" dirty="0">
                  <a:solidFill>
                    <a:srgbClr val="7030A0"/>
                  </a:solidFill>
                  <a:latin typeface="Cambria Math"/>
                  <a:ea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sSub>
                        <m:sSubPr>
                          <m:ctrlPr>
                            <a:rPr lang="el-GR" sz="2000" i="1">
                              <a:solidFill>
                                <a:srgbClr val="FF0000"/>
                              </a:solidFill>
                              <a:latin typeface="Cambria Math" panose="02040503050406030204" pitchFamily="18" charset="0"/>
                            </a:rPr>
                          </m:ctrlPr>
                        </m:sSubPr>
                        <m:e>
                          <m:r>
                            <a:rPr lang="el-GR" sz="2000" i="1">
                              <a:solidFill>
                                <a:srgbClr val="FF0000"/>
                              </a:solidFill>
                              <a:latin typeface="Cambria Math" panose="02040503050406030204" pitchFamily="18" charset="0"/>
                              <a:ea typeface="Cambria Math" panose="02040503050406030204" pitchFamily="18" charset="0"/>
                            </a:rPr>
                            <m:t>𝜂</m:t>
                          </m:r>
                        </m:e>
                        <m:sub>
                          <m:r>
                            <a:rPr lang="el-GR" sz="2000" i="1">
                              <a:solidFill>
                                <a:srgbClr val="FF0000"/>
                              </a:solidFill>
                              <a:latin typeface="Cambria Math" panose="02040503050406030204" pitchFamily="18" charset="0"/>
                              <a:ea typeface="Cambria Math" panose="02040503050406030204" pitchFamily="18" charset="0"/>
                            </a:rPr>
                            <m:t>𝜇𝜈</m:t>
                          </m:r>
                        </m:sub>
                      </m:sSub>
                      <m:r>
                        <a:rPr lang="el-GR" sz="2000" i="1">
                          <a:solidFill>
                            <a:srgbClr val="FF0000"/>
                          </a:solidFill>
                          <a:latin typeface="Cambria Math"/>
                        </a:rPr>
                        <m:t>→</m:t>
                      </m:r>
                      <m:sSub>
                        <m:sSubPr>
                          <m:ctrlPr>
                            <a:rPr lang="el-GR" sz="2000" i="1">
                              <a:solidFill>
                                <a:srgbClr val="FF0000"/>
                              </a:solidFill>
                              <a:latin typeface="Cambria Math" panose="02040503050406030204" pitchFamily="18" charset="0"/>
                            </a:rPr>
                          </m:ctrlPr>
                        </m:sSubPr>
                        <m:e>
                          <m:r>
                            <a:rPr lang="en-US" sz="2000" i="1">
                              <a:solidFill>
                                <a:srgbClr val="FF0000"/>
                              </a:solidFill>
                              <a:latin typeface="Cambria Math"/>
                              <a:ea typeface="Cambria Math" panose="02040503050406030204" pitchFamily="18" charset="0"/>
                            </a:rPr>
                            <m:t>𝑔</m:t>
                          </m:r>
                        </m:e>
                        <m:sub>
                          <m:r>
                            <a:rPr lang="el-GR" sz="2000" i="1">
                              <a:solidFill>
                                <a:srgbClr val="FF0000"/>
                              </a:solidFill>
                              <a:latin typeface="Cambria Math" panose="02040503050406030204" pitchFamily="18" charset="0"/>
                              <a:ea typeface="Cambria Math" panose="02040503050406030204" pitchFamily="18" charset="0"/>
                            </a:rPr>
                            <m:t>𝜇𝜈</m:t>
                          </m:r>
                        </m:sub>
                      </m:sSub>
                    </m:oMath>
                  </m:oMathPara>
                </a14:m>
                <a:endParaRPr lang="en-US" sz="2000" i="1" dirty="0">
                  <a:solidFill>
                    <a:schemeClr val="tx2"/>
                  </a:solidFill>
                  <a:latin typeface="Cambria Math"/>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US" b="0" i="1" smtClean="0">
                          <a:solidFill>
                            <a:schemeClr val="tx2"/>
                          </a:solidFill>
                          <a:latin typeface="Cambria Math" panose="02040503050406030204" pitchFamily="18" charset="0"/>
                          <a:ea typeface="Cambria Math" panose="02040503050406030204" pitchFamily="18" charset="0"/>
                        </a:rPr>
                        <m:t>2</m:t>
                      </m:r>
                      <m:r>
                        <a:rPr lang="en-US" b="0" i="1" smtClean="0">
                          <a:solidFill>
                            <a:schemeClr val="tx2"/>
                          </a:solidFill>
                          <a:latin typeface="Cambria Math" panose="02040503050406030204" pitchFamily="18" charset="0"/>
                          <a:ea typeface="Cambria Math" panose="02040503050406030204" pitchFamily="18" charset="0"/>
                        </a:rPr>
                        <m:t>. </m:t>
                      </m:r>
                      <m:r>
                        <a:rPr lang="en-US" i="1" smtClean="0">
                          <a:solidFill>
                            <a:srgbClr val="7030A0"/>
                          </a:solidFill>
                          <a:latin typeface="Cambria Math"/>
                          <a:ea typeface="Cambria Math" panose="02040503050406030204" pitchFamily="18" charset="0"/>
                        </a:rPr>
                        <m:t>𝑇𝑟𝑎𝑛𝑠𝑓𝑜𝑟𝑚</m:t>
                      </m:r>
                      <m:r>
                        <a:rPr lang="en-US" b="0" i="1" smtClean="0">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a:ea typeface="Cambria Math" panose="02040503050406030204" pitchFamily="18" charset="0"/>
                        </a:rPr>
                        <m:t>𝑙𝑜𝑐𝑎𝑙</m:t>
                      </m:r>
                      <m:r>
                        <a:rPr lang="en-US" i="1">
                          <a:solidFill>
                            <a:srgbClr val="7030A0"/>
                          </a:solidFill>
                          <a:latin typeface="Cambria Math"/>
                          <a:ea typeface="Cambria Math" panose="02040503050406030204" pitchFamily="18" charset="0"/>
                        </a:rPr>
                        <m:t> </m:t>
                      </m:r>
                      <m:r>
                        <a:rPr lang="en-US" i="1">
                          <a:solidFill>
                            <a:srgbClr val="7030A0"/>
                          </a:solidFill>
                          <a:latin typeface="Cambria Math"/>
                          <a:ea typeface="Cambria Math" panose="02040503050406030204" pitchFamily="18" charset="0"/>
                        </a:rPr>
                        <m:t>𝑚𝑎𝑡𝑟𝑖𝑐𝑒𝑠</m:t>
                      </m:r>
                      <m:r>
                        <a:rPr lang="en-US" i="1">
                          <a:solidFill>
                            <a:srgbClr val="7030A0"/>
                          </a:solidFill>
                          <a:latin typeface="Cambria Math"/>
                          <a:ea typeface="Cambria Math" panose="02040503050406030204" pitchFamily="18" charset="0"/>
                        </a:rPr>
                        <m:t> </m:t>
                      </m:r>
                      <m:r>
                        <a:rPr lang="en-US" i="1">
                          <a:solidFill>
                            <a:srgbClr val="7030A0"/>
                          </a:solidFill>
                          <a:latin typeface="Cambria Math"/>
                          <a:ea typeface="Cambria Math" panose="02040503050406030204" pitchFamily="18" charset="0"/>
                        </a:rPr>
                        <m:t>𝑏𝑦</m:t>
                      </m:r>
                      <m:r>
                        <a:rPr lang="en-US" i="1">
                          <a:solidFill>
                            <a:srgbClr val="7030A0"/>
                          </a:solidFill>
                          <a:latin typeface="Cambria Math"/>
                          <a:ea typeface="Cambria Math" panose="02040503050406030204" pitchFamily="18" charset="0"/>
                        </a:rPr>
                        <m:t> </m:t>
                      </m:r>
                      <m:r>
                        <a:rPr lang="en-US" i="1">
                          <a:solidFill>
                            <a:srgbClr val="7030A0"/>
                          </a:solidFill>
                          <a:latin typeface="Cambria Math"/>
                          <a:ea typeface="Cambria Math" panose="02040503050406030204" pitchFamily="18" charset="0"/>
                        </a:rPr>
                        <m:t>𝑔𝑙𝑜𝑏𝑎𝑙</m:t>
                      </m:r>
                      <m:r>
                        <a:rPr lang="en-US" i="1">
                          <a:solidFill>
                            <a:srgbClr val="7030A0"/>
                          </a:solidFill>
                          <a:latin typeface="Cambria Math"/>
                          <a:ea typeface="Cambria Math" panose="02040503050406030204" pitchFamily="18" charset="0"/>
                        </a:rPr>
                        <m:t> </m:t>
                      </m:r>
                      <m:r>
                        <a:rPr lang="el-GR" i="1">
                          <a:solidFill>
                            <a:srgbClr val="7030A0"/>
                          </a:solidFill>
                          <a:latin typeface="Cambria Math"/>
                        </a:rPr>
                        <m:t>𝛾</m:t>
                      </m:r>
                      <m:r>
                        <a:rPr lang="en-US" i="1">
                          <a:solidFill>
                            <a:srgbClr val="7030A0"/>
                          </a:solidFill>
                          <a:latin typeface="Cambria Math"/>
                        </a:rPr>
                        <m:t> </m:t>
                      </m:r>
                      <m:r>
                        <a:rPr lang="en-US" i="1">
                          <a:solidFill>
                            <a:srgbClr val="7030A0"/>
                          </a:solidFill>
                          <a:latin typeface="Cambria Math"/>
                          <a:ea typeface="Cambria Math" panose="02040503050406030204" pitchFamily="18" charset="0"/>
                        </a:rPr>
                        <m:t>𝑚𝑎𝑡𝑟𝑖𝑐𝑒𝑠</m:t>
                      </m:r>
                      <m:r>
                        <a:rPr lang="en-US" b="0" i="1" smtClean="0">
                          <a:solidFill>
                            <a:srgbClr val="7030A0"/>
                          </a:solidFill>
                          <a:latin typeface="Cambria Math" panose="02040503050406030204" pitchFamily="18" charset="0"/>
                          <a:ea typeface="Cambria Math" panose="02040503050406030204" pitchFamily="18" charset="0"/>
                        </a:rPr>
                        <m:t>,</m:t>
                      </m:r>
                    </m:oMath>
                  </m:oMathPara>
                </a14:m>
                <a:endParaRPr lang="en-US" dirty="0">
                  <a:solidFill>
                    <a:srgbClr val="7030A0"/>
                  </a:solidFill>
                  <a:latin typeface="Cambria Math"/>
                </a:endParaRPr>
              </a:p>
              <a:p>
                <a:pPr algn="l"/>
                <a14:m>
                  <m:oMathPara xmlns:m="http://schemas.openxmlformats.org/officeDocument/2006/math">
                    <m:oMathParaPr>
                      <m:jc m:val="center"/>
                    </m:oMathParaPr>
                    <m:oMath xmlns:m="http://schemas.openxmlformats.org/officeDocument/2006/math">
                      <m:sSup>
                        <m:sSupPr>
                          <m:ctrlPr>
                            <a:rPr lang="el-GR" sz="2000" i="1">
                              <a:solidFill>
                                <a:srgbClr val="FF0000"/>
                              </a:solidFill>
                              <a:latin typeface="Cambria Math" panose="02040503050406030204" pitchFamily="18" charset="0"/>
                            </a:rPr>
                          </m:ctrlPr>
                        </m:sSupPr>
                        <m:e>
                          <m:r>
                            <a:rPr lang="en-US" sz="2000" i="1">
                              <a:solidFill>
                                <a:srgbClr val="FF0000"/>
                              </a:solidFill>
                              <a:latin typeface="Cambria Math"/>
                            </a:rPr>
                            <m:t> </m:t>
                          </m:r>
                          <m:r>
                            <a:rPr lang="el-GR" sz="2000" i="1">
                              <a:solidFill>
                                <a:srgbClr val="FF0000"/>
                              </a:solidFill>
                              <a:latin typeface="Cambria Math"/>
                            </a:rPr>
                            <m:t>𝛾</m:t>
                          </m:r>
                        </m:e>
                        <m:sup>
                          <m:r>
                            <a:rPr lang="el-GR" sz="2000" i="1">
                              <a:solidFill>
                                <a:srgbClr val="FF0000"/>
                              </a:solidFill>
                              <a:latin typeface="Cambria Math"/>
                            </a:rPr>
                            <m:t>𝜇</m:t>
                          </m:r>
                        </m:sup>
                      </m:sSup>
                      <m:r>
                        <a:rPr lang="en-US" sz="2000" i="1">
                          <a:solidFill>
                            <a:srgbClr val="FF0000"/>
                          </a:solidFill>
                          <a:latin typeface="Cambria Math"/>
                        </a:rPr>
                        <m:t> </m:t>
                      </m:r>
                      <m:r>
                        <a:rPr lang="el-GR" sz="2000" i="1">
                          <a:solidFill>
                            <a:srgbClr val="FF0000"/>
                          </a:solidFill>
                          <a:latin typeface="Cambria Math"/>
                        </a:rPr>
                        <m:t>→</m:t>
                      </m:r>
                      <m:sSubSup>
                        <m:sSubSupPr>
                          <m:ctrlPr>
                            <a:rPr lang="el-GR" sz="2000" i="1">
                              <a:solidFill>
                                <a:srgbClr val="FF0000"/>
                              </a:solidFill>
                              <a:latin typeface="Cambria Math" panose="02040503050406030204" pitchFamily="18" charset="0"/>
                            </a:rPr>
                          </m:ctrlPr>
                        </m:sSubSupPr>
                        <m:e>
                          <m:r>
                            <a:rPr lang="en-US" sz="2000" i="1">
                              <a:solidFill>
                                <a:srgbClr val="FF0000"/>
                              </a:solidFill>
                              <a:latin typeface="Cambria Math"/>
                            </a:rPr>
                            <m:t>𝐸</m:t>
                          </m:r>
                        </m:e>
                        <m:sub>
                          <m:r>
                            <a:rPr lang="en-US" sz="2000" i="1">
                              <a:solidFill>
                                <a:srgbClr val="FF0000"/>
                              </a:solidFill>
                              <a:latin typeface="Cambria Math"/>
                            </a:rPr>
                            <m:t>𝑎</m:t>
                          </m:r>
                        </m:sub>
                        <m:sup>
                          <m:r>
                            <a:rPr lang="el-GR" sz="2000" i="1">
                              <a:solidFill>
                                <a:srgbClr val="FF0000"/>
                              </a:solidFill>
                              <a:latin typeface="Cambria Math"/>
                            </a:rPr>
                            <m:t>𝜇</m:t>
                          </m:r>
                        </m:sup>
                      </m:sSubSup>
                      <m:sSup>
                        <m:sSupPr>
                          <m:ctrlPr>
                            <a:rPr lang="el-GR" sz="2000" i="1">
                              <a:solidFill>
                                <a:srgbClr val="FF0000"/>
                              </a:solidFill>
                              <a:latin typeface="Cambria Math" panose="02040503050406030204" pitchFamily="18" charset="0"/>
                            </a:rPr>
                          </m:ctrlPr>
                        </m:sSupPr>
                        <m:e>
                          <m:r>
                            <a:rPr lang="el-GR" sz="2000" i="1">
                              <a:solidFill>
                                <a:srgbClr val="FF0000"/>
                              </a:solidFill>
                              <a:latin typeface="Cambria Math"/>
                            </a:rPr>
                            <m:t>𝛾</m:t>
                          </m:r>
                        </m:e>
                        <m:sup>
                          <m:r>
                            <a:rPr lang="en-US" sz="2000" i="1">
                              <a:solidFill>
                                <a:srgbClr val="FF0000"/>
                              </a:solidFill>
                              <a:latin typeface="Cambria Math"/>
                            </a:rPr>
                            <m:t>𝑎</m:t>
                          </m:r>
                        </m:sup>
                      </m:sSup>
                    </m:oMath>
                  </m:oMathPara>
                </a14:m>
                <a:endParaRPr lang="en-US" sz="2000" dirty="0" smtClean="0">
                  <a:solidFill>
                    <a:srgbClr val="FF0000"/>
                  </a:solidFill>
                  <a:latin typeface="Cambria Math"/>
                </a:endParaRPr>
              </a:p>
              <a:p>
                <a:pPr algn="l"/>
                <a14:m>
                  <m:oMath xmlns:m="http://schemas.openxmlformats.org/officeDocument/2006/math">
                    <m:sSubSup>
                      <m:sSubSupPr>
                        <m:ctrlPr>
                          <a:rPr lang="el-GR" sz="2000" i="1">
                            <a:solidFill>
                              <a:srgbClr val="FF0000"/>
                            </a:solidFill>
                            <a:latin typeface="Cambria Math" panose="02040503050406030204" pitchFamily="18" charset="0"/>
                          </a:rPr>
                        </m:ctrlPr>
                      </m:sSubSupPr>
                      <m:e>
                        <m:r>
                          <a:rPr lang="en-US" sz="2000" i="1">
                            <a:solidFill>
                              <a:srgbClr val="FF0000"/>
                            </a:solidFill>
                            <a:latin typeface="Cambria Math"/>
                          </a:rPr>
                          <m:t>𝐸</m:t>
                        </m:r>
                      </m:e>
                      <m:sub>
                        <m:r>
                          <a:rPr lang="en-US" sz="2000" i="1">
                            <a:solidFill>
                              <a:srgbClr val="FF0000"/>
                            </a:solidFill>
                            <a:latin typeface="Cambria Math"/>
                          </a:rPr>
                          <m:t>𝑎</m:t>
                        </m:r>
                      </m:sub>
                      <m:sup>
                        <m:r>
                          <a:rPr lang="el-GR" sz="2000" i="1">
                            <a:solidFill>
                              <a:srgbClr val="FF0000"/>
                            </a:solidFill>
                            <a:latin typeface="Cambria Math"/>
                          </a:rPr>
                          <m:t>𝜇</m:t>
                        </m:r>
                      </m:sup>
                    </m:sSubSup>
                  </m:oMath>
                </a14:m>
                <a:r>
                  <a:rPr lang="en-US" sz="2000" dirty="0" smtClean="0">
                    <a:solidFill>
                      <a:schemeClr val="tx2"/>
                    </a:solidFill>
                    <a:latin typeface="Cambria Math"/>
                  </a:rPr>
                  <a:t> </a:t>
                </a: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𝑑𝑒𝑛𝑜𝑡</m:t>
                    </m:r>
                    <m:r>
                      <a:rPr lang="en-US" i="1" smtClean="0">
                        <a:solidFill>
                          <a:srgbClr val="7030A0"/>
                        </a:solidFill>
                        <a:latin typeface="Cambria Math" panose="02040503050406030204" pitchFamily="18" charset="0"/>
                        <a:ea typeface="Cambria Math" panose="02040503050406030204" pitchFamily="18" charset="0"/>
                      </a:rPr>
                      <m:t>𝑒</m:t>
                    </m:r>
                    <m:r>
                      <a:rPr lang="en-US" i="1" smtClean="0">
                        <a:solidFill>
                          <a:srgbClr val="7030A0"/>
                        </a:solidFill>
                        <a:latin typeface="Cambria Math" panose="02040503050406030204" pitchFamily="18" charset="0"/>
                        <a:ea typeface="Cambria Math" panose="02040503050406030204" pitchFamily="18" charset="0"/>
                      </a:rPr>
                      <m:t> </m:t>
                    </m:r>
                    <m:r>
                      <a:rPr lang="en-US" i="1" smtClean="0">
                        <a:solidFill>
                          <a:srgbClr val="7030A0"/>
                        </a:solidFill>
                        <a:latin typeface="Cambria Math" panose="02040503050406030204" pitchFamily="18" charset="0"/>
                        <a:ea typeface="Cambria Math" panose="02040503050406030204" pitchFamily="18" charset="0"/>
                      </a:rPr>
                      <m:t>𝑖𝑛𝑣𝑒𝑟𝑠𝑒</m:t>
                    </m:r>
                    <m:r>
                      <a:rPr lang="en-US" i="1" smtClean="0">
                        <a:solidFill>
                          <a:srgbClr val="7030A0"/>
                        </a:solidFill>
                        <a:latin typeface="Cambria Math" panose="02040503050406030204" pitchFamily="18" charset="0"/>
                        <a:ea typeface="Cambria Math" panose="02040503050406030204" pitchFamily="18" charset="0"/>
                      </a:rPr>
                      <m:t> </m:t>
                    </m:r>
                    <m:r>
                      <a:rPr lang="en-US" i="1" smtClean="0">
                        <a:solidFill>
                          <a:srgbClr val="7030A0"/>
                        </a:solidFill>
                        <a:latin typeface="Cambria Math" panose="02040503050406030204" pitchFamily="18" charset="0"/>
                        <a:ea typeface="Cambria Math" panose="02040503050406030204" pitchFamily="18" charset="0"/>
                      </a:rPr>
                      <m:t>𝑣𝑖𝑒𝑟𝑏𝑒𝑖𝑛𝑠</m:t>
                    </m:r>
                    <m:r>
                      <a:rPr lang="en-US" i="1">
                        <a:solidFill>
                          <a:srgbClr val="7030A0"/>
                        </a:solidFill>
                        <a:latin typeface="Cambria Math"/>
                        <a:ea typeface="Cambria Math" panose="02040503050406030204" pitchFamily="18" charset="0"/>
                      </a:rPr>
                      <m:t> </m:t>
                    </m:r>
                  </m:oMath>
                </a14:m>
                <a:endParaRPr lang="en-US" i="1" dirty="0" smtClean="0">
                  <a:solidFill>
                    <a:schemeClr val="tx2"/>
                  </a:solidFill>
                  <a:latin typeface="Cambria Math"/>
                </a:endParaRPr>
              </a:p>
              <a:p>
                <a:pPr algn="l"/>
                <a:endParaRPr lang="he-IL" i="1" dirty="0">
                  <a:solidFill>
                    <a:schemeClr val="tx2"/>
                  </a:solidFill>
                  <a:latin typeface="Cambria Math"/>
                </a:endParaRPr>
              </a:p>
              <a:p>
                <a:pPr algn="l"/>
                <a:r>
                  <a:rPr lang="en-US" dirty="0" smtClean="0">
                    <a:solidFill>
                      <a:srgbClr val="7030A0"/>
                    </a:solidFill>
                  </a:rPr>
                  <a:t>3. Replace </a:t>
                </a:r>
                <a:r>
                  <a:rPr lang="en-US" dirty="0">
                    <a:solidFill>
                      <a:srgbClr val="7030A0"/>
                    </a:solidFill>
                  </a:rPr>
                  <a:t>p</a:t>
                </a:r>
                <a14:m>
                  <m:oMath xmlns:m="http://schemas.openxmlformats.org/officeDocument/2006/math">
                    <m:r>
                      <a:rPr lang="en-US" i="1">
                        <a:solidFill>
                          <a:srgbClr val="7030A0"/>
                        </a:solidFill>
                        <a:latin typeface="Cambria Math"/>
                      </a:rPr>
                      <m:t>𝑎𝑟𝑡𝑖𝑎𝑙</m:t>
                    </m:r>
                    <m:r>
                      <a:rPr lang="en-US" i="1">
                        <a:solidFill>
                          <a:srgbClr val="7030A0"/>
                        </a:solidFill>
                        <a:latin typeface="Cambria Math"/>
                      </a:rPr>
                      <m:t> </m:t>
                    </m:r>
                    <m:r>
                      <a:rPr lang="en-US" i="1">
                        <a:solidFill>
                          <a:srgbClr val="7030A0"/>
                        </a:solidFill>
                        <a:latin typeface="Cambria Math"/>
                      </a:rPr>
                      <m:t>𝑑𝑒𝑟𝑖𝑣𝑎𝑡𝑖𝑣𝑒</m:t>
                    </m:r>
                    <m:r>
                      <a:rPr lang="en-US" i="1">
                        <a:solidFill>
                          <a:srgbClr val="7030A0"/>
                        </a:solidFill>
                        <a:latin typeface="Cambria Math"/>
                      </a:rPr>
                      <m:t> </m:t>
                    </m:r>
                    <m:r>
                      <a:rPr lang="en-US" i="1">
                        <a:solidFill>
                          <a:srgbClr val="7030A0"/>
                        </a:solidFill>
                        <a:latin typeface="Cambria Math"/>
                      </a:rPr>
                      <m:t>𝑏𝑦</m:t>
                    </m:r>
                    <m:r>
                      <a:rPr lang="en-US" i="1">
                        <a:solidFill>
                          <a:srgbClr val="7030A0"/>
                        </a:solidFill>
                        <a:latin typeface="Cambria Math"/>
                      </a:rPr>
                      <m:t> </m:t>
                    </m:r>
                    <m:r>
                      <a:rPr lang="en-US" i="1">
                        <a:solidFill>
                          <a:srgbClr val="7030A0"/>
                        </a:solidFill>
                        <a:latin typeface="Cambria Math"/>
                      </a:rPr>
                      <m:t>𝑐𝑜𝑣𝑎𝑟𝑖𝑎𝑛𝑡</m:t>
                    </m:r>
                    <m:r>
                      <a:rPr lang="en-US" i="1">
                        <a:solidFill>
                          <a:srgbClr val="7030A0"/>
                        </a:solidFill>
                        <a:latin typeface="Cambria Math"/>
                      </a:rPr>
                      <m:t> </m:t>
                    </m:r>
                    <m:r>
                      <a:rPr lang="en-US" i="1">
                        <a:solidFill>
                          <a:srgbClr val="7030A0"/>
                        </a:solidFill>
                        <a:latin typeface="Cambria Math"/>
                      </a:rPr>
                      <m:t>𝑑𝑒𝑟𝑖𝑣𝑎𝑡𝑖𝑣𝑒</m:t>
                    </m:r>
                    <m:r>
                      <a:rPr lang="en-US" b="0" i="1" smtClean="0">
                        <a:solidFill>
                          <a:srgbClr val="7030A0"/>
                        </a:solidFill>
                        <a:latin typeface="Cambria Math" panose="02040503050406030204" pitchFamily="18" charset="0"/>
                      </a:rPr>
                      <m:t>,</m:t>
                    </m:r>
                  </m:oMath>
                </a14:m>
                <a:endParaRPr lang="en-US" b="0" i="1" dirty="0" smtClean="0">
                  <a:solidFill>
                    <a:srgbClr val="7030A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sSub>
                        <m:sSubPr>
                          <m:ctrlPr>
                            <a:rPr lang="el-GR" sz="2000" i="1">
                              <a:solidFill>
                                <a:srgbClr val="FF0000"/>
                              </a:solidFill>
                              <a:latin typeface="Cambria Math" panose="02040503050406030204" pitchFamily="18" charset="0"/>
                            </a:rPr>
                          </m:ctrlPr>
                        </m:sSubPr>
                        <m:e>
                          <m:r>
                            <a:rPr lang="el-GR" sz="2000" i="1">
                              <a:solidFill>
                                <a:srgbClr val="FF0000"/>
                              </a:solidFill>
                              <a:latin typeface="Cambria Math"/>
                              <a:ea typeface="Cambria Math"/>
                            </a:rPr>
                            <m:t>𝛻</m:t>
                          </m:r>
                        </m:e>
                        <m:sub>
                          <m:r>
                            <a:rPr lang="el-GR" sz="2000" i="1">
                              <a:solidFill>
                                <a:srgbClr val="FF0000"/>
                              </a:solidFill>
                              <a:latin typeface="Cambria Math"/>
                            </a:rPr>
                            <m:t>𝜈</m:t>
                          </m:r>
                        </m:sub>
                      </m:sSub>
                      <m:r>
                        <a:rPr lang="el-GR" sz="2000" i="1">
                          <a:solidFill>
                            <a:srgbClr val="FF0000"/>
                          </a:solidFill>
                          <a:latin typeface="Cambria Math"/>
                        </a:rPr>
                        <m:t>→</m:t>
                      </m:r>
                      <m:sSub>
                        <m:sSubPr>
                          <m:ctrlPr>
                            <a:rPr lang="el-GR" sz="2000" i="1">
                              <a:solidFill>
                                <a:srgbClr val="FF0000"/>
                              </a:solidFill>
                              <a:latin typeface="Cambria Math" panose="02040503050406030204" pitchFamily="18" charset="0"/>
                            </a:rPr>
                          </m:ctrlPr>
                        </m:sSubPr>
                        <m:e>
                          <m:r>
                            <a:rPr lang="el-GR" sz="2000" i="1">
                              <a:solidFill>
                                <a:srgbClr val="FF0000"/>
                              </a:solidFill>
                              <a:latin typeface="Cambria Math"/>
                              <a:ea typeface="Cambria Math"/>
                            </a:rPr>
                            <m:t>𝜕</m:t>
                          </m:r>
                        </m:e>
                        <m:sub>
                          <m:r>
                            <a:rPr lang="el-GR" sz="2000" i="1">
                              <a:solidFill>
                                <a:srgbClr val="FF0000"/>
                              </a:solidFill>
                              <a:latin typeface="Cambria Math"/>
                            </a:rPr>
                            <m:t>𝜈</m:t>
                          </m:r>
                        </m:sub>
                      </m:sSub>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m:rPr>
                              <m:nor/>
                            </m:rPr>
                            <a:rPr lang="el-GR" sz="2000" i="1" dirty="0">
                              <a:solidFill>
                                <a:srgbClr val="FF0000"/>
                              </a:solidFill>
                              <a:latin typeface="Cambria Math" panose="02040503050406030204" pitchFamily="18" charset="0"/>
                              <a:ea typeface="Cambria Math" panose="02040503050406030204" pitchFamily="18" charset="0"/>
                            </a:rPr>
                            <m:t>Ω</m:t>
                          </m:r>
                        </m:e>
                        <m:sub>
                          <m:r>
                            <m:rPr>
                              <m:nor/>
                            </m:rPr>
                            <a:rPr lang="el-GR" sz="2000" i="1" dirty="0">
                              <a:solidFill>
                                <a:srgbClr val="FF0000"/>
                              </a:solidFill>
                              <a:latin typeface="Cambria Math" panose="02040503050406030204" pitchFamily="18" charset="0"/>
                              <a:ea typeface="Cambria Math" panose="02040503050406030204" pitchFamily="18" charset="0"/>
                            </a:rPr>
                            <m:t>ν</m:t>
                          </m:r>
                        </m:sub>
                      </m:sSub>
                    </m:oMath>
                  </m:oMathPara>
                </a14:m>
                <a:endParaRPr lang="en-US" sz="2000" dirty="0" smtClean="0">
                  <a:solidFill>
                    <a:schemeClr val="tx2"/>
                  </a:solidFill>
                  <a:latin typeface="Cambria Math"/>
                </a:endParaRPr>
              </a:p>
              <a:p>
                <a:pPr algn="l"/>
                <a:r>
                  <a:rPr lang="en-US" i="1" dirty="0" smtClean="0">
                    <a:solidFill>
                      <a:srgbClr val="FF0000"/>
                    </a:solidFill>
                    <a:latin typeface="Cambria Math"/>
                  </a:rPr>
                  <a:t>  </a:t>
                </a:r>
                <a:r>
                  <a:rPr lang="en-US" dirty="0">
                    <a:solidFill>
                      <a:schemeClr val="tx2"/>
                    </a:solidFill>
                    <a:latin typeface="Cambria Math"/>
                  </a:rPr>
                  <a:t>Here </a:t>
                </a:r>
                <a14:m>
                  <m:oMath xmlns:m="http://schemas.openxmlformats.org/officeDocument/2006/math">
                    <m:sSub>
                      <m:sSubPr>
                        <m:ctrlPr>
                          <a:rPr lang="en-US" i="1">
                            <a:solidFill>
                              <a:srgbClr val="FF0000"/>
                            </a:solidFill>
                            <a:latin typeface="Cambria Math" panose="02040503050406030204" pitchFamily="18" charset="0"/>
                          </a:rPr>
                        </m:ctrlPr>
                      </m:sSubPr>
                      <m:e>
                        <m:r>
                          <m:rPr>
                            <m:nor/>
                          </m:rPr>
                          <a:rPr lang="el-GR" i="1" dirty="0">
                            <a:solidFill>
                              <a:srgbClr val="FF0000"/>
                            </a:solidFill>
                            <a:latin typeface="Cambria Math" panose="02040503050406030204" pitchFamily="18" charset="0"/>
                            <a:ea typeface="Cambria Math" panose="02040503050406030204" pitchFamily="18" charset="0"/>
                          </a:rPr>
                          <m:t>Ω</m:t>
                        </m:r>
                      </m:e>
                      <m:sub>
                        <m:r>
                          <m:rPr>
                            <m:nor/>
                          </m:rPr>
                          <a:rPr lang="el-GR" i="1" dirty="0">
                            <a:solidFill>
                              <a:srgbClr val="FF0000"/>
                            </a:solidFill>
                            <a:latin typeface="Cambria Math" panose="02040503050406030204" pitchFamily="18" charset="0"/>
                            <a:ea typeface="Cambria Math" panose="02040503050406030204" pitchFamily="18" charset="0"/>
                          </a:rPr>
                          <m:t>ν</m:t>
                        </m:r>
                      </m:sub>
                    </m:sSub>
                    <m:r>
                      <a:rPr lang="en-US" i="1" dirty="0">
                        <a:solidFill>
                          <a:schemeClr val="tx2"/>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𝑖𝑠</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𝑡</m:t>
                    </m:r>
                    <m:r>
                      <a:rPr lang="en-US" i="1" dirty="0">
                        <a:solidFill>
                          <a:srgbClr val="7030A0"/>
                        </a:solidFill>
                        <a:latin typeface="Cambria Math"/>
                        <a:ea typeface="Cambria Math" panose="02040503050406030204" pitchFamily="18" charset="0"/>
                      </a:rPr>
                      <m:t>h</m:t>
                    </m:r>
                    <m:r>
                      <a:rPr lang="en-US" i="1" dirty="0">
                        <a:solidFill>
                          <a:srgbClr val="7030A0"/>
                        </a:solidFill>
                        <a:latin typeface="Cambria Math"/>
                        <a:ea typeface="Cambria Math" panose="02040503050406030204" pitchFamily="18" charset="0"/>
                      </a:rPr>
                      <m:t>𝑒</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𝑐𝑜𝑛𝑛𝑒𝑐𝑡𝑖𝑜𝑛</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𝑐𝑜𝑒𝑓𝑓𝑖𝑐𝑖𝑒𝑛𝑡</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𝑓𝑜𝑟</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𝑡</m:t>
                    </m:r>
                    <m:r>
                      <a:rPr lang="en-US" i="1" dirty="0">
                        <a:solidFill>
                          <a:srgbClr val="7030A0"/>
                        </a:solidFill>
                        <a:latin typeface="Cambria Math"/>
                        <a:ea typeface="Cambria Math" panose="02040503050406030204" pitchFamily="18" charset="0"/>
                      </a:rPr>
                      <m:t>h</m:t>
                    </m:r>
                    <m:r>
                      <a:rPr lang="en-US" i="1" dirty="0">
                        <a:solidFill>
                          <a:srgbClr val="7030A0"/>
                        </a:solidFill>
                        <a:latin typeface="Cambria Math"/>
                        <a:ea typeface="Cambria Math" panose="02040503050406030204" pitchFamily="18" charset="0"/>
                      </a:rPr>
                      <m:t>𝑒</m:t>
                    </m:r>
                    <m:r>
                      <a:rPr lang="en-US" i="1" dirty="0">
                        <a:solidFill>
                          <a:srgbClr val="7030A0"/>
                        </a:solidFill>
                        <a:latin typeface="Cambria Math"/>
                        <a:ea typeface="Cambria Math" panose="02040503050406030204" pitchFamily="18" charset="0"/>
                      </a:rPr>
                      <m:t> </m:t>
                    </m:r>
                    <m:r>
                      <a:rPr lang="en-US" i="1" dirty="0">
                        <a:solidFill>
                          <a:srgbClr val="7030A0"/>
                        </a:solidFill>
                        <a:latin typeface="Cambria Math"/>
                        <a:ea typeface="Cambria Math" panose="02040503050406030204" pitchFamily="18" charset="0"/>
                      </a:rPr>
                      <m:t>𝑤</m:t>
                    </m:r>
                    <m:r>
                      <a:rPr lang="en-US" i="1" dirty="0">
                        <a:solidFill>
                          <a:srgbClr val="7030A0"/>
                        </a:solidFill>
                        <a:latin typeface="Cambria Math"/>
                        <a:ea typeface="Cambria Math" panose="02040503050406030204" pitchFamily="18" charset="0"/>
                      </a:rPr>
                      <m:t>.</m:t>
                    </m:r>
                    <m:r>
                      <a:rPr lang="en-US" i="1" dirty="0">
                        <a:solidFill>
                          <a:srgbClr val="7030A0"/>
                        </a:solidFill>
                        <a:latin typeface="Cambria Math"/>
                        <a:ea typeface="Cambria Math" panose="02040503050406030204" pitchFamily="18" charset="0"/>
                      </a:rPr>
                      <m:t>𝑓</m:t>
                    </m:r>
                    <m:r>
                      <a:rPr lang="en-US" i="1" dirty="0">
                        <a:solidFill>
                          <a:srgbClr val="7030A0"/>
                        </a:solidFill>
                        <a:latin typeface="Cambria Math"/>
                        <a:ea typeface="Cambria Math" panose="02040503050406030204" pitchFamily="18" charset="0"/>
                      </a:rPr>
                      <m:t>.  </m:t>
                    </m:r>
                    <m:r>
                      <a:rPr lang="el-GR" i="1">
                        <a:solidFill>
                          <a:srgbClr val="7030A0"/>
                        </a:solidFill>
                        <a:latin typeface="Cambria Math"/>
                      </a:rPr>
                      <m:t>𝛷</m:t>
                    </m:r>
                  </m:oMath>
                </a14:m>
                <a:r>
                  <a:rPr lang="en-US" i="1" dirty="0" smtClean="0">
                    <a:solidFill>
                      <a:srgbClr val="002060"/>
                    </a:solidFill>
                    <a:latin typeface="Cambria Math"/>
                  </a:rPr>
                  <a:t>. Then,</a:t>
                </a:r>
              </a:p>
              <a:p>
                <a:pPr algn="l"/>
                <a:endParaRPr lang="en-US" i="1" dirty="0" smtClean="0">
                  <a:solidFill>
                    <a:srgbClr val="002060"/>
                  </a:solidFill>
                  <a:latin typeface="Cambria Math"/>
                </a:endParaRPr>
              </a:p>
              <a:p>
                <a:r>
                  <a:rPr lang="en-US" i="1" dirty="0" smtClean="0">
                    <a:solidFill>
                      <a:srgbClr val="FF0000"/>
                    </a:solidFill>
                    <a:latin typeface="Cambria Math"/>
                  </a:rPr>
                  <a:t> </a:t>
                </a:r>
                <a14:m>
                  <m:oMath xmlns:m="http://schemas.openxmlformats.org/officeDocument/2006/math">
                    <m:d>
                      <m:dPr>
                        <m:begChr m:val="["/>
                        <m:endChr m:val="]"/>
                        <m:ctrlPr>
                          <a:rPr lang="el-GR" sz="2400" i="1" smtClean="0">
                            <a:solidFill>
                              <a:srgbClr val="FF0000"/>
                            </a:solidFill>
                            <a:latin typeface="Cambria Math" panose="02040503050406030204" pitchFamily="18" charset="0"/>
                          </a:rPr>
                        </m:ctrlPr>
                      </m:dPr>
                      <m:e>
                        <m:sSub>
                          <m:sSubPr>
                            <m:ctrlPr>
                              <a:rPr lang="el-GR" sz="2400" i="1">
                                <a:solidFill>
                                  <a:srgbClr val="FF0000"/>
                                </a:solidFill>
                                <a:latin typeface="Cambria Math" panose="02040503050406030204" pitchFamily="18" charset="0"/>
                              </a:rPr>
                            </m:ctrlPr>
                          </m:sSubPr>
                          <m:e>
                            <m:sSubSup>
                              <m:sSubSupPr>
                                <m:ctrlPr>
                                  <a:rPr lang="el-GR" sz="2400" i="1">
                                    <a:solidFill>
                                      <a:srgbClr val="FF0000"/>
                                    </a:solidFill>
                                    <a:latin typeface="Cambria Math" panose="02040503050406030204" pitchFamily="18" charset="0"/>
                                  </a:rPr>
                                </m:ctrlPr>
                              </m:sSubSupPr>
                              <m:e>
                                <m:r>
                                  <a:rPr lang="en-US" sz="2400" i="1">
                                    <a:solidFill>
                                      <a:srgbClr val="FF0000"/>
                                    </a:solidFill>
                                    <a:latin typeface="Cambria Math"/>
                                  </a:rPr>
                                  <m:t>𝐸</m:t>
                                </m:r>
                              </m:e>
                              <m:sub>
                                <m:r>
                                  <a:rPr lang="en-US" sz="2400" i="1">
                                    <a:solidFill>
                                      <a:srgbClr val="FF0000"/>
                                    </a:solidFill>
                                    <a:latin typeface="Cambria Math"/>
                                  </a:rPr>
                                  <m:t>𝑎</m:t>
                                </m:r>
                              </m:sub>
                              <m:sup>
                                <m:r>
                                  <a:rPr lang="el-GR" sz="2400" i="1">
                                    <a:solidFill>
                                      <a:srgbClr val="FF0000"/>
                                    </a:solidFill>
                                    <a:latin typeface="Cambria Math"/>
                                  </a:rPr>
                                  <m:t>𝜇</m:t>
                                </m:r>
                              </m:sup>
                            </m:sSubSup>
                            <m:sSup>
                              <m:sSupPr>
                                <m:ctrlPr>
                                  <a:rPr lang="el-GR" sz="2400" i="1">
                                    <a:solidFill>
                                      <a:srgbClr val="FF0000"/>
                                    </a:solidFill>
                                    <a:latin typeface="Cambria Math" panose="02040503050406030204" pitchFamily="18" charset="0"/>
                                  </a:rPr>
                                </m:ctrlPr>
                              </m:sSupPr>
                              <m:e>
                                <m:r>
                                  <a:rPr lang="el-GR" sz="2400" i="1">
                                    <a:solidFill>
                                      <a:srgbClr val="FF0000"/>
                                    </a:solidFill>
                                    <a:latin typeface="Cambria Math"/>
                                  </a:rPr>
                                  <m:t>𝛾</m:t>
                                </m:r>
                              </m:e>
                              <m:sup>
                                <m:r>
                                  <a:rPr lang="en-US" sz="2400" i="1">
                                    <a:solidFill>
                                      <a:srgbClr val="FF0000"/>
                                    </a:solidFill>
                                    <a:latin typeface="Cambria Math"/>
                                  </a:rPr>
                                  <m:t>𝑎</m:t>
                                </m:r>
                              </m:sup>
                            </m:sSup>
                            <m:r>
                              <a:rPr lang="en-US" sz="2400" i="1">
                                <a:solidFill>
                                  <a:srgbClr val="FF0000"/>
                                </a:solidFill>
                                <a:latin typeface="Cambria Math"/>
                                <a:ea typeface="Cambria Math" panose="02040503050406030204" pitchFamily="18" charset="0"/>
                              </a:rPr>
                              <m:t>𝑔</m:t>
                            </m:r>
                            <m:r>
                              <m:rPr>
                                <m:nor/>
                              </m:rPr>
                              <a:rPr lang="en-US" sz="2400" i="1" dirty="0">
                                <a:solidFill>
                                  <a:srgbClr val="FF0000"/>
                                </a:solidFill>
                                <a:latin typeface="Cambria Math"/>
                                <a:ea typeface="Cambria Math" panose="02040503050406030204" pitchFamily="18" charset="0"/>
                              </a:rPr>
                              <m:t> </m:t>
                            </m:r>
                          </m:e>
                          <m:sub>
                            <m:r>
                              <a:rPr lang="el-GR" sz="2400" i="1">
                                <a:solidFill>
                                  <a:srgbClr val="FF0000"/>
                                </a:solidFill>
                                <a:latin typeface="Cambria Math"/>
                              </a:rPr>
                              <m:t>𝜇𝜈</m:t>
                            </m:r>
                          </m:sub>
                        </m:sSub>
                        <m:d>
                          <m:dPr>
                            <m:ctrlPr>
                              <a:rPr lang="el-GR" sz="2400" i="1" smtClean="0">
                                <a:solidFill>
                                  <a:srgbClr val="FF0000"/>
                                </a:solidFill>
                                <a:latin typeface="Cambria Math" panose="02040503050406030204" pitchFamily="18" charset="0"/>
                              </a:rPr>
                            </m:ctrlPr>
                          </m:dPr>
                          <m:e>
                            <m:sSub>
                              <m:sSubPr>
                                <m:ctrlPr>
                                  <a:rPr lang="el-GR" sz="2400" i="1">
                                    <a:solidFill>
                                      <a:srgbClr val="FF0000"/>
                                    </a:solidFill>
                                    <a:latin typeface="Cambria Math" panose="02040503050406030204" pitchFamily="18" charset="0"/>
                                  </a:rPr>
                                </m:ctrlPr>
                              </m:sSubPr>
                              <m:e>
                                <m:r>
                                  <a:rPr lang="en-US" sz="2400" i="1">
                                    <a:solidFill>
                                      <a:srgbClr val="FF0000"/>
                                    </a:solidFill>
                                    <a:latin typeface="Cambria Math"/>
                                  </a:rPr>
                                  <m:t> </m:t>
                                </m:r>
                                <m:r>
                                  <a:rPr lang="el-GR" sz="2400" i="1">
                                    <a:solidFill>
                                      <a:srgbClr val="FF0000"/>
                                    </a:solidFill>
                                    <a:latin typeface="Cambria Math"/>
                                    <a:ea typeface="Cambria Math"/>
                                  </a:rPr>
                                  <m:t>𝜕</m:t>
                                </m:r>
                              </m:e>
                              <m:sub>
                                <m:r>
                                  <a:rPr lang="el-GR" sz="2400" i="1">
                                    <a:solidFill>
                                      <a:srgbClr val="FF0000"/>
                                    </a:solidFill>
                                    <a:latin typeface="Cambria Math"/>
                                  </a:rPr>
                                  <m:t>𝜈</m:t>
                                </m:r>
                              </m:sub>
                            </m:sSub>
                            <m:r>
                              <a:rPr lang="en-US" sz="2400" i="1">
                                <a:solidFill>
                                  <a:srgbClr val="FF0000"/>
                                </a:solidFill>
                                <a:latin typeface="Cambria Math"/>
                              </a:rPr>
                              <m:t>+</m:t>
                            </m:r>
                            <m:sSub>
                              <m:sSubPr>
                                <m:ctrlPr>
                                  <a:rPr lang="en-US" sz="2400" i="1">
                                    <a:solidFill>
                                      <a:srgbClr val="FF0000"/>
                                    </a:solidFill>
                                    <a:latin typeface="Cambria Math" panose="02040503050406030204" pitchFamily="18" charset="0"/>
                                  </a:rPr>
                                </m:ctrlPr>
                              </m:sSubPr>
                              <m:e>
                                <m:r>
                                  <m:rPr>
                                    <m:nor/>
                                  </m:rPr>
                                  <a:rPr lang="el-GR" sz="2400" i="1" dirty="0">
                                    <a:solidFill>
                                      <a:srgbClr val="FF0000"/>
                                    </a:solidFill>
                                    <a:latin typeface="Cambria Math" panose="02040503050406030204" pitchFamily="18" charset="0"/>
                                    <a:ea typeface="Cambria Math" panose="02040503050406030204" pitchFamily="18" charset="0"/>
                                  </a:rPr>
                                  <m:t>Ω</m:t>
                                </m:r>
                              </m:e>
                              <m:sub>
                                <m:r>
                                  <m:rPr>
                                    <m:nor/>
                                  </m:rPr>
                                  <a:rPr lang="el-GR" sz="2400" i="1" dirty="0">
                                    <a:solidFill>
                                      <a:srgbClr val="FF0000"/>
                                    </a:solidFill>
                                    <a:latin typeface="Cambria Math" panose="02040503050406030204" pitchFamily="18" charset="0"/>
                                    <a:ea typeface="Cambria Math" panose="02040503050406030204" pitchFamily="18" charset="0"/>
                                  </a:rPr>
                                  <m:t>ν</m:t>
                                </m:r>
                              </m:sub>
                            </m:sSub>
                          </m:e>
                        </m:d>
                        <m:r>
                          <a:rPr lang="en-US" sz="2400" b="0" i="1" smtClean="0">
                            <a:solidFill>
                              <a:srgbClr val="FF0000"/>
                            </a:solidFill>
                            <a:latin typeface="Cambria Math" panose="02040503050406030204" pitchFamily="18" charset="0"/>
                          </a:rPr>
                          <m:t>−</m:t>
                        </m:r>
                        <m:sSubSup>
                          <m:sSubSupPr>
                            <m:ctrlPr>
                              <a:rPr lang="el-GR" sz="2400" i="1">
                                <a:solidFill>
                                  <a:srgbClr val="FF0000"/>
                                </a:solidFill>
                                <a:latin typeface="Cambria Math" panose="02040503050406030204" pitchFamily="18" charset="0"/>
                              </a:rPr>
                            </m:ctrlPr>
                          </m:sSubSupPr>
                          <m:e>
                            <m:r>
                              <a:rPr lang="en-US" sz="2400" i="1">
                                <a:solidFill>
                                  <a:srgbClr val="FF0000"/>
                                </a:solidFill>
                                <a:latin typeface="Cambria Math"/>
                              </a:rPr>
                              <m:t>𝐸</m:t>
                            </m:r>
                          </m:e>
                          <m:sub>
                            <m:r>
                              <a:rPr lang="en-US" sz="2400" i="1">
                                <a:solidFill>
                                  <a:srgbClr val="FF0000"/>
                                </a:solidFill>
                                <a:latin typeface="Cambria Math"/>
                              </a:rPr>
                              <m:t>𝑎</m:t>
                            </m:r>
                          </m:sub>
                          <m:sup>
                            <m:r>
                              <a:rPr lang="en-US" sz="2400" b="0" i="1" smtClean="0">
                                <a:solidFill>
                                  <a:srgbClr val="FF0000"/>
                                </a:solidFill>
                                <a:latin typeface="Cambria Math" panose="02040503050406030204" pitchFamily="18" charset="0"/>
                              </a:rPr>
                              <m:t>0</m:t>
                            </m:r>
                          </m:sup>
                        </m:sSubSup>
                        <m:sSup>
                          <m:sSupPr>
                            <m:ctrlPr>
                              <a:rPr lang="el-GR" sz="2400" i="1">
                                <a:solidFill>
                                  <a:srgbClr val="FF0000"/>
                                </a:solidFill>
                                <a:latin typeface="Cambria Math" panose="02040503050406030204" pitchFamily="18" charset="0"/>
                              </a:rPr>
                            </m:ctrlPr>
                          </m:sSupPr>
                          <m:e>
                            <m:r>
                              <a:rPr lang="el-GR" sz="2400" i="1">
                                <a:solidFill>
                                  <a:srgbClr val="FF0000"/>
                                </a:solidFill>
                                <a:latin typeface="Cambria Math"/>
                              </a:rPr>
                              <m:t>𝛾</m:t>
                            </m:r>
                          </m:e>
                          <m:sup>
                            <m:r>
                              <a:rPr lang="en-US" sz="2400" i="1">
                                <a:solidFill>
                                  <a:srgbClr val="FF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e>
                    </m:d>
                    <m:r>
                      <a:rPr lang="el-GR" sz="2400" i="1" smtClean="0">
                        <a:solidFill>
                          <a:srgbClr val="FF0000"/>
                        </a:solidFill>
                        <a:latin typeface="Cambria Math"/>
                      </a:rPr>
                      <m:t>𝛷</m:t>
                    </m:r>
                    <m:r>
                      <a:rPr lang="he-IL" sz="2400" i="1">
                        <a:solidFill>
                          <a:srgbClr val="FF0000"/>
                        </a:solidFill>
                        <a:latin typeface="Cambria Math"/>
                      </a:rPr>
                      <m:t>=</m:t>
                    </m:r>
                    <m:r>
                      <a:rPr lang="he-IL" sz="2400" i="1">
                        <a:solidFill>
                          <a:srgbClr val="FF0000"/>
                        </a:solidFill>
                        <a:latin typeface="Cambria Math"/>
                      </a:rPr>
                      <m:t>0</m:t>
                    </m:r>
                  </m:oMath>
                </a14:m>
                <a:r>
                  <a:rPr lang="en-US" sz="2400" dirty="0" smtClean="0">
                    <a:solidFill>
                      <a:srgbClr val="FF0000"/>
                    </a:solidFill>
                  </a:rPr>
                  <a:t>            </a:t>
                </a:r>
                <a:r>
                  <a:rPr lang="en-US" sz="2400" dirty="0" smtClean="0">
                    <a:solidFill>
                      <a:srgbClr val="7030A0"/>
                    </a:solidFill>
                    <a:latin typeface="Cambria Math"/>
                  </a:rPr>
                  <a:t>(</a:t>
                </a:r>
                <a:r>
                  <a:rPr lang="en-US" sz="2400" dirty="0">
                    <a:solidFill>
                      <a:srgbClr val="7030A0"/>
                    </a:solidFill>
                    <a:latin typeface="Cambria Math"/>
                  </a:rPr>
                  <a:t>a)</a:t>
                </a:r>
                <a:r>
                  <a:rPr lang="en-US" sz="2400" dirty="0" smtClean="0">
                    <a:solidFill>
                      <a:srgbClr val="FF0000"/>
                    </a:solidFill>
                  </a:rPr>
                  <a:t>  </a:t>
                </a:r>
                <a:endParaRPr lang="he-IL" sz="2400" dirty="0">
                  <a:solidFill>
                    <a:srgbClr val="FF0000"/>
                  </a:solidFill>
                </a:endParaRPr>
              </a:p>
              <a:p>
                <a:pPr algn="ctr"/>
                <a:r>
                  <a:rPr lang="en-GB" sz="1100" dirty="0">
                    <a:solidFill>
                      <a:srgbClr val="FF0000"/>
                    </a:solidFill>
                  </a:rPr>
                  <a:t> </a:t>
                </a:r>
                <a:endParaRPr lang="en-US"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395536" y="548680"/>
                <a:ext cx="8280919" cy="5820761"/>
              </a:xfrm>
              <a:prstGeom prst="rect">
                <a:avLst/>
              </a:prstGeom>
              <a:blipFill>
                <a:blip r:embed="rId2"/>
                <a:stretch>
                  <a:fillRect l="-1105" t="-838"/>
                </a:stretch>
              </a:blipFill>
            </p:spPr>
            <p:txBody>
              <a:bodyPr/>
              <a:lstStyle/>
              <a:p>
                <a:r>
                  <a:rPr lang="en-US">
                    <a:noFill/>
                  </a:rPr>
                  <a:t> </a:t>
                </a:r>
              </a:p>
            </p:txBody>
          </p:sp>
        </mc:Fallback>
      </mc:AlternateContent>
    </p:spTree>
    <p:extLst>
      <p:ext uri="{BB962C8B-B14F-4D97-AF65-F5344CB8AC3E}">
        <p14:creationId xmlns:p14="http://schemas.microsoft.com/office/powerpoint/2010/main" val="237748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39552" y="188640"/>
                <a:ext cx="8136904" cy="6434390"/>
              </a:xfrm>
              <a:prstGeom prst="rect">
                <a:avLst/>
              </a:prstGeom>
            </p:spPr>
            <p:txBody>
              <a:bodyPr wrap="square">
                <a:spAutoFit/>
              </a:bodyPr>
              <a:lstStyle/>
              <a:p>
                <a:pPr algn="l"/>
                <a:r>
                  <a:rPr lang="en-US" u="sng" dirty="0">
                    <a:solidFill>
                      <a:srgbClr val="C00000"/>
                    </a:solidFill>
                    <a:latin typeface="Cambria Math" panose="02040503050406030204" pitchFamily="18" charset="0"/>
                  </a:rPr>
                  <a:t>Evaluate the connection and spin </a:t>
                </a:r>
                <a:r>
                  <a:rPr lang="en-US" u="sng" dirty="0" smtClean="0">
                    <a:solidFill>
                      <a:srgbClr val="C00000"/>
                    </a:solidFill>
                    <a:latin typeface="Cambria Math" panose="02040503050406030204" pitchFamily="18" charset="0"/>
                  </a:rPr>
                  <a:t>connection</a:t>
                </a:r>
                <a:r>
                  <a:rPr lang="en-US" dirty="0" smtClean="0">
                    <a:solidFill>
                      <a:srgbClr val="C00000"/>
                    </a:solidFill>
                    <a:latin typeface="Cambria Math" panose="02040503050406030204" pitchFamily="18" charset="0"/>
                  </a:rPr>
                  <a:t>:</a:t>
                </a:r>
                <a:endParaRPr lang="en-US" dirty="0">
                  <a:solidFill>
                    <a:srgbClr val="C00000"/>
                  </a:solidFill>
                  <a:latin typeface="Cambria Math" panose="02040503050406030204" pitchFamily="18" charset="0"/>
                </a:endParaRPr>
              </a:p>
              <a:p>
                <a:pPr algn="l"/>
                <a:endParaRPr lang="en-US" i="1" dirty="0" smtClean="0">
                  <a:solidFill>
                    <a:srgbClr val="7030A0"/>
                  </a:solidFill>
                  <a:latin typeface="Cambria Math"/>
                </a:endParaRPr>
              </a:p>
              <a:p>
                <a14:m>
                  <m:oMath xmlns:m="http://schemas.openxmlformats.org/officeDocument/2006/math">
                    <m:r>
                      <a:rPr lang="el-GR" i="1">
                        <a:solidFill>
                          <a:srgbClr val="7030A0"/>
                        </a:solidFill>
                        <a:latin typeface="Cambria Math"/>
                      </a:rPr>
                      <m:t>𝛷</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r>
                          <a:rPr lang="en-US"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a:rPr>
                          <m:t>𝑥</m:t>
                        </m:r>
                        <m:r>
                          <a:rPr lang="en-US" i="1">
                            <a:solidFill>
                              <a:srgbClr val="7030A0"/>
                            </a:solidFill>
                            <a:latin typeface="Cambria Math"/>
                          </a:rPr>
                          <m:t>+</m:t>
                        </m:r>
                        <m:r>
                          <a:rPr lang="en-US" i="1">
                            <a:solidFill>
                              <a:srgbClr val="7030A0"/>
                            </a:solidFill>
                            <a:latin typeface="Cambria Math"/>
                          </a:rPr>
                          <m:t>𝑑𝑥</m:t>
                        </m:r>
                      </m:e>
                    </m:d>
                    <m:r>
                      <a:rPr lang="en-US" i="1">
                        <a:solidFill>
                          <a:srgbClr val="7030A0"/>
                        </a:solidFill>
                        <a:latin typeface="Cambria Math"/>
                      </a:rPr>
                      <m:t>=</m:t>
                    </m:r>
                    <m:r>
                      <a:rPr lang="el-GR" i="1">
                        <a:solidFill>
                          <a:srgbClr val="7030A0"/>
                        </a:solidFill>
                        <a:latin typeface="Cambria Math"/>
                      </a:rPr>
                      <m:t>𝛷</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r>
                      <a:rPr lang="en-US" i="1">
                        <a:solidFill>
                          <a:srgbClr val="7030A0"/>
                        </a:solidFill>
                        <a:latin typeface="Cambria Math"/>
                      </a:rPr>
                      <m:t>−</m:t>
                    </m:r>
                    <m:sSub>
                      <m:sSubPr>
                        <m:ctrlPr>
                          <a:rPr lang="en-US" i="1">
                            <a:solidFill>
                              <a:srgbClr val="7030A0"/>
                            </a:solidFill>
                            <a:latin typeface="Cambria Math" panose="02040503050406030204" pitchFamily="18" charset="0"/>
                          </a:rPr>
                        </m:ctrlPr>
                      </m:sSubPr>
                      <m:e>
                        <m:r>
                          <a:rPr lang="el-GR" i="1">
                            <a:solidFill>
                              <a:srgbClr val="7030A0"/>
                            </a:solidFill>
                            <a:latin typeface="Cambria Math"/>
                          </a:rPr>
                          <m:t>𝛷</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r>
                          <m:rPr>
                            <m:nor/>
                          </m:rPr>
                          <a:rPr lang="el-GR" i="1" dirty="0">
                            <a:solidFill>
                              <a:srgbClr val="7030A0"/>
                            </a:solidFill>
                            <a:latin typeface="Cambria Math" panose="02040503050406030204" pitchFamily="18" charset="0"/>
                            <a:ea typeface="Cambria Math" panose="02040503050406030204" pitchFamily="18" charset="0"/>
                          </a:rPr>
                          <m:t>Ω</m:t>
                        </m:r>
                      </m:e>
                      <m:sub>
                        <m:r>
                          <m:rPr>
                            <m:nor/>
                          </m:rPr>
                          <a:rPr lang="el-GR" i="1" dirty="0">
                            <a:solidFill>
                              <a:srgbClr val="7030A0"/>
                            </a:solidFill>
                            <a:latin typeface="Cambria Math" panose="02040503050406030204" pitchFamily="18" charset="0"/>
                            <a:ea typeface="Cambria Math" panose="02040503050406030204" pitchFamily="18" charset="0"/>
                          </a:rPr>
                          <m:t>ν</m:t>
                        </m:r>
                      </m:sub>
                    </m:sSub>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n-US" i="1">
                            <a:solidFill>
                              <a:srgbClr val="7030A0"/>
                            </a:solidFill>
                            <a:latin typeface="Cambria Math"/>
                          </a:rPr>
                          <m:t>𝑑𝑥</m:t>
                        </m:r>
                      </m:e>
                      <m:sup>
                        <m:r>
                          <a:rPr lang="el-GR" i="1">
                            <a:solidFill>
                              <a:srgbClr val="7030A0"/>
                            </a:solidFill>
                            <a:latin typeface="Cambria Math" panose="02040503050406030204" pitchFamily="18" charset="0"/>
                            <a:ea typeface="Cambria Math" panose="02040503050406030204" pitchFamily="18" charset="0"/>
                          </a:rPr>
                          <m:t>𝜈</m:t>
                        </m:r>
                      </m:sup>
                    </m:sSup>
                    <m:r>
                      <a:rPr lang="en-US" b="0" i="1" smtClean="0">
                        <a:solidFill>
                          <a:srgbClr val="7030A0"/>
                        </a:solidFill>
                        <a:latin typeface="Cambria Math" panose="02040503050406030204" pitchFamily="18" charset="0"/>
                        <a:ea typeface="Cambria Math" panose="02040503050406030204" pitchFamily="18" charset="0"/>
                      </a:rPr>
                      <m:t> </m:t>
                    </m:r>
                  </m:oMath>
                </a14:m>
                <a:r>
                  <a:rPr lang="en-US" dirty="0" smtClean="0">
                    <a:solidFill>
                      <a:srgbClr val="7030A0"/>
                    </a:solidFill>
                    <a:latin typeface="Cambria Math"/>
                  </a:rPr>
                  <a:t>                                    </a:t>
                </a:r>
                <a:r>
                  <a:rPr lang="en-US" dirty="0" smtClean="0">
                    <a:solidFill>
                      <a:srgbClr val="7030A0"/>
                    </a:solidFill>
                    <a:latin typeface="Cambria Math"/>
                  </a:rPr>
                  <a:t>(b)</a:t>
                </a:r>
                <a:endParaRPr lang="en-US" dirty="0">
                  <a:solidFill>
                    <a:srgbClr val="7030A0"/>
                  </a:solidFill>
                  <a:ea typeface="Cambria Math" panose="02040503050406030204" pitchFamily="18" charset="0"/>
                </a:endParaRPr>
              </a:p>
              <a:p>
                <a14:m>
                  <m:oMath xmlns:m="http://schemas.openxmlformats.org/officeDocument/2006/math">
                    <m:sSup>
                      <m:sSupPr>
                        <m:ctrlPr>
                          <a:rPr lang="en-US" i="1">
                            <a:solidFill>
                              <a:srgbClr val="7030A0"/>
                            </a:solidFill>
                            <a:latin typeface="Cambria Math" panose="02040503050406030204" pitchFamily="18" charset="0"/>
                          </a:rPr>
                        </m:ctrlPr>
                      </m:sSupPr>
                      <m:e>
                        <m:r>
                          <a:rPr lang="el-GR" i="1">
                            <a:solidFill>
                              <a:srgbClr val="7030A0"/>
                            </a:solidFill>
                            <a:latin typeface="Cambria Math"/>
                          </a:rPr>
                          <m:t>𝛷</m:t>
                        </m:r>
                      </m:e>
                      <m:sup>
                        <m:r>
                          <a:rPr lang="en-US" i="1">
                            <a:solidFill>
                              <a:srgbClr val="7030A0"/>
                            </a:solidFill>
                            <a:latin typeface="Cambria Math"/>
                          </a:rPr>
                          <m:t>𝐻</m:t>
                        </m:r>
                      </m:sup>
                    </m:sSup>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r>
                          <a:rPr lang="en-US" i="1">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a:rPr>
                          <m:t>𝑥</m:t>
                        </m:r>
                        <m:r>
                          <a:rPr lang="en-US" i="1">
                            <a:solidFill>
                              <a:srgbClr val="7030A0"/>
                            </a:solidFill>
                            <a:latin typeface="Cambria Math"/>
                          </a:rPr>
                          <m:t>+</m:t>
                        </m:r>
                        <m:r>
                          <a:rPr lang="en-US" i="1">
                            <a:solidFill>
                              <a:srgbClr val="7030A0"/>
                            </a:solidFill>
                            <a:latin typeface="Cambria Math"/>
                          </a:rPr>
                          <m:t>𝑑𝑥</m:t>
                        </m:r>
                      </m:e>
                    </m:d>
                    <m:r>
                      <a:rPr lang="en-US" i="1">
                        <a:solidFill>
                          <a:srgbClr val="7030A0"/>
                        </a:solidFill>
                        <a:latin typeface="Cambria Math"/>
                      </a:rPr>
                      <m:t>=</m:t>
                    </m:r>
                    <m:sSup>
                      <m:sSupPr>
                        <m:ctrlPr>
                          <a:rPr lang="en-US" i="1">
                            <a:solidFill>
                              <a:srgbClr val="7030A0"/>
                            </a:solidFill>
                            <a:latin typeface="Cambria Math" panose="02040503050406030204" pitchFamily="18" charset="0"/>
                          </a:rPr>
                        </m:ctrlPr>
                      </m:sSupPr>
                      <m:e>
                        <m:r>
                          <a:rPr lang="el-GR" i="1">
                            <a:solidFill>
                              <a:srgbClr val="7030A0"/>
                            </a:solidFill>
                            <a:latin typeface="Cambria Math"/>
                          </a:rPr>
                          <m:t>𝛷</m:t>
                        </m:r>
                      </m:e>
                      <m:sup>
                        <m:r>
                          <a:rPr lang="en-US" i="1">
                            <a:solidFill>
                              <a:srgbClr val="7030A0"/>
                            </a:solidFill>
                            <a:latin typeface="Cambria Math"/>
                          </a:rPr>
                          <m:t>𝐻</m:t>
                        </m:r>
                      </m:sup>
                    </m:sSup>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sSup>
                      <m:sSupPr>
                        <m:ctrlPr>
                          <a:rPr lang="en-US" i="1">
                            <a:solidFill>
                              <a:srgbClr val="7030A0"/>
                            </a:solidFill>
                            <a:latin typeface="Cambria Math" panose="02040503050406030204" pitchFamily="18" charset="0"/>
                          </a:rPr>
                        </m:ctrlPr>
                      </m:sSupPr>
                      <m:e>
                        <m:r>
                          <a:rPr lang="el-GR" i="1">
                            <a:solidFill>
                              <a:srgbClr val="7030A0"/>
                            </a:solidFill>
                            <a:latin typeface="Cambria Math"/>
                          </a:rPr>
                          <m:t>𝛷</m:t>
                        </m:r>
                      </m:e>
                      <m:sup>
                        <m:r>
                          <a:rPr lang="en-US" i="1">
                            <a:solidFill>
                              <a:srgbClr val="7030A0"/>
                            </a:solidFill>
                            <a:latin typeface="Cambria Math"/>
                          </a:rPr>
                          <m:t>𝐻</m:t>
                        </m:r>
                      </m:sup>
                    </m:sSup>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sSubSup>
                      <m:sSubSupPr>
                        <m:ctrlPr>
                          <a:rPr lang="en-US" i="1">
                            <a:solidFill>
                              <a:srgbClr val="7030A0"/>
                            </a:solidFill>
                            <a:latin typeface="Cambria Math" panose="02040503050406030204" pitchFamily="18" charset="0"/>
                          </a:rPr>
                        </m:ctrlPr>
                      </m:sSubSupPr>
                      <m:e>
                        <m:r>
                          <m:rPr>
                            <m:nor/>
                          </m:rPr>
                          <a:rPr lang="el-GR" i="1" dirty="0">
                            <a:solidFill>
                              <a:srgbClr val="7030A0"/>
                            </a:solidFill>
                            <a:latin typeface="Cambria Math" panose="02040503050406030204" pitchFamily="18" charset="0"/>
                            <a:ea typeface="Cambria Math" panose="02040503050406030204" pitchFamily="18" charset="0"/>
                          </a:rPr>
                          <m:t>Ω</m:t>
                        </m:r>
                      </m:e>
                      <m:sub>
                        <m:r>
                          <a:rPr lang="el-GR" i="1">
                            <a:solidFill>
                              <a:srgbClr val="7030A0"/>
                            </a:solidFill>
                            <a:latin typeface="Cambria Math" panose="02040503050406030204" pitchFamily="18" charset="0"/>
                            <a:ea typeface="Cambria Math" panose="02040503050406030204" pitchFamily="18" charset="0"/>
                          </a:rPr>
                          <m:t>𝜈</m:t>
                        </m:r>
                      </m:sub>
                      <m:sup>
                        <m:r>
                          <a:rPr lang="en-US" i="1">
                            <a:solidFill>
                              <a:srgbClr val="7030A0"/>
                            </a:solidFill>
                            <a:latin typeface="Cambria Math"/>
                          </a:rPr>
                          <m:t>𝐻</m:t>
                        </m:r>
                      </m:sup>
                    </m:sSubSup>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n-US" i="1">
                            <a:solidFill>
                              <a:srgbClr val="7030A0"/>
                            </a:solidFill>
                            <a:latin typeface="Cambria Math"/>
                          </a:rPr>
                          <m:t>𝑑𝑥</m:t>
                        </m:r>
                      </m:e>
                      <m:sup>
                        <m:r>
                          <a:rPr lang="el-GR" i="1">
                            <a:solidFill>
                              <a:srgbClr val="7030A0"/>
                            </a:solidFill>
                            <a:latin typeface="Cambria Math" panose="02040503050406030204" pitchFamily="18" charset="0"/>
                            <a:ea typeface="Cambria Math" panose="02040503050406030204" pitchFamily="18" charset="0"/>
                          </a:rPr>
                          <m:t>𝜈</m:t>
                        </m:r>
                      </m:sup>
                    </m:sSup>
                    <m:r>
                      <a:rPr lang="en-US" i="1" smtClean="0">
                        <a:solidFill>
                          <a:srgbClr val="7030A0"/>
                        </a:solidFill>
                        <a:latin typeface="Cambria Math" panose="02040503050406030204" pitchFamily="18" charset="0"/>
                        <a:ea typeface="Cambria Math" panose="02040503050406030204" pitchFamily="18" charset="0"/>
                      </a:rPr>
                      <m:t> </m:t>
                    </m:r>
                  </m:oMath>
                </a14:m>
                <a:r>
                  <a:rPr lang="en-US" dirty="0" smtClean="0">
                    <a:solidFill>
                      <a:srgbClr val="7030A0"/>
                    </a:solidFill>
                    <a:latin typeface="Cambria Math"/>
                  </a:rPr>
                  <a:t>                     </a:t>
                </a:r>
                <a:r>
                  <a:rPr lang="en-US" dirty="0" smtClean="0">
                    <a:solidFill>
                      <a:srgbClr val="7030A0"/>
                    </a:solidFill>
                    <a:latin typeface="Cambria Math"/>
                  </a:rPr>
                  <a:t>(c)</a:t>
                </a:r>
                <a:endParaRPr lang="en-US" dirty="0">
                  <a:solidFill>
                    <a:srgbClr val="7030A0"/>
                  </a:solidFill>
                  <a:latin typeface="Cambria Math"/>
                </a:endParaRPr>
              </a:p>
              <a:p>
                <a:pPr algn="l"/>
                <a:endParaRPr lang="en-US" dirty="0">
                  <a:solidFill>
                    <a:srgbClr val="7030A0"/>
                  </a:solidFill>
                </a:endParaRPr>
              </a:p>
              <a:p>
                <a:pPr algn="l"/>
                <a:r>
                  <a:rPr lang="en-US" dirty="0" smtClean="0">
                    <a:solidFill>
                      <a:schemeClr val="tx1"/>
                    </a:solidFill>
                  </a:rPr>
                  <a:t>2 conditions serve to determine </a:t>
                </a:r>
                <a14:m>
                  <m:oMath xmlns:m="http://schemas.openxmlformats.org/officeDocument/2006/math">
                    <m:sSub>
                      <m:sSubPr>
                        <m:ctrlPr>
                          <a:rPr lang="el-GR" i="1" dirty="0">
                            <a:solidFill>
                              <a:schemeClr val="tx1"/>
                            </a:solidFill>
                            <a:latin typeface="Cambria Math" panose="02040503050406030204" pitchFamily="18" charset="0"/>
                            <a:ea typeface="Cambria Math" panose="02040503050406030204" pitchFamily="18" charset="0"/>
                          </a:rPr>
                        </m:ctrlPr>
                      </m:sSubPr>
                      <m:e>
                        <m:r>
                          <m:rPr>
                            <m:nor/>
                          </m:rPr>
                          <a:rPr lang="el-GR" i="1" dirty="0">
                            <a:solidFill>
                              <a:schemeClr val="tx1"/>
                            </a:solidFill>
                            <a:latin typeface="Cambria Math" panose="02040503050406030204" pitchFamily="18" charset="0"/>
                            <a:ea typeface="Cambria Math" panose="02040503050406030204" pitchFamily="18" charset="0"/>
                          </a:rPr>
                          <m:t>Ω</m:t>
                        </m:r>
                      </m:e>
                      <m:sub>
                        <m:r>
                          <a:rPr lang="el-GR" i="1">
                            <a:solidFill>
                              <a:schemeClr val="tx1"/>
                            </a:solidFill>
                            <a:latin typeface="Cambria Math" panose="02040503050406030204" pitchFamily="18" charset="0"/>
                            <a:ea typeface="Cambria Math" panose="02040503050406030204" pitchFamily="18" charset="0"/>
                          </a:rPr>
                          <m:t>𝜈</m:t>
                        </m:r>
                      </m:sub>
                    </m:sSub>
                  </m:oMath>
                </a14:m>
                <a:r>
                  <a:rPr lang="en-US" dirty="0">
                    <a:solidFill>
                      <a:schemeClr val="tx1"/>
                    </a:solidFill>
                  </a:rPr>
                  <a:t> </a:t>
                </a:r>
                <a14:m>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&amp;</m:t>
                    </m:r>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m:rPr>
                            <m:nor/>
                          </m:rPr>
                          <a:rPr lang="el-GR" i="1" dirty="0">
                            <a:solidFill>
                              <a:schemeClr val="tx1"/>
                            </a:solidFill>
                            <a:latin typeface="Cambria Math" panose="02040503050406030204" pitchFamily="18" charset="0"/>
                            <a:ea typeface="Cambria Math" panose="02040503050406030204" pitchFamily="18" charset="0"/>
                          </a:rPr>
                          <m:t>Ω</m:t>
                        </m:r>
                      </m:e>
                      <m:sub>
                        <m:r>
                          <a:rPr lang="el-GR" i="1">
                            <a:solidFill>
                              <a:schemeClr val="tx1"/>
                            </a:solidFill>
                            <a:latin typeface="Cambria Math" panose="02040503050406030204" pitchFamily="18" charset="0"/>
                            <a:ea typeface="Cambria Math" panose="02040503050406030204" pitchFamily="18" charset="0"/>
                          </a:rPr>
                          <m:t>𝜈</m:t>
                        </m:r>
                      </m:sub>
                      <m:sup>
                        <m:r>
                          <a:rPr lang="en-US" i="1">
                            <a:solidFill>
                              <a:schemeClr val="tx1"/>
                            </a:solidFill>
                            <a:latin typeface="Cambria Math"/>
                          </a:rPr>
                          <m:t>𝐻</m:t>
                        </m:r>
                      </m:sup>
                    </m:sSubSup>
                    <m:r>
                      <a:rPr lang="en-US" i="1">
                        <a:solidFill>
                          <a:schemeClr val="tx1"/>
                        </a:solidFill>
                        <a:latin typeface="Cambria Math"/>
                      </a:rPr>
                      <m:t>(</m:t>
                    </m:r>
                    <m:r>
                      <a:rPr lang="en-US" i="1">
                        <a:solidFill>
                          <a:schemeClr val="tx1"/>
                        </a:solidFill>
                        <a:latin typeface="Cambria Math"/>
                      </a:rPr>
                      <m:t>𝑥</m:t>
                    </m:r>
                    <m:r>
                      <a:rPr lang="en-US" i="1">
                        <a:solidFill>
                          <a:schemeClr val="tx1"/>
                        </a:solidFill>
                        <a:latin typeface="Cambria Math"/>
                      </a:rPr>
                      <m:t>)</m:t>
                    </m:r>
                  </m:oMath>
                </a14:m>
                <a:r>
                  <a:rPr lang="en-US" dirty="0">
                    <a:solidFill>
                      <a:schemeClr val="tx1"/>
                    </a:solidFill>
                  </a:rPr>
                  <a:t> :</a:t>
                </a:r>
              </a:p>
              <a:p>
                <a:pPr algn="l"/>
                <a:endParaRPr lang="en-US" dirty="0">
                  <a:solidFill>
                    <a:srgbClr val="7030A0"/>
                  </a:solidFill>
                </a:endParaRPr>
              </a:p>
              <a:p>
                <a:pPr algn="l"/>
                <a:r>
                  <a:rPr lang="en-US" u="sng" dirty="0" smtClean="0">
                    <a:solidFill>
                      <a:srgbClr val="7030A0"/>
                    </a:solidFill>
                  </a:rPr>
                  <a:t>F</a:t>
                </a:r>
                <a:r>
                  <a:rPr lang="en-US" u="sng" dirty="0" smtClean="0">
                    <a:solidFill>
                      <a:srgbClr val="7030A0"/>
                    </a:solidFill>
                  </a:rPr>
                  <a:t>irst Condition</a:t>
                </a:r>
                <a:r>
                  <a:rPr lang="en-US" dirty="0" smtClean="0">
                    <a:solidFill>
                      <a:srgbClr val="7030A0"/>
                    </a:solidFill>
                  </a:rPr>
                  <a:t>: </a:t>
                </a:r>
                <a14:m>
                  <m:oMath xmlns:m="http://schemas.openxmlformats.org/officeDocument/2006/math">
                    <m:sSup>
                      <m:sSupPr>
                        <m:ctrlPr>
                          <a:rPr lang="en-US" i="1">
                            <a:solidFill>
                              <a:srgbClr val="7030A0"/>
                            </a:solidFill>
                            <a:latin typeface="Cambria Math" panose="02040503050406030204" pitchFamily="18" charset="0"/>
                          </a:rPr>
                        </m:ctrlPr>
                      </m:sSupPr>
                      <m:e>
                        <m:r>
                          <a:rPr lang="en-GB" i="1">
                            <a:solidFill>
                              <a:srgbClr val="7030A0"/>
                            </a:solidFill>
                            <a:latin typeface="Cambria Math" panose="02040503050406030204" pitchFamily="18" charset="0"/>
                          </a:rPr>
                          <m:t>𝑆</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r>
                          <a:rPr lang="en-GB" i="1">
                            <a:solidFill>
                              <a:srgbClr val="7030A0"/>
                            </a:solidFill>
                            <a:latin typeface="Cambria Math" panose="02040503050406030204" pitchFamily="18" charset="0"/>
                          </a:rPr>
                          <m:t>=</m:t>
                        </m:r>
                        <m:r>
                          <a:rPr lang="el-GR" i="1">
                            <a:solidFill>
                              <a:srgbClr val="7030A0"/>
                            </a:solidFill>
                            <a:latin typeface="Cambria Math"/>
                          </a:rPr>
                          <m:t>𝛷</m:t>
                        </m:r>
                      </m:e>
                      <m:sup>
                        <m:r>
                          <a:rPr lang="en-US" i="1">
                            <a:solidFill>
                              <a:srgbClr val="7030A0"/>
                            </a:solidFill>
                            <a:latin typeface="Cambria Math"/>
                          </a:rPr>
                          <m:t>𝐻</m:t>
                        </m:r>
                      </m:sup>
                    </m:sSup>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r>
                      <m:rPr>
                        <m:nor/>
                      </m:rPr>
                      <a:rPr lang="el-GR" dirty="0">
                        <a:solidFill>
                          <a:srgbClr val="7030A0"/>
                        </a:solidFill>
                      </a:rPr>
                      <m:t> </m:t>
                    </m:r>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l-GR" i="1">
                            <a:solidFill>
                              <a:srgbClr val="7030A0"/>
                            </a:solidFill>
                            <a:latin typeface="Cambria Math"/>
                          </a:rPr>
                          <m:t>𝛾</m:t>
                        </m:r>
                      </m:e>
                      <m:sup>
                        <m:r>
                          <a:rPr lang="en-US" i="1">
                            <a:solidFill>
                              <a:srgbClr val="7030A0"/>
                            </a:solidFill>
                            <a:latin typeface="Cambria Math"/>
                          </a:rPr>
                          <m:t>0</m:t>
                        </m:r>
                      </m:sup>
                    </m:sSup>
                    <m:r>
                      <a:rPr lang="el-GR" i="1">
                        <a:solidFill>
                          <a:srgbClr val="7030A0"/>
                        </a:solidFill>
                        <a:latin typeface="Cambria Math"/>
                      </a:rPr>
                      <m:t>𝛷</m:t>
                    </m:r>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r>
                      <m:rPr>
                        <m:nor/>
                      </m:rPr>
                      <a:rPr lang="en-US" i="1" dirty="0">
                        <a:solidFill>
                          <a:srgbClr val="7030A0"/>
                        </a:solidFill>
                        <a:latin typeface="Cambria Math"/>
                      </a:rPr>
                      <m:t> </m:t>
                    </m:r>
                  </m:oMath>
                </a14:m>
                <a:r>
                  <a:rPr lang="en-US" dirty="0">
                    <a:solidFill>
                      <a:srgbClr val="7030A0"/>
                    </a:solidFill>
                  </a:rPr>
                  <a:t>must transform as a scalar</a:t>
                </a:r>
                <a:r>
                  <a:rPr lang="en-US" dirty="0" smtClean="0">
                    <a:solidFill>
                      <a:srgbClr val="7030A0"/>
                    </a:solidFill>
                  </a:rPr>
                  <a:t>, then using </a:t>
                </a:r>
                <a:r>
                  <a:rPr lang="en-US" dirty="0">
                    <a:solidFill>
                      <a:srgbClr val="7030A0"/>
                    </a:solidFill>
                    <a:latin typeface="Cambria Math"/>
                  </a:rPr>
                  <a:t>(a</a:t>
                </a:r>
                <a:r>
                  <a:rPr lang="en-US" dirty="0" smtClean="0">
                    <a:solidFill>
                      <a:srgbClr val="7030A0"/>
                    </a:solidFill>
                    <a:latin typeface="Cambria Math"/>
                  </a:rPr>
                  <a:t>),</a:t>
                </a:r>
                <a:endParaRPr lang="en-US" dirty="0">
                  <a:solidFill>
                    <a:srgbClr val="7030A0"/>
                  </a:solidFill>
                  <a:latin typeface="Cambria Math"/>
                </a:endParaRPr>
              </a:p>
              <a:p>
                <a:pPr algn="l"/>
                <a:endParaRPr lang="en-US" dirty="0">
                  <a:solidFill>
                    <a:srgbClr val="7030A0"/>
                  </a:solidFill>
                </a:endParaRPr>
              </a:p>
              <a:p>
                <a:pPr algn="l"/>
                <a14:m>
                  <m:oMathPara xmlns:m="http://schemas.openxmlformats.org/officeDocument/2006/math">
                    <m:oMathParaPr>
                      <m:jc m:val="left"/>
                    </m:oMathParaPr>
                    <m:oMath xmlns:m="http://schemas.openxmlformats.org/officeDocument/2006/math">
                      <m:sSup>
                        <m:sSupPr>
                          <m:ctrlPr>
                            <a:rPr lang="en-US" i="1">
                              <a:solidFill>
                                <a:srgbClr val="7030A0"/>
                              </a:solidFill>
                              <a:latin typeface="Cambria Math" panose="02040503050406030204" pitchFamily="18" charset="0"/>
                            </a:rPr>
                          </m:ctrlPr>
                        </m:sSupPr>
                        <m:e>
                          <m:r>
                            <a:rPr lang="en-GB" i="1">
                              <a:solidFill>
                                <a:srgbClr val="7030A0"/>
                              </a:solidFill>
                              <a:latin typeface="Cambria Math" panose="02040503050406030204" pitchFamily="18" charset="0"/>
                            </a:rPr>
                            <m:t>𝑆</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r>
                                <a:rPr lang="en-GB" i="1">
                                  <a:solidFill>
                                    <a:srgbClr val="7030A0"/>
                                  </a:solidFill>
                                  <a:latin typeface="Cambria Math" panose="02040503050406030204" pitchFamily="18" charset="0"/>
                                </a:rPr>
                                <m:t>+</m:t>
                              </m:r>
                              <m:r>
                                <a:rPr lang="en-GB" i="1">
                                  <a:solidFill>
                                    <a:srgbClr val="7030A0"/>
                                  </a:solidFill>
                                  <a:latin typeface="Cambria Math" panose="02040503050406030204" pitchFamily="18" charset="0"/>
                                </a:rPr>
                                <m:t>𝑑𝑥</m:t>
                              </m:r>
                            </m:e>
                          </m:d>
                          <m:r>
                            <a:rPr lang="en-US" b="0" i="1" smtClean="0">
                              <a:solidFill>
                                <a:srgbClr val="7030A0"/>
                              </a:solidFill>
                              <a:latin typeface="Cambria Math" panose="02040503050406030204" pitchFamily="18" charset="0"/>
                            </a:rPr>
                            <m:t>−</m:t>
                          </m:r>
                          <m:r>
                            <a:rPr lang="en-GB" i="1">
                              <a:solidFill>
                                <a:srgbClr val="7030A0"/>
                              </a:solidFill>
                              <a:latin typeface="Cambria Math" panose="02040503050406030204" pitchFamily="18" charset="0"/>
                            </a:rPr>
                            <m:t>𝑆</m:t>
                          </m:r>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r>
                            <a:rPr lang="en-GB" i="1">
                              <a:solidFill>
                                <a:srgbClr val="7030A0"/>
                              </a:solidFill>
                              <a:latin typeface="Cambria Math" panose="02040503050406030204" pitchFamily="18" charset="0"/>
                            </a:rPr>
                            <m:t>=−</m:t>
                          </m:r>
                          <m:r>
                            <a:rPr lang="el-GR" i="1">
                              <a:solidFill>
                                <a:srgbClr val="7030A0"/>
                              </a:solidFill>
                              <a:latin typeface="Cambria Math"/>
                            </a:rPr>
                            <m:t>𝛷</m:t>
                          </m:r>
                        </m:e>
                        <m:sup>
                          <m:r>
                            <a:rPr lang="en-US" i="1">
                              <a:solidFill>
                                <a:srgbClr val="7030A0"/>
                              </a:solidFill>
                              <a:latin typeface="Cambria Math"/>
                            </a:rPr>
                            <m:t>𝐻</m:t>
                          </m:r>
                        </m:sup>
                      </m:sSup>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d>
                        <m:dPr>
                          <m:begChr m:val="["/>
                          <m:endChr m:val="]"/>
                          <m:ctrlPr>
                            <a:rPr lang="en-GB" i="1">
                              <a:solidFill>
                                <a:srgbClr val="7030A0"/>
                              </a:solidFill>
                              <a:latin typeface="Cambria Math" panose="02040503050406030204" pitchFamily="18" charset="0"/>
                            </a:rPr>
                          </m:ctrlPr>
                        </m:dPr>
                        <m:e>
                          <m:sSup>
                            <m:sSupPr>
                              <m:ctrlPr>
                                <a:rPr lang="el-GR" i="1">
                                  <a:solidFill>
                                    <a:srgbClr val="7030A0"/>
                                  </a:solidFill>
                                  <a:latin typeface="Cambria Math" panose="02040503050406030204" pitchFamily="18" charset="0"/>
                                </a:rPr>
                              </m:ctrlPr>
                            </m:sSupPr>
                            <m:e>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l-GR" i="1">
                                      <a:solidFill>
                                        <a:srgbClr val="7030A0"/>
                                      </a:solidFill>
                                      <a:latin typeface="Cambria Math"/>
                                    </a:rPr>
                                    <m:t>𝛾</m:t>
                                  </m:r>
                                </m:e>
                                <m:sup>
                                  <m:r>
                                    <a:rPr lang="en-US" i="1">
                                      <a:solidFill>
                                        <a:srgbClr val="7030A0"/>
                                      </a:solidFill>
                                      <a:latin typeface="Cambria Math"/>
                                    </a:rPr>
                                    <m:t>0</m:t>
                                  </m:r>
                                </m:sup>
                              </m:sSup>
                              <m:sSup>
                                <m:sSupPr>
                                  <m:ctrlPr>
                                    <a:rPr lang="en-US" i="1">
                                      <a:solidFill>
                                        <a:srgbClr val="7030A0"/>
                                      </a:solidFill>
                                      <a:latin typeface="Cambria Math" panose="02040503050406030204" pitchFamily="18" charset="0"/>
                                    </a:rPr>
                                  </m:ctrlPr>
                                </m:sSupPr>
                                <m:e>
                                  <m:sSub>
                                    <m:sSubPr>
                                      <m:ctrlPr>
                                        <a:rPr lang="en-US" i="1">
                                          <a:solidFill>
                                            <a:srgbClr val="7030A0"/>
                                          </a:solidFill>
                                          <a:latin typeface="Cambria Math" panose="02040503050406030204" pitchFamily="18" charset="0"/>
                                        </a:rPr>
                                      </m:ctrlPr>
                                    </m:sSubPr>
                                    <m:e>
                                      <m:r>
                                        <m:rPr>
                                          <m:nor/>
                                        </m:rPr>
                                        <a:rPr lang="el-GR" i="1" dirty="0">
                                          <a:solidFill>
                                            <a:srgbClr val="7030A0"/>
                                          </a:solidFill>
                                          <a:latin typeface="Cambria Math" panose="02040503050406030204" pitchFamily="18" charset="0"/>
                                          <a:ea typeface="Cambria Math" panose="02040503050406030204" pitchFamily="18" charset="0"/>
                                        </a:rPr>
                                        <m:t>Ω</m:t>
                                      </m:r>
                                    </m:e>
                                    <m:sub>
                                      <m:r>
                                        <m:rPr>
                                          <m:nor/>
                                        </m:rPr>
                                        <a:rPr lang="el-GR" i="1" dirty="0">
                                          <a:solidFill>
                                            <a:srgbClr val="7030A0"/>
                                          </a:solidFill>
                                          <a:latin typeface="Cambria Math" panose="02040503050406030204" pitchFamily="18" charset="0"/>
                                          <a:ea typeface="Cambria Math" panose="02040503050406030204" pitchFamily="18" charset="0"/>
                                        </a:rPr>
                                        <m:t>ν</m:t>
                                      </m:r>
                                    </m:sub>
                                  </m:sSub>
                                </m:e>
                                <m:sup>
                                  <m:r>
                                    <a:rPr lang="en-GB" i="1">
                                      <a:solidFill>
                                        <a:srgbClr val="7030A0"/>
                                      </a:solidFill>
                                      <a:latin typeface="Cambria Math" panose="02040503050406030204" pitchFamily="18" charset="0"/>
                                    </a:rPr>
                                    <m:t>𝐻</m:t>
                                  </m:r>
                                </m:sup>
                              </m:sSup>
                              <m:r>
                                <a:rPr lang="en-GB" i="1">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m:rPr>
                                      <m:nor/>
                                    </m:rPr>
                                    <a:rPr lang="el-GR" i="1" dirty="0">
                                      <a:solidFill>
                                        <a:srgbClr val="7030A0"/>
                                      </a:solidFill>
                                      <a:latin typeface="Cambria Math" panose="02040503050406030204" pitchFamily="18" charset="0"/>
                                      <a:ea typeface="Cambria Math" panose="02040503050406030204" pitchFamily="18" charset="0"/>
                                    </a:rPr>
                                    <m:t>Ω</m:t>
                                  </m:r>
                                </m:e>
                                <m:sub>
                                  <m:r>
                                    <m:rPr>
                                      <m:nor/>
                                    </m:rPr>
                                    <a:rPr lang="el-GR" i="1" dirty="0">
                                      <a:solidFill>
                                        <a:srgbClr val="7030A0"/>
                                      </a:solidFill>
                                      <a:latin typeface="Cambria Math" panose="02040503050406030204" pitchFamily="18" charset="0"/>
                                      <a:ea typeface="Cambria Math" panose="02040503050406030204" pitchFamily="18" charset="0"/>
                                    </a:rPr>
                                    <m:t>ν</m:t>
                                  </m:r>
                                </m:sub>
                              </m:sSub>
                              <m:r>
                                <a:rPr lang="el-GR" i="1">
                                  <a:solidFill>
                                    <a:srgbClr val="7030A0"/>
                                  </a:solidFill>
                                  <a:latin typeface="Cambria Math"/>
                                </a:rPr>
                                <m:t>𝛾</m:t>
                              </m:r>
                            </m:e>
                            <m:sup>
                              <m:r>
                                <a:rPr lang="en-US" i="1">
                                  <a:solidFill>
                                    <a:srgbClr val="7030A0"/>
                                  </a:solidFill>
                                  <a:latin typeface="Cambria Math"/>
                                </a:rPr>
                                <m:t>0</m:t>
                              </m:r>
                            </m:sup>
                          </m:sSup>
                        </m:e>
                      </m:d>
                      <m:r>
                        <a:rPr lang="el-GR" i="1">
                          <a:solidFill>
                            <a:srgbClr val="7030A0"/>
                          </a:solidFill>
                          <a:latin typeface="Cambria Math"/>
                        </a:rPr>
                        <m:t>𝛷</m:t>
                      </m:r>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r>
                        <m:rPr>
                          <m:nor/>
                        </m:rPr>
                        <a:rPr lang="en-US" i="1" dirty="0">
                          <a:solidFill>
                            <a:srgbClr val="7030A0"/>
                          </a:solidFill>
                          <a:latin typeface="Cambria Math"/>
                        </a:rPr>
                        <m:t> </m:t>
                      </m:r>
                    </m:oMath>
                  </m:oMathPara>
                </a14:m>
                <a:endParaRPr lang="he-IL" dirty="0">
                  <a:solidFill>
                    <a:srgbClr val="7030A0"/>
                  </a:solidFill>
                </a:endParaRPr>
              </a:p>
              <a:p>
                <a:pPr algn="l"/>
                <a:endParaRPr lang="en-US" i="1" dirty="0" smtClean="0">
                  <a:solidFill>
                    <a:srgbClr val="FF000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sSub>
                        <m:sSubPr>
                          <m:ctrlPr>
                            <a:rPr lang="en-US" sz="2400" i="1">
                              <a:solidFill>
                                <a:srgbClr val="FF0000"/>
                              </a:solidFill>
                              <a:latin typeface="Cambria Math" panose="02040503050406030204" pitchFamily="18" charset="0"/>
                            </a:rPr>
                          </m:ctrlPr>
                        </m:sSubPr>
                        <m:e>
                          <m:r>
                            <m:rPr>
                              <m:nor/>
                            </m:rPr>
                            <a:rPr lang="el-GR" sz="2400" i="1" dirty="0">
                              <a:solidFill>
                                <a:srgbClr val="FF0000"/>
                              </a:solidFill>
                              <a:latin typeface="Cambria Math" panose="02040503050406030204" pitchFamily="18" charset="0"/>
                              <a:ea typeface="Cambria Math" panose="02040503050406030204" pitchFamily="18" charset="0"/>
                            </a:rPr>
                            <m:t>Ω</m:t>
                          </m:r>
                        </m:e>
                        <m:sub>
                          <m:r>
                            <m:rPr>
                              <m:nor/>
                            </m:rPr>
                            <a:rPr lang="el-GR" sz="2400" i="1" dirty="0">
                              <a:solidFill>
                                <a:srgbClr val="FF0000"/>
                              </a:solidFill>
                              <a:latin typeface="Cambria Math" panose="02040503050406030204" pitchFamily="18" charset="0"/>
                              <a:ea typeface="Cambria Math" panose="02040503050406030204" pitchFamily="18" charset="0"/>
                            </a:rPr>
                            <m:t>ν</m:t>
                          </m:r>
                        </m:sub>
                      </m:sSub>
                      <m:r>
                        <a:rPr lang="en-GB" sz="2400" i="1" dirty="0">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rPr>
                          </m:ctrlPr>
                        </m:sSupPr>
                        <m:e>
                          <m:sSub>
                            <m:sSubPr>
                              <m:ctrlPr>
                                <a:rPr lang="en-US" sz="2400" i="1">
                                  <a:solidFill>
                                    <a:srgbClr val="FF0000"/>
                                  </a:solidFill>
                                  <a:latin typeface="Cambria Math" panose="02040503050406030204" pitchFamily="18" charset="0"/>
                                </a:rPr>
                              </m:ctrlPr>
                            </m:sSubPr>
                            <m:e>
                              <m:r>
                                <m:rPr>
                                  <m:nor/>
                                </m:rPr>
                                <a:rPr lang="el-GR" sz="2400" i="1" dirty="0">
                                  <a:solidFill>
                                    <a:srgbClr val="FF0000"/>
                                  </a:solidFill>
                                  <a:latin typeface="Cambria Math" panose="02040503050406030204" pitchFamily="18" charset="0"/>
                                  <a:ea typeface="Cambria Math" panose="02040503050406030204" pitchFamily="18" charset="0"/>
                                </a:rPr>
                                <m:t>Ω</m:t>
                              </m:r>
                            </m:e>
                            <m:sub>
                              <m:r>
                                <m:rPr>
                                  <m:nor/>
                                </m:rPr>
                                <a:rPr lang="el-GR" sz="2400" i="1" dirty="0">
                                  <a:solidFill>
                                    <a:srgbClr val="FF0000"/>
                                  </a:solidFill>
                                  <a:latin typeface="Cambria Math" panose="02040503050406030204" pitchFamily="18" charset="0"/>
                                  <a:ea typeface="Cambria Math" panose="02040503050406030204" pitchFamily="18" charset="0"/>
                                </a:rPr>
                                <m:t>ν</m:t>
                              </m:r>
                            </m:sub>
                          </m:sSub>
                        </m:e>
                        <m:sup>
                          <m:r>
                            <a:rPr lang="en-GB" sz="2400" i="1">
                              <a:solidFill>
                                <a:srgbClr val="FF0000"/>
                              </a:solidFill>
                              <a:latin typeface="Cambria Math" panose="02040503050406030204" pitchFamily="18" charset="0"/>
                            </a:rPr>
                            <m:t>𝐻</m:t>
                          </m:r>
                        </m:sup>
                      </m:sSup>
                    </m:oMath>
                  </m:oMathPara>
                </a14:m>
                <a:endParaRPr lang="en-US" sz="2400" dirty="0" smtClean="0">
                  <a:solidFill>
                    <a:srgbClr val="7030A0"/>
                  </a:solidFill>
                </a:endParaRPr>
              </a:p>
              <a:p>
                <a:pPr algn="l"/>
                <a:endParaRPr lang="en-US" u="sng" dirty="0" smtClean="0">
                  <a:solidFill>
                    <a:srgbClr val="7030A0"/>
                  </a:solidFill>
                </a:endParaRPr>
              </a:p>
              <a:p>
                <a:pPr algn="l"/>
                <a:r>
                  <a:rPr lang="en-US" u="sng" dirty="0">
                    <a:solidFill>
                      <a:srgbClr val="7030A0"/>
                    </a:solidFill>
                  </a:rPr>
                  <a:t>S</a:t>
                </a:r>
                <a:r>
                  <a:rPr lang="en-US" u="sng" dirty="0" smtClean="0">
                    <a:solidFill>
                      <a:srgbClr val="7030A0"/>
                    </a:solidFill>
                  </a:rPr>
                  <a:t>econd condition</a:t>
                </a:r>
                <a:r>
                  <a:rPr lang="en-US" dirty="0" smtClean="0">
                    <a:solidFill>
                      <a:srgbClr val="7030A0"/>
                    </a:solidFill>
                  </a:rPr>
                  <a:t>:</a:t>
                </a:r>
                <a14:m>
                  <m:oMath xmlns:m="http://schemas.openxmlformats.org/officeDocument/2006/math">
                    <m:sSup>
                      <m:sSupPr>
                        <m:ctrlPr>
                          <a:rPr lang="en-US" i="1">
                            <a:solidFill>
                              <a:srgbClr val="7030A0"/>
                            </a:solidFill>
                            <a:latin typeface="Cambria Math" panose="02040503050406030204" pitchFamily="18" charset="0"/>
                          </a:rPr>
                        </m:ctrlPr>
                      </m:sSupPr>
                      <m:e>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n-US" i="1">
                                <a:solidFill>
                                  <a:srgbClr val="7030A0"/>
                                </a:solidFill>
                                <a:latin typeface="Cambria Math" panose="02040503050406030204" pitchFamily="18" charset="0"/>
                              </a:rPr>
                              <m:t>𝑉</m:t>
                            </m:r>
                          </m:e>
                          <m:sup>
                            <m:r>
                              <a:rPr lang="en-US" i="1">
                                <a:solidFill>
                                  <a:srgbClr val="7030A0"/>
                                </a:solidFill>
                                <a:latin typeface="Cambria Math" panose="02040503050406030204" pitchFamily="18" charset="0"/>
                              </a:rPr>
                              <m:t>𝑎</m:t>
                            </m:r>
                          </m:sup>
                        </m:sSup>
                        <m:d>
                          <m:dPr>
                            <m:ctrlPr>
                              <a:rPr lang="en-US" i="1">
                                <a:solidFill>
                                  <a:srgbClr val="7030A0"/>
                                </a:solidFill>
                                <a:latin typeface="Cambria Math" panose="02040503050406030204" pitchFamily="18" charset="0"/>
                              </a:rPr>
                            </m:ctrlPr>
                          </m:dPr>
                          <m:e>
                            <m:r>
                              <a:rPr lang="en-US" i="1">
                                <a:solidFill>
                                  <a:srgbClr val="7030A0"/>
                                </a:solidFill>
                                <a:latin typeface="Cambria Math"/>
                              </a:rPr>
                              <m:t>𝑥</m:t>
                            </m:r>
                          </m:e>
                        </m:d>
                        <m:r>
                          <a:rPr lang="en-GB" i="1">
                            <a:solidFill>
                              <a:srgbClr val="7030A0"/>
                            </a:solidFill>
                            <a:latin typeface="Cambria Math" panose="02040503050406030204" pitchFamily="18" charset="0"/>
                          </a:rPr>
                          <m:t>=</m:t>
                        </m:r>
                        <m:r>
                          <a:rPr lang="el-GR" i="1">
                            <a:solidFill>
                              <a:srgbClr val="7030A0"/>
                            </a:solidFill>
                            <a:latin typeface="Cambria Math"/>
                          </a:rPr>
                          <m:t>𝛷</m:t>
                        </m:r>
                      </m:e>
                      <m:sup>
                        <m:r>
                          <a:rPr lang="en-US" i="1">
                            <a:solidFill>
                              <a:srgbClr val="7030A0"/>
                            </a:solidFill>
                            <a:latin typeface="Cambria Math"/>
                          </a:rPr>
                          <m:t>𝐻</m:t>
                        </m:r>
                      </m:sup>
                    </m:sSup>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r>
                      <m:rPr>
                        <m:nor/>
                      </m:rPr>
                      <a:rPr lang="el-GR" dirty="0">
                        <a:solidFill>
                          <a:srgbClr val="7030A0"/>
                        </a:solidFill>
                      </a:rPr>
                      <m:t> </m:t>
                    </m:r>
                    <m:sSup>
                      <m:sSupPr>
                        <m:ctrlPr>
                          <a:rPr lang="el-GR" i="1">
                            <a:solidFill>
                              <a:srgbClr val="7030A0"/>
                            </a:solidFill>
                            <a:latin typeface="Cambria Math" panose="02040503050406030204" pitchFamily="18" charset="0"/>
                          </a:rPr>
                        </m:ctrlPr>
                      </m:sSupPr>
                      <m:e>
                        <m:r>
                          <a:rPr lang="en-US" i="1">
                            <a:solidFill>
                              <a:srgbClr val="7030A0"/>
                            </a:solidFill>
                            <a:latin typeface="Cambria Math"/>
                          </a:rPr>
                          <m:t> </m:t>
                        </m:r>
                        <m:r>
                          <a:rPr lang="el-GR" i="1">
                            <a:solidFill>
                              <a:srgbClr val="7030A0"/>
                            </a:solidFill>
                            <a:latin typeface="Cambria Math"/>
                          </a:rPr>
                          <m:t>𝛾</m:t>
                        </m:r>
                      </m:e>
                      <m:sup>
                        <m:r>
                          <a:rPr lang="en-US" i="1">
                            <a:solidFill>
                              <a:srgbClr val="7030A0"/>
                            </a:solidFill>
                            <a:latin typeface="Cambria Math" panose="02040503050406030204" pitchFamily="18" charset="0"/>
                          </a:rPr>
                          <m:t>𝑎</m:t>
                        </m:r>
                      </m:sup>
                    </m:sSup>
                    <m:r>
                      <a:rPr lang="el-GR" i="1">
                        <a:solidFill>
                          <a:srgbClr val="7030A0"/>
                        </a:solidFill>
                        <a:latin typeface="Cambria Math"/>
                      </a:rPr>
                      <m:t>𝛷</m:t>
                    </m:r>
                    <m:r>
                      <a:rPr lang="en-US" i="1">
                        <a:solidFill>
                          <a:srgbClr val="7030A0"/>
                        </a:solidFill>
                        <a:latin typeface="Cambria Math"/>
                      </a:rPr>
                      <m:t>(</m:t>
                    </m:r>
                    <m:r>
                      <a:rPr lang="en-US" i="1">
                        <a:solidFill>
                          <a:srgbClr val="7030A0"/>
                        </a:solidFill>
                        <a:latin typeface="Cambria Math"/>
                      </a:rPr>
                      <m:t>𝑥</m:t>
                    </m:r>
                    <m:r>
                      <a:rPr lang="en-US" i="1">
                        <a:solidFill>
                          <a:srgbClr val="7030A0"/>
                        </a:solidFill>
                        <a:latin typeface="Cambria Math"/>
                      </a:rPr>
                      <m:t>)</m:t>
                    </m:r>
                  </m:oMath>
                </a14:m>
                <a:r>
                  <a:rPr lang="en-US" dirty="0" smtClean="0">
                    <a:solidFill>
                      <a:srgbClr val="7030A0"/>
                    </a:solidFill>
                  </a:rPr>
                  <a:t> </a:t>
                </a:r>
                <a:r>
                  <a:rPr lang="en-US" dirty="0">
                    <a:solidFill>
                      <a:srgbClr val="7030A0"/>
                    </a:solidFill>
                  </a:rPr>
                  <a:t>must transform as a </a:t>
                </a:r>
                <a:r>
                  <a:rPr lang="en-US" dirty="0" smtClean="0">
                    <a:solidFill>
                      <a:srgbClr val="7030A0"/>
                    </a:solidFill>
                  </a:rPr>
                  <a:t>vector</a:t>
                </a:r>
                <a:r>
                  <a:rPr lang="en-US" dirty="0">
                    <a:solidFill>
                      <a:srgbClr val="7030A0"/>
                    </a:solidFill>
                  </a:rPr>
                  <a:t>, </a:t>
                </a:r>
                <a:r>
                  <a:rPr lang="en-US" i="1" dirty="0" smtClean="0">
                    <a:solidFill>
                      <a:srgbClr val="7030A0"/>
                    </a:solidFill>
                  </a:rPr>
                  <a:t>i.e.</a:t>
                </a:r>
                <a:r>
                  <a:rPr lang="en-US" dirty="0" smtClean="0">
                    <a:solidFill>
                      <a:srgbClr val="7030A0"/>
                    </a:solidFill>
                  </a:rPr>
                  <a:t>,</a:t>
                </a:r>
                <a:endParaRPr lang="en-US" dirty="0">
                  <a:solidFill>
                    <a:srgbClr val="7030A0"/>
                  </a:solidFill>
                </a:endParaRPr>
              </a:p>
              <a:p>
                <a:pPr algn="l"/>
                <a14:m>
                  <m:oMathPara xmlns:m="http://schemas.openxmlformats.org/officeDocument/2006/math">
                    <m:oMathParaPr>
                      <m:jc m:val="centerGroup"/>
                    </m:oMathParaPr>
                    <m:oMath xmlns:m="http://schemas.openxmlformats.org/officeDocument/2006/math">
                      <m:sSup>
                        <m:sSupPr>
                          <m:ctrlPr>
                            <a:rPr lang="el-GR" i="1">
                              <a:solidFill>
                                <a:srgbClr val="002060"/>
                              </a:solidFill>
                              <a:latin typeface="Cambria Math" panose="02040503050406030204" pitchFamily="18" charset="0"/>
                            </a:rPr>
                          </m:ctrlPr>
                        </m:sSupPr>
                        <m:e>
                          <m:r>
                            <a:rPr lang="en-US" i="1">
                              <a:solidFill>
                                <a:srgbClr val="002060"/>
                              </a:solidFill>
                              <a:latin typeface="Cambria Math"/>
                            </a:rPr>
                            <m:t> </m:t>
                          </m:r>
                          <m:r>
                            <a:rPr lang="en-GB" i="1">
                              <a:solidFill>
                                <a:srgbClr val="002060"/>
                              </a:solidFill>
                              <a:latin typeface="Cambria Math" panose="02040503050406030204" pitchFamily="18" charset="0"/>
                            </a:rPr>
                            <m:t>𝑉</m:t>
                          </m:r>
                        </m:e>
                        <m:sup>
                          <m:r>
                            <a:rPr lang="en-US" i="1">
                              <a:solidFill>
                                <a:srgbClr val="002060"/>
                              </a:solidFill>
                              <a:latin typeface="Cambria Math"/>
                            </a:rPr>
                            <m:t>𝑎</m:t>
                          </m:r>
                        </m:sup>
                      </m:sSup>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ea typeface="Cambria Math" panose="02040503050406030204" pitchFamily="18" charset="0"/>
                            </a:rPr>
                            <m:t>→</m:t>
                          </m:r>
                          <m:r>
                            <a:rPr lang="en-US" i="1">
                              <a:solidFill>
                                <a:srgbClr val="002060"/>
                              </a:solidFill>
                              <a:latin typeface="Cambria Math"/>
                            </a:rPr>
                            <m:t>𝑥</m:t>
                          </m:r>
                          <m:r>
                            <a:rPr lang="en-GB"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𝑑𝑥</m:t>
                          </m:r>
                        </m:e>
                      </m:d>
                      <m:sSup>
                        <m:sSupPr>
                          <m:ctrlPr>
                            <a:rPr lang="el-GR"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𝑉</m:t>
                          </m:r>
                        </m:e>
                        <m:sup>
                          <m:r>
                            <a:rPr lang="en-US" i="1">
                              <a:solidFill>
                                <a:srgbClr val="002060"/>
                              </a:solidFill>
                              <a:latin typeface="Cambria Math"/>
                            </a:rPr>
                            <m:t>𝑎</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m:t>
                      </m:r>
                      <m:sSubSup>
                        <m:sSubSupPr>
                          <m:ctrlPr>
                            <a:rPr lang="el-GR" i="1">
                              <a:solidFill>
                                <a:srgbClr val="002060"/>
                              </a:solidFill>
                              <a:latin typeface="Cambria Math" panose="02040503050406030204" pitchFamily="18" charset="0"/>
                            </a:rPr>
                          </m:ctrlPr>
                        </m:sSubSup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sub>
                        <m:sup>
                          <m:r>
                            <a:rPr lang="en-US" i="1">
                              <a:solidFill>
                                <a:srgbClr val="002060"/>
                              </a:solidFill>
                              <a:latin typeface="Cambria Math"/>
                            </a:rPr>
                            <m:t>𝑎</m:t>
                          </m:r>
                        </m:sup>
                      </m:sSubSup>
                      <m:sSup>
                        <m:sSupPr>
                          <m:ctrlPr>
                            <a:rPr lang="el-GR" i="1">
                              <a:solidFill>
                                <a:srgbClr val="002060"/>
                              </a:solidFill>
                              <a:latin typeface="Cambria Math" panose="02040503050406030204" pitchFamily="18" charset="0"/>
                            </a:rPr>
                          </m:ctrlPr>
                        </m:sSupPr>
                        <m:e>
                          <m:r>
                            <a:rPr lang="en-US" i="1">
                              <a:solidFill>
                                <a:srgbClr val="002060"/>
                              </a:solidFill>
                              <a:latin typeface="Cambria Math"/>
                            </a:rPr>
                            <m:t> </m:t>
                          </m:r>
                          <m:r>
                            <a:rPr lang="en-GB" i="1">
                              <a:solidFill>
                                <a:srgbClr val="002060"/>
                              </a:solidFill>
                              <a:latin typeface="Cambria Math" panose="02040503050406030204" pitchFamily="18" charset="0"/>
                            </a:rPr>
                            <m:t>𝑉</m:t>
                          </m:r>
                        </m:e>
                        <m:sup>
                          <m:r>
                            <a:rPr lang="en-US" b="0" i="1" smtClean="0">
                              <a:solidFill>
                                <a:srgbClr val="002060"/>
                              </a:solidFill>
                              <a:latin typeface="Cambria Math" panose="02040503050406030204" pitchFamily="18" charset="0"/>
                            </a:rPr>
                            <m:t>𝑏</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𝑑</m:t>
                      </m:r>
                      <m:sSup>
                        <m:sSupPr>
                          <m:ctrlPr>
                            <a:rPr lang="en-GB" i="1">
                              <a:solidFill>
                                <a:srgbClr val="002060"/>
                              </a:solidFill>
                              <a:latin typeface="Cambria Math" panose="02040503050406030204" pitchFamily="18" charset="0"/>
                            </a:rPr>
                          </m:ctrlPr>
                        </m:sSupPr>
                        <m:e>
                          <m:r>
                            <a:rPr lang="en-GB" i="1">
                              <a:solidFill>
                                <a:srgbClr val="002060"/>
                              </a:solidFill>
                              <a:latin typeface="Cambria Math" panose="02040503050406030204" pitchFamily="18" charset="0"/>
                            </a:rPr>
                            <m:t>𝑥</m:t>
                          </m:r>
                          <m:r>
                            <m:rPr>
                              <m:nor/>
                            </m:rPr>
                            <a:rPr lang="en-US" dirty="0">
                              <a:solidFill>
                                <a:srgbClr val="002060"/>
                              </a:solidFill>
                            </a:rPr>
                            <m:t> </m:t>
                          </m:r>
                        </m:e>
                        <m:sup>
                          <m:r>
                            <m:rPr>
                              <m:sty m:val="p"/>
                            </m:rPr>
                            <a:rPr lang="el-GR" i="1">
                              <a:solidFill>
                                <a:srgbClr val="002060"/>
                              </a:solidFill>
                              <a:latin typeface="Cambria Math" panose="02040503050406030204" pitchFamily="18" charset="0"/>
                            </a:rPr>
                            <m:t>μ</m:t>
                          </m:r>
                        </m:sup>
                      </m:sSup>
                    </m:oMath>
                  </m:oMathPara>
                </a14:m>
                <a:endParaRPr lang="en-US" dirty="0" smtClean="0">
                  <a:solidFill>
                    <a:srgbClr val="7030A0"/>
                  </a:solidFill>
                </a:endParaRPr>
              </a:p>
              <a:p>
                <a:pPr algn="l"/>
                <a14:m>
                  <m:oMath xmlns:m="http://schemas.openxmlformats.org/officeDocument/2006/math">
                    <m:sSubSup>
                      <m:sSubSupPr>
                        <m:ctrlPr>
                          <a:rPr lang="el-GR" i="1">
                            <a:solidFill>
                              <a:srgbClr val="002060"/>
                            </a:solidFill>
                            <a:latin typeface="Cambria Math" panose="02040503050406030204" pitchFamily="18" charset="0"/>
                          </a:rPr>
                        </m:ctrlPr>
                      </m:sSubSup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sub>
                      <m:sup>
                        <m:r>
                          <a:rPr lang="en-US" i="1">
                            <a:solidFill>
                              <a:srgbClr val="002060"/>
                            </a:solidFill>
                            <a:latin typeface="Cambria Math"/>
                          </a:rPr>
                          <m:t>𝑎</m:t>
                        </m:r>
                      </m:sup>
                    </m:sSubSup>
                  </m:oMath>
                </a14:m>
                <a:r>
                  <a:rPr lang="en-US" dirty="0" smtClean="0">
                    <a:solidFill>
                      <a:srgbClr val="7030A0"/>
                    </a:solidFill>
                  </a:rPr>
                  <a:t> - is the spin connection. Using </a:t>
                </a:r>
                <a:r>
                  <a:rPr lang="en-US" dirty="0">
                    <a:solidFill>
                      <a:srgbClr val="7030A0"/>
                    </a:solidFill>
                    <a:latin typeface="Cambria Math"/>
                  </a:rPr>
                  <a:t>(b</a:t>
                </a:r>
                <a:r>
                  <a:rPr lang="en-US" dirty="0" smtClean="0">
                    <a:solidFill>
                      <a:srgbClr val="7030A0"/>
                    </a:solidFill>
                    <a:latin typeface="Cambria Math"/>
                  </a:rPr>
                  <a:t>), </a:t>
                </a:r>
              </a:p>
              <a:p>
                <a:pPr algn="l"/>
                <a:endParaRPr lang="en-US" dirty="0">
                  <a:solidFill>
                    <a:srgbClr val="7030A0"/>
                  </a:solidFill>
                </a:endParaRPr>
              </a:p>
              <a:p>
                <a:pPr algn="l" rtl="0"/>
                <a14:m>
                  <m:oMathPara xmlns:m="http://schemas.openxmlformats.org/officeDocument/2006/math">
                    <m:oMathParaPr>
                      <m:jc m:val="center"/>
                    </m:oMathParaPr>
                    <m:oMath xmlns:m="http://schemas.openxmlformats.org/officeDocument/2006/math">
                      <m:sSup>
                        <m:sSupPr>
                          <m:ctrlPr>
                            <a:rPr lang="el-GR" i="1" smtClean="0">
                              <a:solidFill>
                                <a:srgbClr val="002060"/>
                              </a:solidFill>
                              <a:latin typeface="Cambria Math" panose="02040503050406030204" pitchFamily="18" charset="0"/>
                            </a:rPr>
                          </m:ctrlPr>
                        </m:sSupPr>
                        <m:e>
                          <m:r>
                            <a:rPr lang="en-US" i="1">
                              <a:solidFill>
                                <a:srgbClr val="002060"/>
                              </a:solidFill>
                              <a:latin typeface="Cambria Math"/>
                            </a:rPr>
                            <m:t> </m:t>
                          </m:r>
                          <m:r>
                            <a:rPr lang="en-GB" i="1">
                              <a:solidFill>
                                <a:srgbClr val="002060"/>
                              </a:solidFill>
                              <a:latin typeface="Cambria Math" panose="02040503050406030204" pitchFamily="18" charset="0"/>
                            </a:rPr>
                            <m:t>𝑉</m:t>
                          </m:r>
                        </m:e>
                        <m:sup>
                          <m:r>
                            <a:rPr lang="en-US" i="1">
                              <a:solidFill>
                                <a:srgbClr val="002060"/>
                              </a:solidFill>
                              <a:latin typeface="Cambria Math"/>
                            </a:rPr>
                            <m:t>𝑎</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r>
                            <a:rPr lang="en-GB"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𝑑𝑥</m:t>
                          </m:r>
                        </m:e>
                      </m:d>
                      <m:sSup>
                        <m:sSupPr>
                          <m:ctrlPr>
                            <a:rPr lang="el-GR" i="1">
                              <a:solidFill>
                                <a:srgbClr val="002060"/>
                              </a:solidFill>
                              <a:latin typeface="Cambria Math" panose="02040503050406030204" pitchFamily="18" charset="0"/>
                            </a:rPr>
                          </m:ctrlPr>
                        </m:sSupPr>
                        <m:e>
                          <m:r>
                            <a:rPr lang="en-GB"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𝑉</m:t>
                          </m:r>
                        </m:e>
                        <m:sup>
                          <m:r>
                            <a:rPr lang="en-US" i="1">
                              <a:solidFill>
                                <a:srgbClr val="002060"/>
                              </a:solidFill>
                              <a:latin typeface="Cambria Math"/>
                            </a:rPr>
                            <m:t>𝑎</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m:t>
                      </m:r>
                      <m:sSup>
                        <m:sSupPr>
                          <m:ctrlPr>
                            <a:rPr lang="en-US" i="1">
                              <a:solidFill>
                                <a:srgbClr val="002060"/>
                              </a:solidFill>
                              <a:latin typeface="Cambria Math" panose="02040503050406030204" pitchFamily="18" charset="0"/>
                            </a:rPr>
                          </m:ctrlPr>
                        </m:sSupPr>
                        <m:e>
                          <m:r>
                            <a:rPr lang="el-GR" i="1">
                              <a:solidFill>
                                <a:srgbClr val="002060"/>
                              </a:solidFill>
                              <a:latin typeface="Cambria Math"/>
                            </a:rPr>
                            <m:t>𝛷</m:t>
                          </m:r>
                        </m:e>
                        <m:sup>
                          <m:r>
                            <a:rPr lang="en-US" i="1">
                              <a:solidFill>
                                <a:srgbClr val="002060"/>
                              </a:solidFill>
                              <a:latin typeface="Cambria Math"/>
                            </a:rPr>
                            <m:t>𝐻</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d>
                        <m:dPr>
                          <m:begChr m:val="["/>
                          <m:endChr m:val="]"/>
                          <m:ctrlPr>
                            <a:rPr lang="el-GR"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m:rPr>
                                  <m:nor/>
                                </m:rPr>
                                <a:rPr lang="en-US" i="1">
                                  <a:solidFill>
                                    <a:srgbClr val="002060"/>
                                  </a:solidFill>
                                  <a:latin typeface="Cambria Math"/>
                                  <a:ea typeface="Cambria Math" panose="02040503050406030204" pitchFamily="18" charset="0"/>
                                </a:rPr>
                                <m:t>,</m:t>
                              </m:r>
                              <m:r>
                                <m:rPr>
                                  <m:nor/>
                                </m:rPr>
                                <a:rPr lang="el-GR" i="1" dirty="0">
                                  <a:solidFill>
                                    <a:srgbClr val="002060"/>
                                  </a:solidFill>
                                  <a:latin typeface="Cambria Math" panose="02040503050406030204" pitchFamily="18" charset="0"/>
                                  <a:ea typeface="Cambria Math" panose="02040503050406030204" pitchFamily="18" charset="0"/>
                                </a:rPr>
                                <m:t>Ω</m:t>
                              </m:r>
                            </m:e>
                            <m:sub>
                              <m:r>
                                <m:rPr>
                                  <m:sty m:val="p"/>
                                </m:rPr>
                                <a:rPr lang="el-GR" i="1">
                                  <a:solidFill>
                                    <a:srgbClr val="002060"/>
                                  </a:solidFill>
                                  <a:latin typeface="Cambria Math" panose="02040503050406030204" pitchFamily="18" charset="0"/>
                                </a:rPr>
                                <m:t>μ</m:t>
                              </m:r>
                            </m:sub>
                          </m:sSub>
                        </m:e>
                      </m:d>
                      <m:r>
                        <a:rPr lang="el-GR" i="1">
                          <a:solidFill>
                            <a:srgbClr val="002060"/>
                          </a:solidFill>
                          <a:latin typeface="Cambria Math"/>
                        </a:rPr>
                        <m:t>𝛷</m:t>
                      </m:r>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𝑑</m:t>
                      </m:r>
                      <m:sSup>
                        <m:sSupPr>
                          <m:ctrlPr>
                            <a:rPr lang="en-GB" i="1">
                              <a:solidFill>
                                <a:srgbClr val="002060"/>
                              </a:solidFill>
                              <a:latin typeface="Cambria Math" panose="02040503050406030204" pitchFamily="18" charset="0"/>
                            </a:rPr>
                          </m:ctrlPr>
                        </m:sSupPr>
                        <m:e>
                          <m:r>
                            <a:rPr lang="en-GB" i="1">
                              <a:solidFill>
                                <a:srgbClr val="002060"/>
                              </a:solidFill>
                              <a:latin typeface="Cambria Math" panose="02040503050406030204" pitchFamily="18" charset="0"/>
                            </a:rPr>
                            <m:t>𝑥</m:t>
                          </m:r>
                          <m:r>
                            <m:rPr>
                              <m:nor/>
                            </m:rPr>
                            <a:rPr lang="en-US" dirty="0">
                              <a:solidFill>
                                <a:srgbClr val="002060"/>
                              </a:solidFill>
                            </a:rPr>
                            <m:t> </m:t>
                          </m:r>
                        </m:e>
                        <m:sup>
                          <m:r>
                            <m:rPr>
                              <m:sty m:val="p"/>
                            </m:rPr>
                            <a:rPr lang="el-GR" i="1">
                              <a:solidFill>
                                <a:srgbClr val="002060"/>
                              </a:solidFill>
                              <a:latin typeface="Cambria Math" panose="02040503050406030204" pitchFamily="18" charset="0"/>
                            </a:rPr>
                            <m:t>μ</m:t>
                          </m:r>
                        </m:sup>
                      </m:sSup>
                    </m:oMath>
                  </m:oMathPara>
                </a14:m>
                <a:endParaRPr lang="en-US" dirty="0" smtClean="0">
                  <a:solidFill>
                    <a:srgbClr val="002060"/>
                  </a:solidFill>
                </a:endParaRPr>
              </a:p>
              <a:p>
                <a:pPr algn="l" rtl="0"/>
                <a:endParaRPr lang="el-GR" dirty="0">
                  <a:solidFill>
                    <a:srgbClr val="002060"/>
                  </a:solidFill>
                </a:endParaRPr>
              </a:p>
              <a:p>
                <a:pPr algn="l"/>
                <a14:m>
                  <m:oMathPara xmlns:m="http://schemas.openxmlformats.org/officeDocument/2006/math">
                    <m:oMathParaPr>
                      <m:jc m:val="centerGroup"/>
                    </m:oMathParaPr>
                    <m:oMath xmlns:m="http://schemas.openxmlformats.org/officeDocument/2006/math">
                      <m:sSup>
                        <m:sSupPr>
                          <m:ctrlPr>
                            <a:rPr lang="en-US" sz="2400" i="1" smtClean="0">
                              <a:solidFill>
                                <a:srgbClr val="C00000"/>
                              </a:solidFill>
                              <a:latin typeface="Cambria Math" panose="02040503050406030204" pitchFamily="18" charset="0"/>
                            </a:rPr>
                          </m:ctrlPr>
                        </m:sSupPr>
                        <m:e>
                          <m:r>
                            <a:rPr lang="el-GR" sz="2400" i="1">
                              <a:solidFill>
                                <a:srgbClr val="C00000"/>
                              </a:solidFill>
                              <a:latin typeface="Cambria Math"/>
                            </a:rPr>
                            <m:t>𝛷</m:t>
                          </m:r>
                        </m:e>
                        <m:sup>
                          <m:r>
                            <a:rPr lang="en-US" sz="2400" i="1">
                              <a:solidFill>
                                <a:srgbClr val="C00000"/>
                              </a:solidFill>
                              <a:latin typeface="Cambria Math"/>
                            </a:rPr>
                            <m:t>𝐻</m:t>
                          </m:r>
                        </m:sup>
                      </m:sSup>
                      <m:d>
                        <m:dPr>
                          <m:ctrlPr>
                            <a:rPr lang="en-US" sz="2400" i="1">
                              <a:solidFill>
                                <a:srgbClr val="C00000"/>
                              </a:solidFill>
                              <a:latin typeface="Cambria Math" panose="02040503050406030204" pitchFamily="18" charset="0"/>
                            </a:rPr>
                          </m:ctrlPr>
                        </m:dPr>
                        <m:e>
                          <m:r>
                            <a:rPr lang="en-US" sz="2400" i="1">
                              <a:solidFill>
                                <a:srgbClr val="C00000"/>
                              </a:solidFill>
                              <a:latin typeface="Cambria Math"/>
                            </a:rPr>
                            <m:t>𝑥</m:t>
                          </m:r>
                        </m:e>
                      </m:d>
                      <m:d>
                        <m:dPr>
                          <m:begChr m:val="["/>
                          <m:endChr m:val="]"/>
                          <m:ctrlPr>
                            <a:rPr lang="el-GR" sz="2400" i="1">
                              <a:solidFill>
                                <a:srgbClr val="C00000"/>
                              </a:solidFill>
                              <a:latin typeface="Cambria Math" panose="02040503050406030204" pitchFamily="18" charset="0"/>
                            </a:rPr>
                          </m:ctrlPr>
                        </m:dPr>
                        <m:e>
                          <m:sSub>
                            <m:sSubPr>
                              <m:ctrlPr>
                                <a:rPr lang="el-GR" sz="2400" i="1">
                                  <a:solidFill>
                                    <a:srgbClr val="C00000"/>
                                  </a:solidFill>
                                  <a:latin typeface="Cambria Math" panose="02040503050406030204" pitchFamily="18" charset="0"/>
                                </a:rPr>
                              </m:ctrlPr>
                            </m:sSubPr>
                            <m:e>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m:rPr>
                                  <m:nor/>
                                </m:rPr>
                                <a:rPr lang="en-US" sz="2400" i="1">
                                  <a:solidFill>
                                    <a:srgbClr val="C00000"/>
                                  </a:solidFill>
                                  <a:latin typeface="Cambria Math"/>
                                  <a:ea typeface="Cambria Math" panose="02040503050406030204" pitchFamily="18" charset="0"/>
                                </a:rPr>
                                <m:t>,</m:t>
                              </m:r>
                              <m:r>
                                <m:rPr>
                                  <m:nor/>
                                </m:rPr>
                                <a:rPr lang="el-GR" sz="2400" i="1" dirty="0">
                                  <a:solidFill>
                                    <a:srgbClr val="C00000"/>
                                  </a:solidFill>
                                  <a:latin typeface="Cambria Math" panose="02040503050406030204" pitchFamily="18" charset="0"/>
                                  <a:ea typeface="Cambria Math" panose="02040503050406030204" pitchFamily="18" charset="0"/>
                                </a:rPr>
                                <m:t>Ω</m:t>
                              </m:r>
                            </m:e>
                            <m:sub>
                              <m:r>
                                <m:rPr>
                                  <m:sty m:val="p"/>
                                </m:rPr>
                                <a:rPr lang="el-GR" sz="2400" i="1">
                                  <a:solidFill>
                                    <a:srgbClr val="C00000"/>
                                  </a:solidFill>
                                  <a:latin typeface="Cambria Math" panose="02040503050406030204" pitchFamily="18" charset="0"/>
                                </a:rPr>
                                <m:t>μ</m:t>
                              </m:r>
                            </m:sub>
                          </m:sSub>
                        </m:e>
                      </m:d>
                      <m:r>
                        <a:rPr lang="el-GR" sz="2400" i="1">
                          <a:solidFill>
                            <a:srgbClr val="C00000"/>
                          </a:solidFill>
                          <a:latin typeface="Cambria Math"/>
                        </a:rPr>
                        <m:t>𝛷</m:t>
                      </m:r>
                      <m:d>
                        <m:dPr>
                          <m:ctrlPr>
                            <a:rPr lang="en-US" sz="2400" i="1">
                              <a:solidFill>
                                <a:srgbClr val="C00000"/>
                              </a:solidFill>
                              <a:latin typeface="Cambria Math" panose="02040503050406030204" pitchFamily="18" charset="0"/>
                            </a:rPr>
                          </m:ctrlPr>
                        </m:dPr>
                        <m:e>
                          <m:r>
                            <a:rPr lang="en-US" sz="2400" i="1">
                              <a:solidFill>
                                <a:srgbClr val="C00000"/>
                              </a:solidFill>
                              <a:latin typeface="Cambria Math"/>
                            </a:rPr>
                            <m:t>𝑥</m:t>
                          </m:r>
                        </m:e>
                      </m:d>
                      <m:r>
                        <a:rPr lang="en-GB" sz="2400" i="1">
                          <a:solidFill>
                            <a:srgbClr val="C00000"/>
                          </a:solidFill>
                          <a:latin typeface="Cambria Math" panose="02040503050406030204" pitchFamily="18" charset="0"/>
                        </a:rPr>
                        <m:t>𝑑</m:t>
                      </m:r>
                      <m:sSup>
                        <m:sSupPr>
                          <m:ctrlPr>
                            <a:rPr lang="en-GB" sz="2400" i="1">
                              <a:solidFill>
                                <a:srgbClr val="C00000"/>
                              </a:solidFill>
                              <a:latin typeface="Cambria Math" panose="02040503050406030204" pitchFamily="18" charset="0"/>
                            </a:rPr>
                          </m:ctrlPr>
                        </m:sSupPr>
                        <m:e>
                          <m:r>
                            <a:rPr lang="en-GB" sz="2400" i="1">
                              <a:solidFill>
                                <a:srgbClr val="C00000"/>
                              </a:solidFill>
                              <a:latin typeface="Cambria Math" panose="02040503050406030204" pitchFamily="18" charset="0"/>
                            </a:rPr>
                            <m:t>𝑥</m:t>
                          </m:r>
                          <m:r>
                            <m:rPr>
                              <m:nor/>
                            </m:rPr>
                            <a:rPr lang="en-US" sz="2400" dirty="0">
                              <a:solidFill>
                                <a:srgbClr val="C00000"/>
                              </a:solidFill>
                            </a:rPr>
                            <m:t> </m:t>
                          </m:r>
                        </m:e>
                        <m:sup>
                          <m:r>
                            <m:rPr>
                              <m:sty m:val="p"/>
                            </m:rPr>
                            <a:rPr lang="el-GR" sz="2400" i="1">
                              <a:solidFill>
                                <a:srgbClr val="C00000"/>
                              </a:solidFill>
                              <a:latin typeface="Cambria Math" panose="02040503050406030204" pitchFamily="18" charset="0"/>
                            </a:rPr>
                            <m:t>μ</m:t>
                          </m:r>
                        </m:sup>
                      </m:sSup>
                      <m:r>
                        <a:rPr lang="en-US" sz="2400" b="0" i="1" smtClean="0">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l-GR" sz="2400" i="1">
                              <a:solidFill>
                                <a:srgbClr val="C00000"/>
                              </a:solidFill>
                              <a:latin typeface="Cambria Math"/>
                            </a:rPr>
                            <m:t>𝜔</m:t>
                          </m:r>
                        </m:e>
                        <m:sub>
                          <m:r>
                            <a:rPr lang="el-GR" sz="2400" i="1">
                              <a:solidFill>
                                <a:srgbClr val="C00000"/>
                              </a:solidFill>
                              <a:latin typeface="Cambria Math"/>
                            </a:rPr>
                            <m:t>𝜇</m:t>
                          </m:r>
                          <m:r>
                            <a:rPr lang="en-US" sz="2400" i="1">
                              <a:solidFill>
                                <a:srgbClr val="C00000"/>
                              </a:solidFill>
                              <a:latin typeface="Cambria Math"/>
                            </a:rPr>
                            <m:t>𝑏</m:t>
                          </m:r>
                        </m:sub>
                        <m:sup>
                          <m:r>
                            <a:rPr lang="en-US" sz="2400" i="1">
                              <a:solidFill>
                                <a:srgbClr val="C00000"/>
                              </a:solidFill>
                              <a:latin typeface="Cambria Math"/>
                            </a:rPr>
                            <m:t>𝑎</m:t>
                          </m:r>
                        </m:sup>
                      </m:sSubSup>
                      <m:sSup>
                        <m:sSupPr>
                          <m:ctrlPr>
                            <a:rPr lang="el-GR" sz="2400" i="1">
                              <a:solidFill>
                                <a:srgbClr val="C00000"/>
                              </a:solidFill>
                              <a:latin typeface="Cambria Math" panose="02040503050406030204" pitchFamily="18" charset="0"/>
                            </a:rPr>
                          </m:ctrlPr>
                        </m:sSupPr>
                        <m:e>
                          <m:r>
                            <a:rPr lang="en-US" sz="2400" i="1">
                              <a:solidFill>
                                <a:srgbClr val="C00000"/>
                              </a:solidFill>
                              <a:latin typeface="Cambria Math"/>
                            </a:rPr>
                            <m:t> </m:t>
                          </m:r>
                          <m:r>
                            <a:rPr lang="en-GB" sz="2400" i="1">
                              <a:solidFill>
                                <a:srgbClr val="C00000"/>
                              </a:solidFill>
                              <a:latin typeface="Cambria Math" panose="02040503050406030204" pitchFamily="18" charset="0"/>
                            </a:rPr>
                            <m:t>𝑉</m:t>
                          </m:r>
                        </m:e>
                        <m:sup>
                          <m:r>
                            <a:rPr lang="en-US" sz="2400" i="1">
                              <a:solidFill>
                                <a:srgbClr val="C00000"/>
                              </a:solidFill>
                              <a:latin typeface="Cambria Math" panose="02040503050406030204" pitchFamily="18" charset="0"/>
                            </a:rPr>
                            <m:t>𝑏</m:t>
                          </m:r>
                        </m:sup>
                      </m:sSup>
                      <m:d>
                        <m:dPr>
                          <m:ctrlPr>
                            <a:rPr lang="en-US" sz="2400" i="1">
                              <a:solidFill>
                                <a:srgbClr val="C00000"/>
                              </a:solidFill>
                              <a:latin typeface="Cambria Math" panose="02040503050406030204" pitchFamily="18" charset="0"/>
                            </a:rPr>
                          </m:ctrlPr>
                        </m:dPr>
                        <m:e>
                          <m:r>
                            <a:rPr lang="en-US" sz="2400" i="1">
                              <a:solidFill>
                                <a:srgbClr val="C00000"/>
                              </a:solidFill>
                              <a:latin typeface="Cambria Math"/>
                            </a:rPr>
                            <m:t>𝑥</m:t>
                          </m:r>
                        </m:e>
                      </m:d>
                      <m:r>
                        <a:rPr lang="en-GB" sz="2400" i="1">
                          <a:solidFill>
                            <a:srgbClr val="C00000"/>
                          </a:solidFill>
                          <a:latin typeface="Cambria Math" panose="02040503050406030204" pitchFamily="18" charset="0"/>
                        </a:rPr>
                        <m:t>𝑑</m:t>
                      </m:r>
                      <m:sSup>
                        <m:sSupPr>
                          <m:ctrlPr>
                            <a:rPr lang="en-GB" sz="2400" i="1">
                              <a:solidFill>
                                <a:srgbClr val="C00000"/>
                              </a:solidFill>
                              <a:latin typeface="Cambria Math" panose="02040503050406030204" pitchFamily="18" charset="0"/>
                            </a:rPr>
                          </m:ctrlPr>
                        </m:sSupPr>
                        <m:e>
                          <m:r>
                            <a:rPr lang="en-GB" sz="2400" i="1">
                              <a:solidFill>
                                <a:srgbClr val="C00000"/>
                              </a:solidFill>
                              <a:latin typeface="Cambria Math" panose="02040503050406030204" pitchFamily="18" charset="0"/>
                            </a:rPr>
                            <m:t>𝑥</m:t>
                          </m:r>
                          <m:r>
                            <m:rPr>
                              <m:nor/>
                            </m:rPr>
                            <a:rPr lang="en-US" sz="2400" dirty="0">
                              <a:solidFill>
                                <a:srgbClr val="C00000"/>
                              </a:solidFill>
                            </a:rPr>
                            <m:t> </m:t>
                          </m:r>
                        </m:e>
                        <m:sup>
                          <m:r>
                            <m:rPr>
                              <m:sty m:val="p"/>
                            </m:rPr>
                            <a:rPr lang="el-GR" sz="2400" i="1">
                              <a:solidFill>
                                <a:srgbClr val="C00000"/>
                              </a:solidFill>
                              <a:latin typeface="Cambria Math" panose="02040503050406030204" pitchFamily="18" charset="0"/>
                            </a:rPr>
                            <m:t>μ</m:t>
                          </m:r>
                        </m:sup>
                      </m:sSup>
                    </m:oMath>
                  </m:oMathPara>
                </a14:m>
                <a:endParaRPr lang="en-US" sz="2400" dirty="0" smtClean="0">
                  <a:solidFill>
                    <a:srgbClr val="7030A0"/>
                  </a:solidFill>
                </a:endParaRPr>
              </a:p>
              <a:p>
                <a:pPr algn="l"/>
                <a:r>
                  <a:rPr lang="en-US" dirty="0" smtClean="0">
                    <a:solidFill>
                      <a:srgbClr val="002060"/>
                    </a:solidFill>
                  </a:rPr>
                  <a:t>Then,</a:t>
                </a:r>
                <a:endParaRPr lang="en-US" dirty="0">
                  <a:solidFill>
                    <a:srgbClr val="00206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539552" y="188640"/>
                <a:ext cx="8136904" cy="6434390"/>
              </a:xfrm>
              <a:prstGeom prst="rect">
                <a:avLst/>
              </a:prstGeom>
              <a:blipFill>
                <a:blip r:embed="rId2"/>
                <a:stretch>
                  <a:fillRect l="-600" t="-664" r="-750"/>
                </a:stretch>
              </a:blipFill>
            </p:spPr>
            <p:txBody>
              <a:bodyPr/>
              <a:lstStyle/>
              <a:p>
                <a:r>
                  <a:rPr lang="en-US">
                    <a:noFill/>
                  </a:rPr>
                  <a:t> </a:t>
                </a:r>
              </a:p>
            </p:txBody>
          </p:sp>
        </mc:Fallback>
      </mc:AlternateContent>
    </p:spTree>
    <p:extLst>
      <p:ext uri="{BB962C8B-B14F-4D97-AF65-F5344CB8AC3E}">
        <p14:creationId xmlns:p14="http://schemas.microsoft.com/office/powerpoint/2010/main" val="352333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67544" y="548680"/>
                <a:ext cx="8208911" cy="5913863"/>
              </a:xfrm>
              <a:prstGeom prst="rect">
                <a:avLst/>
              </a:prstGeom>
            </p:spPr>
            <p:txBody>
              <a:bodyPr wrap="square">
                <a:spAutoFit/>
              </a:bodyPr>
              <a:lstStyle/>
              <a:p>
                <a14:m>
                  <m:oMath xmlns:m="http://schemas.openxmlformats.org/officeDocument/2006/math">
                    <m:sSup>
                      <m:sSupPr>
                        <m:ctrlPr>
                          <a:rPr lang="en-US" i="1" smtClean="0">
                            <a:solidFill>
                              <a:srgbClr val="002060"/>
                            </a:solidFill>
                            <a:latin typeface="Cambria Math" panose="02040503050406030204" pitchFamily="18" charset="0"/>
                          </a:rPr>
                        </m:ctrlPr>
                      </m:sSupPr>
                      <m:e>
                        <m:r>
                          <a:rPr lang="el-GR" i="1">
                            <a:solidFill>
                              <a:srgbClr val="002060"/>
                            </a:solidFill>
                            <a:latin typeface="Cambria Math"/>
                          </a:rPr>
                          <m:t>𝛷</m:t>
                        </m:r>
                      </m:e>
                      <m:sup>
                        <m:r>
                          <a:rPr lang="en-US" i="1">
                            <a:solidFill>
                              <a:srgbClr val="002060"/>
                            </a:solidFill>
                            <a:latin typeface="Cambria Math"/>
                          </a:rPr>
                          <m:t>𝐻</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d>
                      <m:dPr>
                        <m:begChr m:val="["/>
                        <m:endChr m:val="]"/>
                        <m:ctrlPr>
                          <a:rPr lang="el-GR" i="1">
                            <a:solidFill>
                              <a:srgbClr val="002060"/>
                            </a:solidFill>
                            <a:latin typeface="Cambria Math" panose="02040503050406030204" pitchFamily="18" charset="0"/>
                          </a:rPr>
                        </m:ctrlPr>
                      </m:d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b="0" i="1" smtClean="0">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r>
                              <m:rPr>
                                <m:nor/>
                              </m:rPr>
                              <a:rPr lang="el-GR" i="1" dirty="0">
                                <a:solidFill>
                                  <a:srgbClr val="002060"/>
                                </a:solidFill>
                                <a:latin typeface="Cambria Math" panose="02040503050406030204" pitchFamily="18" charset="0"/>
                                <a:ea typeface="Cambria Math" panose="02040503050406030204" pitchFamily="18" charset="0"/>
                              </a:rPr>
                              <m:t>Ω</m:t>
                            </m:r>
                          </m:e>
                          <m:sub>
                            <m:r>
                              <m:rPr>
                                <m:sty m:val="p"/>
                              </m:rPr>
                              <a:rPr lang="el-GR" i="1">
                                <a:solidFill>
                                  <a:srgbClr val="002060"/>
                                </a:solidFill>
                                <a:latin typeface="Cambria Math" panose="02040503050406030204" pitchFamily="18" charset="0"/>
                              </a:rPr>
                              <m:t>μ</m:t>
                            </m:r>
                          </m:sub>
                        </m:sSub>
                      </m:e>
                    </m:d>
                    <m:r>
                      <a:rPr lang="el-GR" i="1">
                        <a:solidFill>
                          <a:srgbClr val="002060"/>
                        </a:solidFill>
                        <a:latin typeface="Cambria Math"/>
                      </a:rPr>
                      <m:t>𝛷</m:t>
                    </m:r>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𝑑</m:t>
                    </m:r>
                    <m:sSup>
                      <m:sSupPr>
                        <m:ctrlPr>
                          <a:rPr lang="en-GB" i="1">
                            <a:solidFill>
                              <a:srgbClr val="002060"/>
                            </a:solidFill>
                            <a:latin typeface="Cambria Math" panose="02040503050406030204" pitchFamily="18" charset="0"/>
                          </a:rPr>
                        </m:ctrlPr>
                      </m:sSupPr>
                      <m:e>
                        <m:r>
                          <a:rPr lang="en-GB" i="1">
                            <a:solidFill>
                              <a:srgbClr val="002060"/>
                            </a:solidFill>
                            <a:latin typeface="Cambria Math" panose="02040503050406030204" pitchFamily="18" charset="0"/>
                          </a:rPr>
                          <m:t>𝑥</m:t>
                        </m:r>
                        <m:r>
                          <m:rPr>
                            <m:nor/>
                          </m:rPr>
                          <a:rPr lang="en-US" dirty="0">
                            <a:solidFill>
                              <a:srgbClr val="002060"/>
                            </a:solidFill>
                          </a:rPr>
                          <m:t> </m:t>
                        </m:r>
                      </m:e>
                      <m:sup>
                        <m:r>
                          <m:rPr>
                            <m:sty m:val="p"/>
                          </m:rPr>
                          <a:rPr lang="el-GR" i="1">
                            <a:solidFill>
                              <a:srgbClr val="002060"/>
                            </a:solidFill>
                            <a:latin typeface="Cambria Math" panose="02040503050406030204" pitchFamily="18" charset="0"/>
                          </a:rPr>
                          <m:t>μ</m:t>
                        </m:r>
                      </m:sup>
                    </m:sSup>
                    <m:r>
                      <a:rPr lang="en-US" i="1">
                        <a:solidFill>
                          <a:srgbClr val="002060"/>
                        </a:solidFill>
                        <a:latin typeface="Cambria Math" panose="02040503050406030204" pitchFamily="18" charset="0"/>
                      </a:rPr>
                      <m:t>=</m:t>
                    </m:r>
                    <m:sSubSup>
                      <m:sSubSupPr>
                        <m:ctrlPr>
                          <a:rPr lang="el-GR" i="1">
                            <a:solidFill>
                              <a:srgbClr val="002060"/>
                            </a:solidFill>
                            <a:latin typeface="Cambria Math" panose="02040503050406030204" pitchFamily="18" charset="0"/>
                          </a:rPr>
                        </m:ctrlPr>
                      </m:sSubSup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sub>
                      <m:sup>
                        <m:r>
                          <a:rPr lang="en-US" i="1">
                            <a:solidFill>
                              <a:srgbClr val="002060"/>
                            </a:solidFill>
                            <a:latin typeface="Cambria Math"/>
                          </a:rPr>
                          <m:t>𝑎</m:t>
                        </m:r>
                      </m:sup>
                    </m:sSubSup>
                    <m:sSup>
                      <m:sSupPr>
                        <m:ctrlPr>
                          <a:rPr lang="el-GR" i="1">
                            <a:solidFill>
                              <a:srgbClr val="002060"/>
                            </a:solidFill>
                            <a:latin typeface="Cambria Math" panose="02040503050406030204" pitchFamily="18" charset="0"/>
                          </a:rPr>
                        </m:ctrlPr>
                      </m:sSupPr>
                      <m:e>
                        <m:r>
                          <a:rPr lang="en-US" i="1">
                            <a:solidFill>
                              <a:srgbClr val="002060"/>
                            </a:solidFill>
                            <a:latin typeface="Cambria Math"/>
                          </a:rPr>
                          <m:t> </m:t>
                        </m:r>
                        <m:r>
                          <a:rPr lang="en-GB" i="1">
                            <a:solidFill>
                              <a:srgbClr val="002060"/>
                            </a:solidFill>
                            <a:latin typeface="Cambria Math" panose="02040503050406030204" pitchFamily="18" charset="0"/>
                          </a:rPr>
                          <m:t>𝑉</m:t>
                        </m:r>
                      </m:e>
                      <m:sup>
                        <m:r>
                          <a:rPr lang="en-US" i="1">
                            <a:solidFill>
                              <a:srgbClr val="002060"/>
                            </a:solidFill>
                            <a:latin typeface="Cambria Math" panose="02040503050406030204" pitchFamily="18" charset="0"/>
                          </a:rPr>
                          <m:t>𝑏</m:t>
                        </m:r>
                      </m:sup>
                    </m:sSup>
                    <m:d>
                      <m:dPr>
                        <m:ctrlPr>
                          <a:rPr lang="en-US" i="1">
                            <a:solidFill>
                              <a:srgbClr val="002060"/>
                            </a:solidFill>
                            <a:latin typeface="Cambria Math" panose="02040503050406030204" pitchFamily="18" charset="0"/>
                          </a:rPr>
                        </m:ctrlPr>
                      </m:dPr>
                      <m:e>
                        <m:r>
                          <a:rPr lang="en-US" i="1">
                            <a:solidFill>
                              <a:srgbClr val="002060"/>
                            </a:solidFill>
                            <a:latin typeface="Cambria Math"/>
                          </a:rPr>
                          <m:t>𝑥</m:t>
                        </m:r>
                      </m:e>
                    </m:d>
                    <m:r>
                      <a:rPr lang="en-GB" i="1">
                        <a:solidFill>
                          <a:srgbClr val="002060"/>
                        </a:solidFill>
                        <a:latin typeface="Cambria Math" panose="02040503050406030204" pitchFamily="18" charset="0"/>
                      </a:rPr>
                      <m:t>𝑑</m:t>
                    </m:r>
                    <m:sSup>
                      <m:sSupPr>
                        <m:ctrlPr>
                          <a:rPr lang="en-GB" i="1">
                            <a:solidFill>
                              <a:srgbClr val="002060"/>
                            </a:solidFill>
                            <a:latin typeface="Cambria Math" panose="02040503050406030204" pitchFamily="18" charset="0"/>
                          </a:rPr>
                        </m:ctrlPr>
                      </m:sSupPr>
                      <m:e>
                        <m:r>
                          <a:rPr lang="en-GB" i="1">
                            <a:solidFill>
                              <a:srgbClr val="002060"/>
                            </a:solidFill>
                            <a:latin typeface="Cambria Math" panose="02040503050406030204" pitchFamily="18" charset="0"/>
                          </a:rPr>
                          <m:t>𝑥</m:t>
                        </m:r>
                        <m:r>
                          <m:rPr>
                            <m:nor/>
                          </m:rPr>
                          <a:rPr lang="en-US" dirty="0">
                            <a:solidFill>
                              <a:srgbClr val="002060"/>
                            </a:solidFill>
                          </a:rPr>
                          <m:t> </m:t>
                        </m:r>
                      </m:e>
                      <m:sup>
                        <m:r>
                          <m:rPr>
                            <m:sty m:val="p"/>
                          </m:rPr>
                          <a:rPr lang="el-GR" i="1">
                            <a:solidFill>
                              <a:srgbClr val="002060"/>
                            </a:solidFill>
                            <a:latin typeface="Cambria Math" panose="02040503050406030204" pitchFamily="18" charset="0"/>
                          </a:rPr>
                          <m:t>μ</m:t>
                        </m:r>
                      </m:sup>
                    </m:sSup>
                    <m:r>
                      <a:rPr lang="el-GR" i="1" smtClean="0">
                        <a:solidFill>
                          <a:srgbClr val="002060"/>
                        </a:solidFill>
                        <a:latin typeface="Cambria Math" panose="02040503050406030204" pitchFamily="18" charset="0"/>
                      </a:rPr>
                      <m:t> </m:t>
                    </m:r>
                  </m:oMath>
                </a14:m>
                <a:r>
                  <a:rPr lang="en-US" dirty="0" smtClean="0">
                    <a:solidFill>
                      <a:srgbClr val="7030A0"/>
                    </a:solidFill>
                    <a:latin typeface="Cambria Math"/>
                  </a:rPr>
                  <a:t>                          </a:t>
                </a:r>
                <a:r>
                  <a:rPr lang="en-US" dirty="0" smtClean="0">
                    <a:solidFill>
                      <a:srgbClr val="7030A0"/>
                    </a:solidFill>
                    <a:latin typeface="Cambria Math"/>
                  </a:rPr>
                  <a:t>(c)</a:t>
                </a:r>
                <a:r>
                  <a:rPr lang="en-US" dirty="0" smtClean="0">
                    <a:solidFill>
                      <a:srgbClr val="002060"/>
                    </a:solidFill>
                  </a:rPr>
                  <a:t>       </a:t>
                </a:r>
                <a:endParaRPr lang="en-US" dirty="0" smtClean="0">
                  <a:solidFill>
                    <a:srgbClr val="002060"/>
                  </a:solidFill>
                </a:endParaRPr>
              </a:p>
              <a:p>
                <a:pPr algn="l"/>
                <a:r>
                  <a:rPr lang="en-US" dirty="0" smtClean="0"/>
                  <a:t>Then the commutator </a:t>
                </a:r>
                <a:r>
                  <a:rPr lang="en-US" dirty="0" smtClean="0"/>
                  <a:t>must be proportional to  </a:t>
                </a:r>
                <a14:m>
                  <m:oMath xmlns:m="http://schemas.openxmlformats.org/officeDocument/2006/math">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oMath>
                </a14:m>
                <a:r>
                  <a:rPr lang="en-US" dirty="0" smtClean="0"/>
                  <a:t>; </a:t>
                </a:r>
                <a14:m>
                  <m:oMath xmlns:m="http://schemas.openxmlformats.org/officeDocument/2006/math">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r>
                      <a:rPr lang="en-US" i="1">
                        <a:solidFill>
                          <a:srgbClr val="002060"/>
                        </a:solidFill>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d>
                      <m:dPr>
                        <m:begChr m:val="["/>
                        <m:endChr m:val="]"/>
                        <m:ctrlPr>
                          <a:rPr lang="el-GR" i="1">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m:rPr>
                                <m:nor/>
                              </m:rPr>
                              <a:rPr lang="en-US" i="1">
                                <a:solidFill>
                                  <a:srgbClr val="002060"/>
                                </a:solidFill>
                                <a:latin typeface="Cambria Math"/>
                                <a:ea typeface="Cambria Math" panose="02040503050406030204" pitchFamily="18" charset="0"/>
                              </a:rPr>
                              <m:t>,</m:t>
                            </m:r>
                            <m:r>
                              <m:rPr>
                                <m:nor/>
                              </m:rPr>
                              <a:rPr lang="el-GR" i="1" dirty="0">
                                <a:solidFill>
                                  <a:srgbClr val="002060"/>
                                </a:solidFill>
                                <a:latin typeface="Cambria Math" panose="02040503050406030204" pitchFamily="18" charset="0"/>
                                <a:ea typeface="Cambria Math" panose="02040503050406030204" pitchFamily="18" charset="0"/>
                              </a:rPr>
                              <m:t>Ω</m:t>
                            </m:r>
                          </m:e>
                          <m:sub>
                            <m:r>
                              <m:rPr>
                                <m:sty m:val="p"/>
                              </m:rPr>
                              <a:rPr lang="el-GR" i="1">
                                <a:solidFill>
                                  <a:srgbClr val="002060"/>
                                </a:solidFill>
                                <a:latin typeface="Cambria Math" panose="02040503050406030204" pitchFamily="18" charset="0"/>
                              </a:rPr>
                              <m:t>μ</m:t>
                            </m:r>
                          </m:sub>
                        </m:sSub>
                      </m:e>
                    </m:d>
                  </m:oMath>
                </a14:m>
                <a:r>
                  <a:rPr lang="en-US" dirty="0" smtClean="0"/>
                  <a:t> </a:t>
                </a:r>
                <a:r>
                  <a:rPr lang="en-US" dirty="0" smtClean="0"/>
                  <a:t>and </a:t>
                </a:r>
                <a:r>
                  <a:rPr lang="en-US" dirty="0" smtClean="0"/>
                  <a:t>consequently the connection must be related to a product of two gammas, i.e.,</a:t>
                </a:r>
              </a:p>
              <a:p>
                <a:pPr algn="l"/>
                <a14:m>
                  <m:oMathPara xmlns:m="http://schemas.openxmlformats.org/officeDocument/2006/math">
                    <m:oMathParaPr>
                      <m:jc m:val="centerGroup"/>
                    </m:oMathParaPr>
                    <m:oMath xmlns:m="http://schemas.openxmlformats.org/officeDocument/2006/math">
                      <m:sSub>
                        <m:sSubPr>
                          <m:ctrlPr>
                            <a:rPr lang="el-GR" i="1">
                              <a:solidFill>
                                <a:srgbClr val="002060"/>
                              </a:solidFill>
                              <a:latin typeface="Cambria Math" panose="02040503050406030204" pitchFamily="18" charset="0"/>
                            </a:rPr>
                          </m:ctrlPr>
                        </m:sSubPr>
                        <m:e>
                          <m:r>
                            <m:rPr>
                              <m:nor/>
                            </m:rPr>
                            <a:rPr lang="el-GR" i="1" dirty="0">
                              <a:solidFill>
                                <a:srgbClr val="002060"/>
                              </a:solidFill>
                              <a:latin typeface="Cambria Math" panose="02040503050406030204" pitchFamily="18" charset="0"/>
                              <a:ea typeface="Cambria Math" panose="02040503050406030204" pitchFamily="18" charset="0"/>
                            </a:rPr>
                            <m:t>Ω</m:t>
                          </m:r>
                        </m:e>
                        <m:sub>
                          <m:r>
                            <m:rPr>
                              <m:sty m:val="p"/>
                            </m:rPr>
                            <a:rPr lang="el-GR" i="1">
                              <a:solidFill>
                                <a:srgbClr val="002060"/>
                              </a:solidFill>
                              <a:latin typeface="Cambria Math" panose="02040503050406030204" pitchFamily="18" charset="0"/>
                            </a:rPr>
                            <m:t>μ</m:t>
                          </m:r>
                        </m:sub>
                      </m:sSub>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𝐶</m:t>
                      </m:r>
                      <m:sSub>
                        <m:sSubPr>
                          <m:ctrlPr>
                            <a:rPr lang="el-GR" i="1">
                              <a:solidFill>
                                <a:srgbClr val="002060"/>
                              </a:solidFill>
                              <a:latin typeface="Cambria Math" panose="02040503050406030204" pitchFamily="18" charset="0"/>
                            </a:rPr>
                          </m:ctrlPr>
                        </m:sSub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r>
                            <a:rPr lang="en-US" i="1">
                              <a:solidFill>
                                <a:srgbClr val="002060"/>
                              </a:solidFill>
                              <a:latin typeface="Cambria Math" panose="02040503050406030204" pitchFamily="18" charset="0"/>
                            </a:rPr>
                            <m:t>𝑐</m:t>
                          </m:r>
                        </m:sub>
                      </m:sSub>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b="0" i="1" smtClean="0">
                              <a:solidFill>
                                <a:srgbClr val="002060"/>
                              </a:solidFill>
                              <a:latin typeface="Cambria Math" panose="02040503050406030204" pitchFamily="18" charset="0"/>
                            </a:rPr>
                            <m:t>𝑏</m:t>
                          </m:r>
                        </m:sup>
                      </m:s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b="0" i="1" smtClean="0">
                              <a:solidFill>
                                <a:srgbClr val="002060"/>
                              </a:solidFill>
                              <a:latin typeface="Cambria Math" panose="02040503050406030204" pitchFamily="18" charset="0"/>
                            </a:rPr>
                            <m:t>𝑐</m:t>
                          </m:r>
                        </m:sup>
                      </m:sSup>
                    </m:oMath>
                  </m:oMathPara>
                </a14:m>
                <a:endParaRPr lang="en-US" dirty="0" smtClean="0"/>
              </a:p>
              <a:p>
                <a:pPr algn="l"/>
                <a14:m>
                  <m:oMath xmlns:m="http://schemas.openxmlformats.org/officeDocument/2006/math">
                    <m:r>
                      <a:rPr lang="en-US" b="0" i="1" smtClean="0">
                        <a:solidFill>
                          <a:srgbClr val="002060"/>
                        </a:solidFill>
                        <a:latin typeface="Cambria Math" panose="02040503050406030204" pitchFamily="18" charset="0"/>
                      </a:rPr>
                      <m:t>𝐶</m:t>
                    </m:r>
                  </m:oMath>
                </a14:m>
                <a:r>
                  <a:rPr lang="en-US" dirty="0" smtClean="0"/>
                  <a:t> </a:t>
                </a:r>
                <a:r>
                  <a:rPr lang="en-US" dirty="0"/>
                  <a:t>is a constant.</a:t>
                </a:r>
                <a:r>
                  <a:rPr lang="el-GR" dirty="0">
                    <a:solidFill>
                      <a:srgbClr val="002060"/>
                    </a:solidFill>
                  </a:rPr>
                  <a:t> </a:t>
                </a:r>
                <a:r>
                  <a:rPr lang="en-US" dirty="0">
                    <a:solidFill>
                      <a:srgbClr val="002060"/>
                    </a:solidFill>
                  </a:rPr>
                  <a:t>U</a:t>
                </a:r>
                <a:r>
                  <a:rPr lang="en-US" dirty="0" smtClean="0">
                    <a:solidFill>
                      <a:srgbClr val="002060"/>
                    </a:solidFill>
                  </a:rPr>
                  <a:t>sing </a:t>
                </a:r>
                <a:r>
                  <a:rPr lang="en-US" dirty="0" smtClean="0">
                    <a:solidFill>
                      <a:srgbClr val="002060"/>
                    </a:solidFill>
                  </a:rPr>
                  <a:t>properties of </a:t>
                </a:r>
                <a:r>
                  <a:rPr lang="en-US" dirty="0">
                    <a:solidFill>
                      <a:srgbClr val="002060"/>
                    </a:solidFill>
                  </a:rPr>
                  <a:t>the </a:t>
                </a:r>
                <a:r>
                  <a:rPr lang="en-US" dirty="0" smtClean="0">
                    <a:solidFill>
                      <a:srgbClr val="002060"/>
                    </a:solidFill>
                  </a:rPr>
                  <a:t>gamma </a:t>
                </a:r>
                <a:r>
                  <a:rPr lang="en-US" dirty="0" smtClean="0">
                    <a:solidFill>
                      <a:srgbClr val="002060"/>
                    </a:solidFill>
                  </a:rPr>
                  <a:t>matrices,</a:t>
                </a:r>
              </a:p>
              <a:p>
                <a:pPr algn="l"/>
                <a14:m>
                  <m:oMathPara xmlns:m="http://schemas.openxmlformats.org/officeDocument/2006/math">
                    <m:oMathParaPr>
                      <m:jc m:val="centerGroup"/>
                    </m:oMathParaPr>
                    <m:oMath xmlns:m="http://schemas.openxmlformats.org/officeDocument/2006/math">
                      <m:d>
                        <m:dPr>
                          <m:begChr m:val="["/>
                          <m:endChr m:val="]"/>
                          <m:ctrlPr>
                            <a:rPr lang="el-GR" i="1">
                              <a:solidFill>
                                <a:srgbClr val="002060"/>
                              </a:solidFill>
                              <a:latin typeface="Cambria Math" panose="02040503050406030204" pitchFamily="18" charset="0"/>
                            </a:rPr>
                          </m:ctrlPr>
                        </m:dPr>
                        <m:e>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r>
                                <m:rPr>
                                  <m:nor/>
                                </m:rPr>
                                <a:rPr lang="el-GR" i="1" dirty="0">
                                  <a:solidFill>
                                    <a:srgbClr val="002060"/>
                                  </a:solidFill>
                                  <a:latin typeface="Cambria Math" panose="02040503050406030204" pitchFamily="18" charset="0"/>
                                  <a:ea typeface="Cambria Math" panose="02040503050406030204" pitchFamily="18" charset="0"/>
                                </a:rPr>
                                <m:t>Ω</m:t>
                              </m:r>
                            </m:e>
                            <m:sub>
                              <m:r>
                                <m:rPr>
                                  <m:sty m:val="p"/>
                                </m:rPr>
                                <a:rPr lang="el-GR" i="1">
                                  <a:solidFill>
                                    <a:srgbClr val="002060"/>
                                  </a:solidFill>
                                  <a:latin typeface="Cambria Math" panose="02040503050406030204" pitchFamily="18" charset="0"/>
                                </a:rPr>
                                <m:t>μ</m:t>
                              </m:r>
                            </m:sub>
                          </m:sSub>
                        </m:e>
                      </m:d>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4</m:t>
                      </m:r>
                      <m:r>
                        <a:rPr lang="en-US" i="1">
                          <a:solidFill>
                            <a:srgbClr val="002060"/>
                          </a:solidFill>
                          <a:latin typeface="Cambria Math" panose="02040503050406030204" pitchFamily="18" charset="0"/>
                        </a:rPr>
                        <m:t>𝐶</m:t>
                      </m:r>
                      <m:sSub>
                        <m:sSubPr>
                          <m:ctrlPr>
                            <a:rPr lang="el-GR" i="1">
                              <a:solidFill>
                                <a:srgbClr val="002060"/>
                              </a:solidFill>
                              <a:latin typeface="Cambria Math" panose="02040503050406030204" pitchFamily="18" charset="0"/>
                            </a:rPr>
                          </m:ctrlPr>
                        </m:sSub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r>
                            <a:rPr lang="en-US" i="1">
                              <a:solidFill>
                                <a:srgbClr val="002060"/>
                              </a:solidFill>
                              <a:latin typeface="Cambria Math" panose="02040503050406030204" pitchFamily="18" charset="0"/>
                            </a:rPr>
                            <m:t>𝑐</m:t>
                          </m:r>
                        </m:sub>
                      </m:sSub>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𝑐</m:t>
                          </m:r>
                        </m:sup>
                      </m:sSup>
                    </m:oMath>
                  </m:oMathPara>
                </a14:m>
                <a:endParaRPr lang="en-US" dirty="0" smtClean="0">
                  <a:solidFill>
                    <a:srgbClr val="002060"/>
                  </a:solidFill>
                </a:endParaRPr>
              </a:p>
              <a:p>
                <a:pPr algn="l"/>
                <a:r>
                  <a:rPr lang="en-US" dirty="0" smtClean="0"/>
                  <a:t>and comparing this with </a:t>
                </a:r>
                <a:r>
                  <a:rPr lang="en-US" dirty="0" smtClean="0">
                    <a:solidFill>
                      <a:srgbClr val="7030A0"/>
                    </a:solidFill>
                    <a:latin typeface="Cambria Math"/>
                  </a:rPr>
                  <a:t>(c) </a:t>
                </a:r>
                <a:r>
                  <a:rPr lang="en-US" dirty="0" smtClean="0">
                    <a:solidFill>
                      <a:srgbClr val="002060"/>
                    </a:solidFill>
                    <a:latin typeface="Cambria Math"/>
                  </a:rPr>
                  <a:t>gives </a:t>
                </a:r>
                <a14:m>
                  <m:oMath xmlns:m="http://schemas.openxmlformats.org/officeDocument/2006/math">
                    <m:r>
                      <a:rPr lang="en-US" i="1">
                        <a:solidFill>
                          <a:srgbClr val="002060"/>
                        </a:solidFill>
                        <a:latin typeface="Cambria Math" panose="02040503050406030204" pitchFamily="18" charset="0"/>
                      </a:rPr>
                      <m:t>𝐶</m:t>
                    </m:r>
                  </m:oMath>
                </a14:m>
                <a:r>
                  <a:rPr lang="en-US" dirty="0" smtClean="0">
                    <a:solidFill>
                      <a:srgbClr val="002060"/>
                    </a:solidFill>
                    <a:latin typeface="Cambria Math"/>
                  </a:rPr>
                  <a:t>=1/4, i.e.,</a:t>
                </a:r>
              </a:p>
              <a:p>
                <a:pPr algn="ctr"/>
                <a:r>
                  <a:rPr lang="en-US" dirty="0" smtClean="0"/>
                  <a:t> </a:t>
                </a:r>
                <a14:m>
                  <m:oMath xmlns:m="http://schemas.openxmlformats.org/officeDocument/2006/math">
                    <m:sSub>
                      <m:sSubPr>
                        <m:ctrlPr>
                          <a:rPr lang="el-GR" i="1">
                            <a:solidFill>
                              <a:srgbClr val="C00000"/>
                            </a:solidFill>
                            <a:latin typeface="Cambria Math" panose="02040503050406030204" pitchFamily="18" charset="0"/>
                          </a:rPr>
                        </m:ctrlPr>
                      </m:sSubPr>
                      <m:e>
                        <m:r>
                          <m:rPr>
                            <m:nor/>
                          </m:rPr>
                          <a:rPr lang="el-GR" i="1" dirty="0">
                            <a:solidFill>
                              <a:srgbClr val="C00000"/>
                            </a:solidFill>
                            <a:latin typeface="Cambria Math" panose="02040503050406030204" pitchFamily="18" charset="0"/>
                            <a:ea typeface="Cambria Math" panose="02040503050406030204" pitchFamily="18" charset="0"/>
                          </a:rPr>
                          <m:t>Ω</m:t>
                        </m:r>
                      </m:e>
                      <m:sub>
                        <m:r>
                          <m:rPr>
                            <m:sty m:val="p"/>
                          </m:rPr>
                          <a:rPr lang="el-GR" i="1">
                            <a:solidFill>
                              <a:srgbClr val="C00000"/>
                            </a:solidFill>
                            <a:latin typeface="Cambria Math" panose="02040503050406030204" pitchFamily="18" charset="0"/>
                          </a:rPr>
                          <m:t>μ</m:t>
                        </m:r>
                      </m:sub>
                    </m:sSub>
                    <m:r>
                      <a:rPr lang="en-US" i="1">
                        <a:solidFill>
                          <a:srgbClr val="C00000"/>
                        </a:solidFill>
                        <a:latin typeface="Cambria Math" panose="02040503050406030204" pitchFamily="18" charset="0"/>
                      </a:rPr>
                      <m:t>=</m:t>
                    </m:r>
                    <m:sSub>
                      <m:sSubPr>
                        <m:ctrlPr>
                          <a:rPr lang="el-GR" i="1">
                            <a:solidFill>
                              <a:srgbClr val="C00000"/>
                            </a:solidFill>
                            <a:latin typeface="Cambria Math" panose="02040503050406030204" pitchFamily="18" charset="0"/>
                          </a:rPr>
                        </m:ctrlPr>
                      </m:sSubPr>
                      <m:e>
                        <m:r>
                          <a:rPr lang="el-GR" i="1">
                            <a:solidFill>
                              <a:srgbClr val="C00000"/>
                            </a:solidFill>
                            <a:latin typeface="Cambria Math"/>
                          </a:rPr>
                          <m:t>𝜔</m:t>
                        </m:r>
                      </m:e>
                      <m:sub>
                        <m:r>
                          <a:rPr lang="el-GR" i="1">
                            <a:solidFill>
                              <a:srgbClr val="C00000"/>
                            </a:solidFill>
                            <a:latin typeface="Cambria Math"/>
                          </a:rPr>
                          <m:t>𝜇</m:t>
                        </m:r>
                        <m:r>
                          <a:rPr lang="en-US" i="1">
                            <a:solidFill>
                              <a:srgbClr val="C00000"/>
                            </a:solidFill>
                            <a:latin typeface="Cambria Math"/>
                          </a:rPr>
                          <m:t>𝑏</m:t>
                        </m:r>
                        <m:r>
                          <a:rPr lang="en-US" i="1">
                            <a:solidFill>
                              <a:srgbClr val="C00000"/>
                            </a:solidFill>
                            <a:latin typeface="Cambria Math" panose="02040503050406030204" pitchFamily="18" charset="0"/>
                          </a:rPr>
                          <m:t>𝑐</m:t>
                        </m:r>
                      </m:sub>
                    </m:sSub>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panose="02040503050406030204" pitchFamily="18" charset="0"/>
                          </a:rPr>
                          <m:t>𝑏</m:t>
                        </m:r>
                      </m:sup>
                    </m:sSup>
                    <m:sSup>
                      <m:sSupPr>
                        <m:ctrlPr>
                          <a:rPr lang="el-GR" i="1">
                            <a:solidFill>
                              <a:srgbClr val="C00000"/>
                            </a:solidFill>
                            <a:latin typeface="Cambria Math" panose="02040503050406030204" pitchFamily="18" charset="0"/>
                          </a:rPr>
                        </m:ctrlPr>
                      </m:sSupPr>
                      <m:e>
                        <m:r>
                          <a:rPr lang="el-GR" i="1">
                            <a:solidFill>
                              <a:srgbClr val="C00000"/>
                            </a:solidFill>
                            <a:latin typeface="Cambria Math"/>
                          </a:rPr>
                          <m:t>𝛾</m:t>
                        </m:r>
                      </m:e>
                      <m:sup>
                        <m:r>
                          <a:rPr lang="en-US" i="1">
                            <a:solidFill>
                              <a:srgbClr val="C00000"/>
                            </a:solidFill>
                            <a:latin typeface="Cambria Math" panose="02040503050406030204" pitchFamily="18" charset="0"/>
                          </a:rPr>
                          <m:t>𝑐</m:t>
                        </m:r>
                      </m:sup>
                    </m:sSup>
                  </m:oMath>
                </a14:m>
                <a:endParaRPr lang="en-US" dirty="0" smtClean="0"/>
              </a:p>
              <a:p>
                <a:pPr algn="l"/>
                <a:r>
                  <a:rPr lang="en-US" dirty="0" smtClean="0"/>
                  <a:t>We may now substitute this in our </a:t>
                </a:r>
                <a:r>
                  <a:rPr lang="en-US" dirty="0" smtClean="0"/>
                  <a:t>equation and use a well known expression for the spin connection to obtain,</a:t>
                </a:r>
                <a:endParaRPr lang="en-US" dirty="0" smtClean="0"/>
              </a:p>
              <a:p>
                <a:pPr algn="l"/>
                <a14:m>
                  <m:oMathPara xmlns:m="http://schemas.openxmlformats.org/officeDocument/2006/math">
                    <m:oMathParaPr>
                      <m:jc m:val="centerGroup"/>
                    </m:oMathParaPr>
                    <m:oMath xmlns:m="http://schemas.openxmlformats.org/officeDocument/2006/math">
                      <m:sSub>
                        <m:sSubPr>
                          <m:ctrlPr>
                            <a:rPr lang="el-GR" i="1" smtClean="0">
                              <a:solidFill>
                                <a:srgbClr val="002060"/>
                              </a:solidFill>
                              <a:latin typeface="Cambria Math" panose="02040503050406030204" pitchFamily="18" charset="0"/>
                            </a:rPr>
                          </m:ctrlPr>
                        </m:sSub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a:rPr>
                                <m:t>𝑎</m:t>
                              </m:r>
                            </m:sub>
                            <m:sup>
                              <m:r>
                                <a:rPr lang="el-GR" i="1">
                                  <a:solidFill>
                                    <a:srgbClr val="002060"/>
                                  </a:solidFill>
                                  <a:latin typeface="Cambria Math"/>
                                </a:rPr>
                                <m:t>𝜇</m:t>
                              </m:r>
                            </m:sup>
                          </m:sSub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a:ea typeface="Cambria Math" panose="02040503050406030204" pitchFamily="18" charset="0"/>
                            </a:rPr>
                            <m:t>𝑔</m:t>
                          </m:r>
                          <m:r>
                            <m:rPr>
                              <m:nor/>
                            </m:rPr>
                            <a:rPr lang="en-US" i="1" dirty="0">
                              <a:solidFill>
                                <a:srgbClr val="002060"/>
                              </a:solidFill>
                              <a:latin typeface="Cambria Math"/>
                              <a:ea typeface="Cambria Math" panose="02040503050406030204" pitchFamily="18" charset="0"/>
                            </a:rPr>
                            <m:t> </m:t>
                          </m:r>
                        </m:e>
                        <m:sub>
                          <m:r>
                            <a:rPr lang="el-GR" i="1">
                              <a:solidFill>
                                <a:srgbClr val="002060"/>
                              </a:solidFill>
                              <a:latin typeface="Cambria Math"/>
                            </a:rPr>
                            <m:t>𝜇𝜈</m:t>
                          </m:r>
                        </m:sub>
                      </m:sSub>
                      <m:sSub>
                        <m:sSubPr>
                          <m:ctrlPr>
                            <a:rPr lang="en-US" i="1">
                              <a:solidFill>
                                <a:srgbClr val="002060"/>
                              </a:solidFill>
                              <a:latin typeface="Cambria Math" panose="02040503050406030204" pitchFamily="18" charset="0"/>
                            </a:rPr>
                          </m:ctrlPr>
                        </m:sSubPr>
                        <m:e>
                          <m:r>
                            <m:rPr>
                              <m:nor/>
                            </m:rPr>
                            <a:rPr lang="el-GR" i="1" dirty="0">
                              <a:solidFill>
                                <a:srgbClr val="002060"/>
                              </a:solidFill>
                              <a:latin typeface="Cambria Math" panose="02040503050406030204" pitchFamily="18" charset="0"/>
                              <a:ea typeface="Cambria Math" panose="02040503050406030204" pitchFamily="18" charset="0"/>
                            </a:rPr>
                            <m:t>Ω</m:t>
                          </m:r>
                        </m:e>
                        <m:sub>
                          <m:r>
                            <m:rPr>
                              <m:nor/>
                            </m:rPr>
                            <a:rPr lang="el-GR" i="1" dirty="0">
                              <a:solidFill>
                                <a:srgbClr val="002060"/>
                              </a:solidFill>
                              <a:latin typeface="Cambria Math" panose="02040503050406030204" pitchFamily="18" charset="0"/>
                              <a:ea typeface="Cambria Math" panose="02040503050406030204" pitchFamily="18" charset="0"/>
                            </a:rPr>
                            <m:t>ν</m:t>
                          </m:r>
                        </m:sub>
                      </m:sSub>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a:rPr>
                                <m:t>𝑎</m:t>
                              </m:r>
                            </m:sub>
                            <m:sup>
                              <m:r>
                                <a:rPr lang="el-GR" i="1">
                                  <a:solidFill>
                                    <a:srgbClr val="002060"/>
                                  </a:solidFill>
                                  <a:latin typeface="Cambria Math"/>
                                </a:rPr>
                                <m:t>𝜇</m:t>
                              </m:r>
                            </m:sup>
                          </m:sSub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a:ea typeface="Cambria Math" panose="02040503050406030204" pitchFamily="18" charset="0"/>
                            </a:rPr>
                            <m:t>𝑔</m:t>
                          </m:r>
                          <m:r>
                            <m:rPr>
                              <m:nor/>
                            </m:rPr>
                            <a:rPr lang="en-US" i="1" dirty="0">
                              <a:solidFill>
                                <a:srgbClr val="002060"/>
                              </a:solidFill>
                              <a:latin typeface="Cambria Math"/>
                              <a:ea typeface="Cambria Math" panose="02040503050406030204" pitchFamily="18" charset="0"/>
                            </a:rPr>
                            <m:t> </m:t>
                          </m:r>
                        </m:e>
                        <m:sub>
                          <m:r>
                            <a:rPr lang="el-GR" i="1">
                              <a:solidFill>
                                <a:srgbClr val="002060"/>
                              </a:solidFill>
                              <a:latin typeface="Cambria Math"/>
                            </a:rPr>
                            <m:t>𝜇𝜈</m:t>
                          </m:r>
                        </m:sub>
                      </m:sSub>
                      <m:sSub>
                        <m:sSubPr>
                          <m:ctrlPr>
                            <a:rPr lang="el-GR" i="1">
                              <a:solidFill>
                                <a:srgbClr val="002060"/>
                              </a:solidFill>
                              <a:latin typeface="Cambria Math" panose="02040503050406030204" pitchFamily="18" charset="0"/>
                            </a:rPr>
                          </m:ctrlPr>
                        </m:sSub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r>
                            <a:rPr lang="en-US" i="1">
                              <a:solidFill>
                                <a:srgbClr val="002060"/>
                              </a:solidFill>
                              <a:latin typeface="Cambria Math" panose="02040503050406030204" pitchFamily="18" charset="0"/>
                            </a:rPr>
                            <m:t>𝑐</m:t>
                          </m:r>
                        </m:sub>
                      </m:sSub>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𝑐</m:t>
                          </m:r>
                        </m:sup>
                      </m:sSup>
                    </m:oMath>
                  </m:oMathPara>
                </a14:m>
                <a:endParaRPr lang="en-US" dirty="0"/>
              </a:p>
              <a:p>
                <a:pPr algn="l"/>
                <a14:m>
                  <m:oMathPara xmlns:m="http://schemas.openxmlformats.org/officeDocument/2006/math">
                    <m:oMathParaPr>
                      <m:jc m:val="centerGroup"/>
                    </m:oMathParaPr>
                    <m:oMath xmlns:m="http://schemas.openxmlformats.org/officeDocument/2006/math">
                      <m:sSubSup>
                        <m:sSubSupPr>
                          <m:ctrlPr>
                            <a:rPr lang="el-GR" i="1" smtClean="0">
                              <a:solidFill>
                                <a:srgbClr val="002060"/>
                              </a:solidFill>
                              <a:latin typeface="Cambria Math" panose="02040503050406030204" pitchFamily="18" charset="0"/>
                            </a:rPr>
                          </m:ctrlPr>
                        </m:sSubSupPr>
                        <m:e>
                          <m:r>
                            <a:rPr lang="el-GR" i="1">
                              <a:solidFill>
                                <a:srgbClr val="002060"/>
                              </a:solidFill>
                              <a:latin typeface="Cambria Math"/>
                            </a:rPr>
                            <m:t>𝜔</m:t>
                          </m:r>
                        </m:e>
                        <m:sub>
                          <m:r>
                            <a:rPr lang="el-GR" i="1">
                              <a:solidFill>
                                <a:srgbClr val="002060"/>
                              </a:solidFill>
                              <a:latin typeface="Cambria Math"/>
                            </a:rPr>
                            <m:t>𝜇</m:t>
                          </m:r>
                          <m:r>
                            <a:rPr lang="en-US" i="1">
                              <a:solidFill>
                                <a:srgbClr val="002060"/>
                              </a:solidFill>
                              <a:latin typeface="Cambria Math"/>
                            </a:rPr>
                            <m:t>𝑏</m:t>
                          </m:r>
                        </m:sub>
                        <m:sup>
                          <m:r>
                            <a:rPr lang="en-US" i="1">
                              <a:solidFill>
                                <a:srgbClr val="002060"/>
                              </a:solidFill>
                              <a:latin typeface="Cambria Math"/>
                            </a:rPr>
                            <m:t>𝑎</m:t>
                          </m:r>
                        </m:sup>
                      </m:sSubSup>
                      <m:r>
                        <a:rPr lang="en-US" i="1">
                          <a:solidFill>
                            <a:srgbClr val="002060"/>
                          </a:solidFill>
                          <a:latin typeface="Cambria Math" panose="02040503050406030204" pitchFamily="18" charset="0"/>
                        </a:rPr>
                        <m:t>=</m:t>
                      </m:r>
                      <m:sSubSup>
                        <m:sSubSupPr>
                          <m:ctrlPr>
                            <a:rPr lang="el-GR" i="1">
                              <a:solidFill>
                                <a:srgbClr val="002060"/>
                              </a:solidFill>
                              <a:latin typeface="Cambria Math" panose="02040503050406030204" pitchFamily="18" charset="0"/>
                            </a:rPr>
                          </m:ctrlPr>
                        </m:sSubSupPr>
                        <m:e>
                          <m:r>
                            <a:rPr lang="en-US" b="0" i="1" smtClean="0">
                              <a:solidFill>
                                <a:srgbClr val="002060"/>
                              </a:solidFill>
                              <a:latin typeface="Cambria Math" panose="02040503050406030204" pitchFamily="18" charset="0"/>
                            </a:rPr>
                            <m:t>𝑒</m:t>
                          </m:r>
                        </m:e>
                        <m:sub>
                          <m:r>
                            <a:rPr lang="el-GR" i="1">
                              <a:solidFill>
                                <a:srgbClr val="002060"/>
                              </a:solidFill>
                              <a:latin typeface="Cambria Math"/>
                            </a:rPr>
                            <m:t>𝜇</m:t>
                          </m:r>
                        </m:sub>
                        <m:sup>
                          <m:r>
                            <a:rPr lang="en-US" b="0" i="1" smtClean="0">
                              <a:solidFill>
                                <a:srgbClr val="002060"/>
                              </a:solidFill>
                              <a:latin typeface="Cambria Math" panose="02040503050406030204" pitchFamily="18" charset="0"/>
                            </a:rPr>
                            <m:t>𝑎</m:t>
                          </m:r>
                        </m:sup>
                      </m:sSubSup>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panose="02040503050406030204" pitchFamily="18" charset="0"/>
                            </a:rPr>
                            <m:t>σ</m:t>
                          </m:r>
                        </m:sup>
                      </m:sSubSup>
                      <m:sSubSup>
                        <m:sSubSupPr>
                          <m:ctrlPr>
                            <a:rPr lang="el-GR" i="1" smtClean="0">
                              <a:solidFill>
                                <a:srgbClr val="002060"/>
                              </a:solidFill>
                              <a:latin typeface="Cambria Math" panose="02040503050406030204" pitchFamily="18" charset="0"/>
                            </a:rPr>
                          </m:ctrlPr>
                        </m:sSubSupPr>
                        <m:e>
                          <m:r>
                            <m:rPr>
                              <m:sty m:val="p"/>
                            </m:rPr>
                            <a:rPr lang="el-GR" i="1" smtClean="0">
                              <a:solidFill>
                                <a:srgbClr val="002060"/>
                              </a:solidFill>
                              <a:latin typeface="Cambria Math" panose="02040503050406030204" pitchFamily="18" charset="0"/>
                            </a:rPr>
                            <m:t>Γ</m:t>
                          </m:r>
                        </m:e>
                        <m:sub>
                          <m:r>
                            <m:rPr>
                              <m:sty m:val="p"/>
                            </m:rPr>
                            <a:rPr lang="el-GR" i="1" smtClean="0">
                              <a:solidFill>
                                <a:srgbClr val="002060"/>
                              </a:solidFill>
                              <a:latin typeface="Cambria Math" panose="02040503050406030204" pitchFamily="18" charset="0"/>
                            </a:rPr>
                            <m:t>σμ</m:t>
                          </m:r>
                        </m:sub>
                        <m:sup>
                          <m:r>
                            <m:rPr>
                              <m:sty m:val="p"/>
                            </m:rPr>
                            <a:rPr lang="el-GR" i="1" smtClean="0">
                              <a:solidFill>
                                <a:srgbClr val="002060"/>
                              </a:solidFill>
                              <a:latin typeface="Cambria Math" panose="02040503050406030204" pitchFamily="18" charset="0"/>
                            </a:rPr>
                            <m:t>ν</m:t>
                          </m:r>
                        </m:sup>
                      </m:sSubSup>
                      <m:r>
                        <a:rPr lang="en-US" i="1">
                          <a:solidFill>
                            <a:srgbClr val="002060"/>
                          </a:solidFill>
                          <a:latin typeface="Cambria Math" panose="02040503050406030204" pitchFamily="18" charset="0"/>
                        </a:rPr>
                        <m:t>+</m:t>
                      </m:r>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𝑒</m:t>
                          </m:r>
                        </m:e>
                        <m:sub>
                          <m:r>
                            <m:rPr>
                              <m:sty m:val="p"/>
                            </m:rPr>
                            <a:rPr lang="el-GR" i="1">
                              <a:solidFill>
                                <a:srgbClr val="002060"/>
                              </a:solidFill>
                              <a:latin typeface="Cambria Math"/>
                            </a:rPr>
                            <m:t>ν</m:t>
                          </m:r>
                        </m:sub>
                        <m:sup>
                          <m:r>
                            <a:rPr lang="en-US" i="1">
                              <a:solidFill>
                                <a:srgbClr val="002060"/>
                              </a:solidFill>
                              <a:latin typeface="Cambria Math" panose="02040503050406030204" pitchFamily="18" charset="0"/>
                            </a:rPr>
                            <m:t>𝑎</m:t>
                          </m:r>
                        </m:sup>
                      </m:sSubSup>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m:rPr>
                              <m:sty m:val="p"/>
                            </m:rPr>
                            <a:rPr lang="el-GR" i="1">
                              <a:solidFill>
                                <a:srgbClr val="002060"/>
                              </a:solidFill>
                              <a:latin typeface="Cambria Math"/>
                            </a:rPr>
                            <m:t>μ</m:t>
                          </m:r>
                        </m:sub>
                      </m:sSub>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panose="02040503050406030204" pitchFamily="18" charset="0"/>
                            </a:rPr>
                            <m:t>ν</m:t>
                          </m:r>
                        </m:sup>
                      </m:sSubSup>
                    </m:oMath>
                  </m:oMathPara>
                </a14:m>
                <a:endParaRPr lang="en-US" dirty="0"/>
              </a:p>
              <a:p>
                <a:pPr algn="l"/>
                <a14:m>
                  <m:oMathPara xmlns:m="http://schemas.openxmlformats.org/officeDocument/2006/math">
                    <m:oMathParaPr>
                      <m:jc m:val="centerGroup"/>
                    </m:oMathParaPr>
                    <m:oMath xmlns:m="http://schemas.openxmlformats.org/officeDocument/2006/math">
                      <m:sSub>
                        <m:sSubPr>
                          <m:ctrlPr>
                            <a:rPr lang="el-GR" i="1" smtClean="0">
                              <a:solidFill>
                                <a:srgbClr val="002060"/>
                              </a:solidFill>
                              <a:latin typeface="Cambria Math" panose="02040503050406030204" pitchFamily="18" charset="0"/>
                            </a:rPr>
                          </m:ctrlPr>
                        </m:sSub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a:rPr>
                                <m:t>𝑎</m:t>
                              </m:r>
                            </m:sub>
                            <m:sup>
                              <m:r>
                                <a:rPr lang="el-GR" i="1">
                                  <a:solidFill>
                                    <a:srgbClr val="002060"/>
                                  </a:solidFill>
                                  <a:latin typeface="Cambria Math"/>
                                </a:rPr>
                                <m:t>𝜇</m:t>
                              </m:r>
                            </m:sup>
                          </m:sSub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a:ea typeface="Cambria Math" panose="02040503050406030204" pitchFamily="18" charset="0"/>
                            </a:rPr>
                            <m:t>𝑔</m:t>
                          </m:r>
                          <m:r>
                            <m:rPr>
                              <m:nor/>
                            </m:rPr>
                            <a:rPr lang="en-US" i="1" dirty="0">
                              <a:solidFill>
                                <a:srgbClr val="002060"/>
                              </a:solidFill>
                              <a:latin typeface="Cambria Math"/>
                              <a:ea typeface="Cambria Math" panose="02040503050406030204" pitchFamily="18" charset="0"/>
                            </a:rPr>
                            <m:t> </m:t>
                          </m:r>
                        </m:e>
                        <m:sub>
                          <m:r>
                            <a:rPr lang="el-GR" i="1">
                              <a:solidFill>
                                <a:srgbClr val="002060"/>
                              </a:solidFill>
                              <a:latin typeface="Cambria Math"/>
                            </a:rPr>
                            <m:t>𝜇𝜈</m:t>
                          </m:r>
                        </m:sub>
                      </m:sSub>
                      <m:sSub>
                        <m:sSubPr>
                          <m:ctrlPr>
                            <a:rPr lang="en-US" i="1">
                              <a:solidFill>
                                <a:srgbClr val="002060"/>
                              </a:solidFill>
                              <a:latin typeface="Cambria Math" panose="02040503050406030204" pitchFamily="18" charset="0"/>
                            </a:rPr>
                          </m:ctrlPr>
                        </m:sSubPr>
                        <m:e>
                          <m:r>
                            <m:rPr>
                              <m:nor/>
                            </m:rPr>
                            <a:rPr lang="el-GR" i="1" dirty="0">
                              <a:solidFill>
                                <a:srgbClr val="002060"/>
                              </a:solidFill>
                              <a:latin typeface="Cambria Math" panose="02040503050406030204" pitchFamily="18" charset="0"/>
                              <a:ea typeface="Cambria Math" panose="02040503050406030204" pitchFamily="18" charset="0"/>
                            </a:rPr>
                            <m:t>Ω</m:t>
                          </m:r>
                        </m:e>
                        <m:sub>
                          <m:r>
                            <m:rPr>
                              <m:nor/>
                            </m:rPr>
                            <a:rPr lang="el-GR" i="1" dirty="0">
                              <a:solidFill>
                                <a:srgbClr val="002060"/>
                              </a:solidFill>
                              <a:latin typeface="Cambria Math" panose="02040503050406030204" pitchFamily="18" charset="0"/>
                              <a:ea typeface="Cambria Math" panose="02040503050406030204" pitchFamily="18" charset="0"/>
                            </a:rPr>
                            <m:t>ν</m:t>
                          </m:r>
                        </m:sub>
                      </m:sSub>
                      <m:r>
                        <a:rPr lang="en-US" i="1">
                          <a:solidFill>
                            <a:srgbClr val="002060"/>
                          </a:solidFill>
                          <a:latin typeface="Cambria Math" panose="02040503050406030204" pitchFamily="18" charset="0"/>
                        </a:rPr>
                        <m:t>=</m:t>
                      </m:r>
                      <m:f>
                        <m:fPr>
                          <m:ctrlPr>
                            <a:rPr lang="en-US"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num>
                        <m:den>
                          <m:r>
                            <a:rPr lang="en-US" b="0" i="1" smtClean="0">
                              <a:solidFill>
                                <a:srgbClr val="002060"/>
                              </a:solidFill>
                              <a:latin typeface="Cambria Math" panose="02040503050406030204" pitchFamily="18" charset="0"/>
                            </a:rPr>
                            <m:t>2</m:t>
                          </m:r>
                        </m:den>
                      </m:f>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d>
                        <m:dPr>
                          <m:begChr m:val="["/>
                          <m:endChr m:val="]"/>
                          <m:ctrlPr>
                            <a:rPr lang="en-US" i="1">
                              <a:solidFill>
                                <a:srgbClr val="002060"/>
                              </a:solidFill>
                              <a:latin typeface="Cambria Math" panose="02040503050406030204" pitchFamily="18" charset="0"/>
                            </a:rPr>
                          </m:ctrlPr>
                        </m:d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a:rPr>
                                <m:t>σ</m:t>
                              </m:r>
                            </m:sup>
                          </m:sSubSup>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m:rPr>
                                  <m:sty m:val="p"/>
                                </m:rPr>
                                <a:rPr lang="el-GR" i="1">
                                  <a:solidFill>
                                    <a:srgbClr val="002060"/>
                                  </a:solidFill>
                                  <a:latin typeface="Cambria Math"/>
                                </a:rPr>
                                <m:t>σ</m:t>
                              </m:r>
                            </m:sub>
                          </m:sSub>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ln</m:t>
                              </m:r>
                            </m:fName>
                            <m:e>
                              <m:r>
                                <a:rPr lang="en-US" i="1">
                                  <a:solidFill>
                                    <a:srgbClr val="002060"/>
                                  </a:solidFill>
                                  <a:latin typeface="Cambria Math" panose="02040503050406030204" pitchFamily="18" charset="0"/>
                                </a:rPr>
                                <m:t>𝑒</m:t>
                              </m:r>
                            </m:e>
                          </m:func>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m:rPr>
                                  <m:sty m:val="p"/>
                                </m:rPr>
                                <a:rPr lang="el-GR" i="1">
                                  <a:solidFill>
                                    <a:srgbClr val="002060"/>
                                  </a:solidFill>
                                  <a:latin typeface="Cambria Math"/>
                                </a:rPr>
                                <m:t>σ</m:t>
                              </m:r>
                            </m:sub>
                          </m:sSub>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a:rPr>
                                <m:t>σ</m:t>
                              </m:r>
                            </m:sup>
                          </m:sSubSup>
                        </m:e>
                      </m:d>
                    </m:oMath>
                  </m:oMathPara>
                </a14:m>
                <a:endParaRPr lang="en-US" i="1" dirty="0" smtClean="0">
                  <a:solidFill>
                    <a:srgbClr val="002060"/>
                  </a:solidFill>
                  <a:latin typeface="Cambria Math" panose="02040503050406030204" pitchFamily="18" charset="0"/>
                </a:endParaRPr>
              </a:p>
              <a:p>
                <a:pPr algn="l"/>
                <a:r>
                  <a:rPr lang="en-US" dirty="0" smtClean="0">
                    <a:solidFill>
                      <a:srgbClr val="002060"/>
                    </a:solidFill>
                    <a:latin typeface="Cambria Math" panose="02040503050406030204" pitchFamily="18" charset="0"/>
                  </a:rPr>
                  <a:t>Substitute this in Eq. (a), </a:t>
                </a:r>
              </a:p>
              <a:p>
                <a:pPr algn="l"/>
                <a14:m>
                  <m:oMathPara xmlns:m="http://schemas.openxmlformats.org/officeDocument/2006/math">
                    <m:oMathParaPr>
                      <m:jc m:val="centerGroup"/>
                    </m:oMathParaPr>
                    <m:oMath xmlns:m="http://schemas.openxmlformats.org/officeDocument/2006/math">
                      <m:d>
                        <m:dPr>
                          <m:begChr m:val="["/>
                          <m:endChr m:val="]"/>
                          <m:ctrlPr>
                            <a:rPr lang="el-GR" i="1" smtClean="0">
                              <a:solidFill>
                                <a:srgbClr val="002060"/>
                              </a:solidFill>
                              <a:latin typeface="Cambria Math" panose="02040503050406030204" pitchFamily="18" charset="0"/>
                            </a:rPr>
                          </m:ctrlPr>
                        </m:dPr>
                        <m:e>
                          <m:sSub>
                            <m:sSubPr>
                              <m:ctrlPr>
                                <a:rPr lang="el-GR" i="1">
                                  <a:solidFill>
                                    <a:srgbClr val="002060"/>
                                  </a:solidFill>
                                  <a:latin typeface="Cambria Math" panose="02040503050406030204" pitchFamily="18" charset="0"/>
                                </a:rPr>
                              </m:ctrlPr>
                            </m:sSub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a:rPr>
                                    <m:t>𝑎</m:t>
                                  </m:r>
                                </m:sub>
                                <m:sup>
                                  <m:r>
                                    <a:rPr lang="el-GR" i="1">
                                      <a:solidFill>
                                        <a:srgbClr val="002060"/>
                                      </a:solidFill>
                                      <a:latin typeface="Cambria Math"/>
                                    </a:rPr>
                                    <m:t>𝜇</m:t>
                                  </m:r>
                                </m:sup>
                              </m:sSub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a:ea typeface="Cambria Math" panose="02040503050406030204" pitchFamily="18" charset="0"/>
                                </a:rPr>
                                <m:t>𝑔</m:t>
                              </m:r>
                              <m:r>
                                <m:rPr>
                                  <m:nor/>
                                </m:rPr>
                                <a:rPr lang="en-US" i="1" dirty="0">
                                  <a:solidFill>
                                    <a:srgbClr val="002060"/>
                                  </a:solidFill>
                                  <a:latin typeface="Cambria Math"/>
                                  <a:ea typeface="Cambria Math" panose="02040503050406030204" pitchFamily="18" charset="0"/>
                                </a:rPr>
                                <m:t> </m:t>
                              </m:r>
                            </m:e>
                            <m:sub>
                              <m:r>
                                <a:rPr lang="el-GR" i="1">
                                  <a:solidFill>
                                    <a:srgbClr val="002060"/>
                                  </a:solidFill>
                                  <a:latin typeface="Cambria Math"/>
                                </a:rPr>
                                <m:t>𝜇𝜈</m:t>
                              </m:r>
                            </m:sub>
                          </m:sSub>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a:rPr lang="el-GR" i="1">
                                  <a:solidFill>
                                    <a:srgbClr val="002060"/>
                                  </a:solidFill>
                                  <a:latin typeface="Cambria Math"/>
                                </a:rPr>
                                <m:t>𝜈</m:t>
                              </m:r>
                            </m:sub>
                          </m:sSub>
                          <m:r>
                            <a:rPr lang="en-US" b="0" i="1" smtClean="0">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1</m:t>
                              </m:r>
                            </m:num>
                            <m:den>
                              <m:r>
                                <a:rPr lang="en-US" i="1">
                                  <a:solidFill>
                                    <a:srgbClr val="002060"/>
                                  </a:solidFill>
                                  <a:latin typeface="Cambria Math" panose="02040503050406030204" pitchFamily="18" charset="0"/>
                                </a:rPr>
                                <m:t>2</m:t>
                              </m:r>
                            </m:den>
                          </m:f>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panose="02040503050406030204" pitchFamily="18" charset="0"/>
                                </a:rPr>
                                <m:t>𝑏</m:t>
                              </m:r>
                            </m:sup>
                          </m:sSup>
                          <m:d>
                            <m:dPr>
                              <m:begChr m:val="["/>
                              <m:endChr m:val="]"/>
                              <m:ctrlPr>
                                <a:rPr lang="en-US" i="1">
                                  <a:solidFill>
                                    <a:srgbClr val="002060"/>
                                  </a:solidFill>
                                  <a:latin typeface="Cambria Math" panose="02040503050406030204" pitchFamily="18" charset="0"/>
                                </a:rPr>
                              </m:ctrlPr>
                            </m:d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a:rPr>
                                    <m:t>σ</m:t>
                                  </m:r>
                                </m:sup>
                              </m:sSubSup>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m:rPr>
                                      <m:sty m:val="p"/>
                                    </m:rPr>
                                    <a:rPr lang="el-GR" i="1">
                                      <a:solidFill>
                                        <a:srgbClr val="002060"/>
                                      </a:solidFill>
                                      <a:latin typeface="Cambria Math"/>
                                    </a:rPr>
                                    <m:t>σ</m:t>
                                  </m:r>
                                </m:sub>
                              </m:sSub>
                              <m:func>
                                <m:funcPr>
                                  <m:ctrlPr>
                                    <a:rPr lang="en-US" i="1">
                                      <a:solidFill>
                                        <a:srgbClr val="002060"/>
                                      </a:solidFill>
                                      <a:latin typeface="Cambria Math" panose="02040503050406030204" pitchFamily="18" charset="0"/>
                                    </a:rPr>
                                  </m:ctrlPr>
                                </m:funcPr>
                                <m:fName>
                                  <m:r>
                                    <m:rPr>
                                      <m:sty m:val="p"/>
                                    </m:rPr>
                                    <a:rPr lang="en-US">
                                      <a:solidFill>
                                        <a:srgbClr val="002060"/>
                                      </a:solidFill>
                                      <a:latin typeface="Cambria Math" panose="02040503050406030204" pitchFamily="18" charset="0"/>
                                    </a:rPr>
                                    <m:t>ln</m:t>
                                  </m:r>
                                </m:fName>
                                <m:e>
                                  <m:r>
                                    <a:rPr lang="en-US" i="1">
                                      <a:solidFill>
                                        <a:srgbClr val="002060"/>
                                      </a:solidFill>
                                      <a:latin typeface="Cambria Math" panose="02040503050406030204" pitchFamily="18" charset="0"/>
                                    </a:rPr>
                                    <m:t>𝑒</m:t>
                                  </m:r>
                                </m:e>
                              </m:func>
                              <m:r>
                                <a:rPr lang="en-US" i="1">
                                  <a:solidFill>
                                    <a:srgbClr val="002060"/>
                                  </a:solidFill>
                                  <a:latin typeface="Cambria Math" panose="02040503050406030204" pitchFamily="18" charset="0"/>
                                </a:rPr>
                                <m:t>+</m:t>
                              </m:r>
                              <m:sSub>
                                <m:sSubPr>
                                  <m:ctrlPr>
                                    <a:rPr lang="el-GR" i="1">
                                      <a:solidFill>
                                        <a:srgbClr val="002060"/>
                                      </a:solidFill>
                                      <a:latin typeface="Cambria Math" panose="02040503050406030204" pitchFamily="18" charset="0"/>
                                    </a:rPr>
                                  </m:ctrlPr>
                                </m:sSubPr>
                                <m:e>
                                  <m:r>
                                    <a:rPr lang="en-US" i="1">
                                      <a:solidFill>
                                        <a:srgbClr val="002060"/>
                                      </a:solidFill>
                                      <a:latin typeface="Cambria Math"/>
                                    </a:rPr>
                                    <m:t> </m:t>
                                  </m:r>
                                  <m:r>
                                    <a:rPr lang="el-GR" i="1">
                                      <a:solidFill>
                                        <a:srgbClr val="002060"/>
                                      </a:solidFill>
                                      <a:latin typeface="Cambria Math"/>
                                      <a:ea typeface="Cambria Math"/>
                                    </a:rPr>
                                    <m:t>𝜕</m:t>
                                  </m:r>
                                </m:e>
                                <m:sub>
                                  <m:r>
                                    <m:rPr>
                                      <m:sty m:val="p"/>
                                    </m:rPr>
                                    <a:rPr lang="el-GR" i="1">
                                      <a:solidFill>
                                        <a:srgbClr val="002060"/>
                                      </a:solidFill>
                                      <a:latin typeface="Cambria Math"/>
                                    </a:rPr>
                                    <m:t>σ</m:t>
                                  </m:r>
                                </m:sub>
                              </m:sSub>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panose="02040503050406030204" pitchFamily="18" charset="0"/>
                                    </a:rPr>
                                    <m:t>𝑏</m:t>
                                  </m:r>
                                </m:sub>
                                <m:sup>
                                  <m:r>
                                    <m:rPr>
                                      <m:sty m:val="p"/>
                                    </m:rPr>
                                    <a:rPr lang="el-GR" i="1">
                                      <a:solidFill>
                                        <a:srgbClr val="002060"/>
                                      </a:solidFill>
                                      <a:latin typeface="Cambria Math"/>
                                    </a:rPr>
                                    <m:t>σ</m:t>
                                  </m:r>
                                </m:sup>
                              </m:sSubSup>
                            </m:e>
                          </m:d>
                          <m:r>
                            <a:rPr lang="en-US" i="1">
                              <a:solidFill>
                                <a:srgbClr val="002060"/>
                              </a:solidFill>
                              <a:latin typeface="Cambria Math" panose="02040503050406030204" pitchFamily="18" charset="0"/>
                            </a:rPr>
                            <m:t>−</m:t>
                          </m:r>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a:rPr>
                                <m:t>𝐸</m:t>
                              </m:r>
                            </m:e>
                            <m:sub>
                              <m:r>
                                <a:rPr lang="en-US" i="1">
                                  <a:solidFill>
                                    <a:srgbClr val="002060"/>
                                  </a:solidFill>
                                  <a:latin typeface="Cambria Math"/>
                                </a:rPr>
                                <m:t>𝑎</m:t>
                              </m:r>
                            </m:sub>
                            <m:sup>
                              <m:r>
                                <a:rPr lang="en-US" i="1">
                                  <a:solidFill>
                                    <a:srgbClr val="002060"/>
                                  </a:solidFill>
                                  <a:latin typeface="Cambria Math" panose="02040503050406030204" pitchFamily="18" charset="0"/>
                                </a:rPr>
                                <m:t>0</m:t>
                              </m:r>
                            </m:sup>
                          </m:sSubSup>
                          <m:sSup>
                            <m:sSupPr>
                              <m:ctrlPr>
                                <a:rPr lang="el-GR" i="1">
                                  <a:solidFill>
                                    <a:srgbClr val="002060"/>
                                  </a:solidFill>
                                  <a:latin typeface="Cambria Math" panose="02040503050406030204" pitchFamily="18" charset="0"/>
                                </a:rPr>
                              </m:ctrlPr>
                            </m:sSupPr>
                            <m:e>
                              <m:r>
                                <a:rPr lang="el-GR" i="1">
                                  <a:solidFill>
                                    <a:srgbClr val="002060"/>
                                  </a:solidFill>
                                  <a:latin typeface="Cambria Math"/>
                                </a:rPr>
                                <m:t>𝛾</m:t>
                              </m:r>
                            </m:e>
                            <m:sup>
                              <m:r>
                                <a:rPr lang="en-US" i="1">
                                  <a:solidFill>
                                    <a:srgbClr val="002060"/>
                                  </a:solidFill>
                                  <a:latin typeface="Cambria Math"/>
                                </a:rPr>
                                <m:t>𝑎</m:t>
                              </m:r>
                            </m:sup>
                          </m:sSup>
                          <m:r>
                            <a:rPr lang="en-US" i="1">
                              <a:solidFill>
                                <a:srgbClr val="002060"/>
                              </a:solidFill>
                              <a:latin typeface="Cambria Math" panose="02040503050406030204" pitchFamily="18" charset="0"/>
                            </a:rPr>
                            <m:t>𝛽</m:t>
                          </m:r>
                          <m:r>
                            <a:rPr lang="en-US" b="0" i="1" smtClean="0">
                              <a:solidFill>
                                <a:srgbClr val="002060"/>
                              </a:solidFill>
                              <a:latin typeface="Cambria Math" panose="02040503050406030204" pitchFamily="18" charset="0"/>
                            </a:rPr>
                            <m:t>𝑀</m:t>
                          </m:r>
                        </m:e>
                      </m:d>
                      <m:r>
                        <a:rPr lang="el-GR" i="1">
                          <a:solidFill>
                            <a:srgbClr val="002060"/>
                          </a:solidFill>
                          <a:latin typeface="Cambria Math"/>
                        </a:rPr>
                        <m:t>𝛷</m:t>
                      </m:r>
                      <m:r>
                        <a:rPr lang="he-IL" i="1">
                          <a:solidFill>
                            <a:srgbClr val="002060"/>
                          </a:solidFill>
                          <a:latin typeface="Cambria Math"/>
                        </a:rPr>
                        <m:t>=</m:t>
                      </m:r>
                      <m:r>
                        <a:rPr lang="he-IL" i="1">
                          <a:solidFill>
                            <a:srgbClr val="002060"/>
                          </a:solidFill>
                          <a:latin typeface="Cambria Math"/>
                        </a:rPr>
                        <m:t>0</m:t>
                      </m:r>
                    </m:oMath>
                  </m:oMathPara>
                </a14:m>
                <a:endParaRPr lang="en-US" dirty="0">
                  <a:solidFill>
                    <a:srgbClr val="002060"/>
                  </a:solidFill>
                </a:endParaRPr>
              </a:p>
              <a:p>
                <a14:m>
                  <m:oMath xmlns:m="http://schemas.openxmlformats.org/officeDocument/2006/math">
                    <m:d>
                      <m:dPr>
                        <m:begChr m:val="["/>
                        <m:endChr m:val="]"/>
                        <m:ctrlPr>
                          <a:rPr lang="el-GR" sz="2400" i="1" smtClean="0">
                            <a:solidFill>
                              <a:srgbClr val="C00000"/>
                            </a:solidFill>
                            <a:latin typeface="Cambria Math" panose="02040503050406030204" pitchFamily="18" charset="0"/>
                          </a:rPr>
                        </m:ctrlPr>
                      </m:dPr>
                      <m:e>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l-GR" sz="2400" i="1">
                                <a:solidFill>
                                  <a:srgbClr val="C00000"/>
                                </a:solidFill>
                                <a:latin typeface="Cambria Math"/>
                              </a:rPr>
                              <m:t>𝜇</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sSub>
                          <m:sSubPr>
                            <m:ctrlPr>
                              <a:rPr lang="el-GR" sz="2400" i="1">
                                <a:solidFill>
                                  <a:srgbClr val="C00000"/>
                                </a:solidFill>
                                <a:latin typeface="Cambria Math" panose="02040503050406030204" pitchFamily="18" charset="0"/>
                              </a:rPr>
                            </m:ctrlPr>
                          </m:sSubPr>
                          <m:e>
                            <m:f>
                              <m:fPr>
                                <m:ctrlPr>
                                  <a:rPr lang="el-GR" sz="2400" i="1">
                                    <a:solidFill>
                                      <a:srgbClr val="C00000"/>
                                    </a:solidFill>
                                    <a:latin typeface="Cambria Math" panose="02040503050406030204" pitchFamily="18" charset="0"/>
                                  </a:rPr>
                                </m:ctrlPr>
                              </m:fPr>
                              <m:num>
                                <m:r>
                                  <a:rPr lang="en-US" sz="2400" i="1">
                                    <a:solidFill>
                                      <a:srgbClr val="C00000"/>
                                    </a:solidFill>
                                    <a:latin typeface="Cambria Math"/>
                                  </a:rPr>
                                  <m:t>1</m:t>
                                </m:r>
                              </m:num>
                              <m:den>
                                <m:rad>
                                  <m:radPr>
                                    <m:degHide m:val="on"/>
                                    <m:ctrlPr>
                                      <a:rPr lang="el-GR" sz="2400" i="1">
                                        <a:solidFill>
                                          <a:srgbClr val="C00000"/>
                                        </a:solidFill>
                                        <a:latin typeface="Cambria Math" panose="02040503050406030204" pitchFamily="18" charset="0"/>
                                        <a:ea typeface="Cambria Math"/>
                                      </a:rPr>
                                    </m:ctrlPr>
                                  </m:radPr>
                                  <m:deg/>
                                  <m:e>
                                    <m:r>
                                      <a:rPr lang="en-US" sz="2400" i="1">
                                        <a:solidFill>
                                          <a:srgbClr val="C00000"/>
                                        </a:solidFill>
                                        <a:latin typeface="Cambria Math"/>
                                        <a:ea typeface="Cambria Math"/>
                                      </a:rPr>
                                      <m:t>𝑒</m:t>
                                    </m:r>
                                  </m:e>
                                </m:rad>
                              </m:den>
                            </m:f>
                            <m:r>
                              <a:rPr lang="el-GR" sz="2400" i="1">
                                <a:solidFill>
                                  <a:srgbClr val="C00000"/>
                                </a:solidFill>
                                <a:latin typeface="Cambria Math"/>
                                <a:ea typeface="Cambria Math"/>
                              </a:rPr>
                              <m:t>𝜕</m:t>
                            </m:r>
                          </m:e>
                          <m:sub>
                            <m:r>
                              <m:rPr>
                                <m:sty m:val="p"/>
                              </m:rPr>
                              <a:rPr lang="el-GR" sz="2400" i="1" smtClean="0">
                                <a:solidFill>
                                  <a:srgbClr val="C00000"/>
                                </a:solidFill>
                                <a:latin typeface="Cambria Math"/>
                              </a:rPr>
                              <m:t>μ</m:t>
                            </m:r>
                          </m:sub>
                        </m:sSub>
                        <m:d>
                          <m:dPr>
                            <m:ctrlPr>
                              <a:rPr lang="el-GR" sz="2400" i="1" smtClean="0">
                                <a:solidFill>
                                  <a:srgbClr val="C00000"/>
                                </a:solidFill>
                                <a:latin typeface="Cambria Math" panose="02040503050406030204" pitchFamily="18" charset="0"/>
                              </a:rPr>
                            </m:ctrlPr>
                          </m:dPr>
                          <m:e>
                            <m:rad>
                              <m:radPr>
                                <m:degHide m:val="on"/>
                                <m:ctrlPr>
                                  <a:rPr lang="el-GR" sz="2400" i="1" smtClean="0">
                                    <a:solidFill>
                                      <a:srgbClr val="C00000"/>
                                    </a:solidFill>
                                    <a:latin typeface="Cambria Math" panose="02040503050406030204" pitchFamily="18" charset="0"/>
                                  </a:rPr>
                                </m:ctrlPr>
                              </m:radPr>
                              <m:deg/>
                              <m:e>
                                <m:r>
                                  <a:rPr lang="en-US" sz="2400" b="0" i="1" smtClean="0">
                                    <a:solidFill>
                                      <a:srgbClr val="C00000"/>
                                    </a:solidFill>
                                    <a:latin typeface="Cambria Math" panose="02040503050406030204" pitchFamily="18" charset="0"/>
                                  </a:rPr>
                                  <m:t>𝑒</m:t>
                                </m:r>
                              </m:e>
                            </m:rad>
                            <m:r>
                              <a:rPr lang="el-GR" sz="2400" i="1">
                                <a:solidFill>
                                  <a:srgbClr val="C00000"/>
                                </a:solidFill>
                                <a:latin typeface="Cambria Math"/>
                              </a:rPr>
                              <m:t>𝛷</m:t>
                            </m:r>
                          </m:e>
                        </m:d>
                        <m:r>
                          <a:rPr lang="en-US" sz="2400" i="1">
                            <a:solidFill>
                              <a:srgbClr val="C00000"/>
                            </a:solidFill>
                            <a:latin typeface="Cambria Math" panose="02040503050406030204" pitchFamily="18" charset="0"/>
                          </a:rPr>
                          <m:t>−</m:t>
                        </m:r>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a:rPr>
                              <m:t>𝑎</m:t>
                            </m:r>
                          </m:sub>
                          <m:sup>
                            <m:r>
                              <a:rPr lang="en-US" sz="2400" i="1">
                                <a:solidFill>
                                  <a:srgbClr val="C00000"/>
                                </a:solidFill>
                                <a:latin typeface="Cambria Math" panose="02040503050406030204" pitchFamily="18" charset="0"/>
                              </a:rPr>
                              <m:t>0</m:t>
                            </m:r>
                          </m:sup>
                        </m:sSubSup>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a:rPr>
                              <m:t>𝑎</m:t>
                            </m:r>
                          </m:sup>
                        </m:sSup>
                        <m:r>
                          <a:rPr lang="en-US" sz="2400" i="1">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𝑀</m:t>
                        </m:r>
                        <m:r>
                          <a:rPr lang="el-GR" sz="2400" i="1">
                            <a:solidFill>
                              <a:srgbClr val="C00000"/>
                            </a:solidFill>
                            <a:latin typeface="Cambria Math"/>
                          </a:rPr>
                          <m:t>𝛷</m:t>
                        </m:r>
                      </m:e>
                    </m:d>
                    <m:r>
                      <a:rPr lang="he-IL" sz="2400" i="1">
                        <a:solidFill>
                          <a:srgbClr val="C00000"/>
                        </a:solidFill>
                        <a:latin typeface="Cambria Math"/>
                      </a:rPr>
                      <m:t>=</m:t>
                    </m:r>
                    <m:r>
                      <a:rPr lang="en-US" sz="2400" b="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1</m:t>
                        </m:r>
                      </m:num>
                      <m:den>
                        <m:r>
                          <a:rPr lang="en-US" sz="2400" i="1">
                            <a:solidFill>
                              <a:srgbClr val="C00000"/>
                            </a:solidFill>
                            <a:latin typeface="Cambria Math" panose="02040503050406030204" pitchFamily="18" charset="0"/>
                          </a:rPr>
                          <m:t>2</m:t>
                        </m:r>
                      </m:den>
                    </m:f>
                    <m:sSup>
                      <m:sSupPr>
                        <m:ctrlPr>
                          <a:rPr lang="el-GR" sz="2400" i="1">
                            <a:solidFill>
                              <a:srgbClr val="C00000"/>
                            </a:solidFill>
                            <a:latin typeface="Cambria Math" panose="02040503050406030204" pitchFamily="18" charset="0"/>
                          </a:rPr>
                        </m:ctrlPr>
                      </m:sSupPr>
                      <m:e>
                        <m:r>
                          <a:rPr lang="el-GR" sz="2400" i="1">
                            <a:solidFill>
                              <a:srgbClr val="C00000"/>
                            </a:solidFill>
                            <a:latin typeface="Cambria Math"/>
                          </a:rPr>
                          <m:t>𝛾</m:t>
                        </m:r>
                      </m:e>
                      <m:sup>
                        <m:r>
                          <a:rPr lang="en-US" sz="2400" i="1">
                            <a:solidFill>
                              <a:srgbClr val="C00000"/>
                            </a:solidFill>
                            <a:latin typeface="Cambria Math" panose="02040503050406030204" pitchFamily="18" charset="0"/>
                          </a:rPr>
                          <m:t>𝑏</m:t>
                        </m:r>
                      </m:sup>
                    </m:sSup>
                    <m:sSub>
                      <m:sSubPr>
                        <m:ctrlPr>
                          <a:rPr lang="el-GR" sz="2400" i="1">
                            <a:solidFill>
                              <a:srgbClr val="C00000"/>
                            </a:solidFill>
                            <a:latin typeface="Cambria Math" panose="02040503050406030204" pitchFamily="18" charset="0"/>
                          </a:rPr>
                        </m:ctrlPr>
                      </m:sSubPr>
                      <m:e>
                        <m:r>
                          <a:rPr lang="en-US" sz="2400" i="1">
                            <a:solidFill>
                              <a:srgbClr val="C00000"/>
                            </a:solidFill>
                            <a:latin typeface="Cambria Math"/>
                          </a:rPr>
                          <m:t> </m:t>
                        </m:r>
                        <m:r>
                          <a:rPr lang="el-GR" sz="2400" i="1">
                            <a:solidFill>
                              <a:srgbClr val="C00000"/>
                            </a:solidFill>
                            <a:latin typeface="Cambria Math"/>
                            <a:ea typeface="Cambria Math"/>
                          </a:rPr>
                          <m:t>𝜕</m:t>
                        </m:r>
                      </m:e>
                      <m:sub>
                        <m:r>
                          <m:rPr>
                            <m:sty m:val="p"/>
                          </m:rPr>
                          <a:rPr lang="el-GR" sz="2400" i="1">
                            <a:solidFill>
                              <a:srgbClr val="C00000"/>
                            </a:solidFill>
                            <a:latin typeface="Cambria Math"/>
                          </a:rPr>
                          <m:t>σ</m:t>
                        </m:r>
                      </m:sub>
                    </m:sSub>
                    <m:sSubSup>
                      <m:sSubSupPr>
                        <m:ctrlPr>
                          <a:rPr lang="el-GR" sz="2400" i="1">
                            <a:solidFill>
                              <a:srgbClr val="C00000"/>
                            </a:solidFill>
                            <a:latin typeface="Cambria Math" panose="02040503050406030204" pitchFamily="18" charset="0"/>
                          </a:rPr>
                        </m:ctrlPr>
                      </m:sSubSupPr>
                      <m:e>
                        <m:r>
                          <a:rPr lang="en-US" sz="2400" i="1">
                            <a:solidFill>
                              <a:srgbClr val="C00000"/>
                            </a:solidFill>
                            <a:latin typeface="Cambria Math"/>
                          </a:rPr>
                          <m:t>𝐸</m:t>
                        </m:r>
                      </m:e>
                      <m:sub>
                        <m:r>
                          <a:rPr lang="en-US" sz="2400" i="1">
                            <a:solidFill>
                              <a:srgbClr val="C00000"/>
                            </a:solidFill>
                            <a:latin typeface="Cambria Math" panose="02040503050406030204" pitchFamily="18" charset="0"/>
                          </a:rPr>
                          <m:t>𝑏</m:t>
                        </m:r>
                      </m:sub>
                      <m:sup>
                        <m:r>
                          <m:rPr>
                            <m:sty m:val="p"/>
                          </m:rPr>
                          <a:rPr lang="el-GR" sz="2400" i="1">
                            <a:solidFill>
                              <a:srgbClr val="C00000"/>
                            </a:solidFill>
                            <a:latin typeface="Cambria Math"/>
                          </a:rPr>
                          <m:t>σ</m:t>
                        </m:r>
                      </m:sup>
                    </m:sSubSup>
                    <m:r>
                      <a:rPr lang="el-GR" sz="2400" i="1">
                        <a:solidFill>
                          <a:srgbClr val="C00000"/>
                        </a:solidFill>
                        <a:latin typeface="Cambria Math"/>
                      </a:rPr>
                      <m:t>𝛷</m:t>
                    </m:r>
                  </m:oMath>
                </a14:m>
                <a:r>
                  <a:rPr lang="en-US" sz="2400" dirty="0" smtClean="0">
                    <a:solidFill>
                      <a:srgbClr val="C00000"/>
                    </a:solidFill>
                  </a:rPr>
                  <a:t>,</a:t>
                </a:r>
                <a:r>
                  <a:rPr lang="en-US" sz="2400" dirty="0">
                    <a:solidFill>
                      <a:srgbClr val="7030A0"/>
                    </a:solidFill>
                    <a:latin typeface="Cambria Math"/>
                  </a:rPr>
                  <a:t> </a:t>
                </a:r>
                <a:r>
                  <a:rPr lang="en-US" sz="2400" dirty="0" smtClean="0">
                    <a:solidFill>
                      <a:srgbClr val="7030A0"/>
                    </a:solidFill>
                    <a:latin typeface="Cambria Math"/>
                  </a:rPr>
                  <a:t>     </a:t>
                </a:r>
                <a:r>
                  <a:rPr lang="en-US" sz="2400" dirty="0" smtClean="0">
                    <a:solidFill>
                      <a:srgbClr val="7030A0"/>
                    </a:solidFill>
                    <a:latin typeface="Cambria Math"/>
                  </a:rPr>
                  <a:t>(</a:t>
                </a:r>
                <a:r>
                  <a:rPr lang="en-US" sz="2400" dirty="0">
                    <a:solidFill>
                      <a:srgbClr val="7030A0"/>
                    </a:solidFill>
                    <a:latin typeface="Cambria Math"/>
                  </a:rPr>
                  <a:t>d</a:t>
                </a:r>
                <a:r>
                  <a:rPr lang="en-US" sz="2400" dirty="0" smtClean="0">
                    <a:solidFill>
                      <a:srgbClr val="7030A0"/>
                    </a:solidFill>
                    <a:latin typeface="Cambria Math"/>
                  </a:rPr>
                  <a:t>)</a:t>
                </a:r>
                <a:endParaRPr lang="en-US" dirty="0" smtClean="0">
                  <a:solidFill>
                    <a:schemeClr val="tx1"/>
                  </a:solidFill>
                </a:endParaRPr>
              </a:p>
              <a:p>
                <a:pPr algn="l"/>
                <a:r>
                  <a:rPr lang="en-US" dirty="0" smtClean="0">
                    <a:solidFill>
                      <a:schemeClr val="tx1"/>
                    </a:solidFill>
                  </a:rPr>
                  <a:t>where, </a:t>
                </a:r>
                <a14:m>
                  <m:oMath xmlns:m="http://schemas.openxmlformats.org/officeDocument/2006/math">
                    <m:r>
                      <a:rPr lang="en-US" i="1">
                        <a:solidFill>
                          <a:schemeClr val="tx1"/>
                        </a:solidFill>
                        <a:latin typeface="Cambria Math"/>
                      </a:rPr>
                      <m:t>𝑒</m:t>
                    </m:r>
                    <m:r>
                      <a:rPr lang="en-US" i="1">
                        <a:solidFill>
                          <a:schemeClr val="tx1"/>
                        </a:solidFill>
                        <a:latin typeface="Cambria Math"/>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a:rPr>
                          <m:t>−</m:t>
                        </m:r>
                        <m:r>
                          <a:rPr lang="en-US" i="1">
                            <a:solidFill>
                              <a:schemeClr val="tx1"/>
                            </a:solidFill>
                            <a:latin typeface="Cambria Math"/>
                          </a:rPr>
                          <m:t>𝑔</m:t>
                        </m:r>
                      </m:e>
                    </m:rad>
                  </m:oMath>
                </a14:m>
                <a:r>
                  <a:rPr lang="en-US" i="1" dirty="0">
                    <a:solidFill>
                      <a:schemeClr val="tx1"/>
                    </a:solidFill>
                    <a:latin typeface="Cambria Math"/>
                  </a:rPr>
                  <a:t> </a:t>
                </a:r>
                <a:r>
                  <a:rPr lang="en-US" dirty="0">
                    <a:solidFill>
                      <a:schemeClr val="tx1"/>
                    </a:solidFill>
                    <a:latin typeface="Cambria Math"/>
                  </a:rPr>
                  <a:t>; </a:t>
                </a:r>
                <a14:m>
                  <m:oMath xmlns:m="http://schemas.openxmlformats.org/officeDocument/2006/math">
                    <m:r>
                      <a:rPr lang="en-US" i="1">
                        <a:solidFill>
                          <a:schemeClr val="tx1"/>
                        </a:solidFill>
                        <a:latin typeface="Cambria Math"/>
                      </a:rPr>
                      <m:t>𝑔</m:t>
                    </m:r>
                  </m:oMath>
                </a14:m>
                <a:r>
                  <a:rPr lang="en-US" dirty="0">
                    <a:solidFill>
                      <a:schemeClr val="tx1"/>
                    </a:solidFill>
                  </a:rPr>
                  <a:t>=</a:t>
                </a:r>
                <a:r>
                  <a:rPr lang="el-GR" dirty="0">
                    <a:solidFill>
                      <a:schemeClr val="tx1"/>
                    </a:solidFill>
                  </a:rPr>
                  <a:t> </a:t>
                </a:r>
                <a14:m>
                  <m:oMath xmlns:m="http://schemas.openxmlformats.org/officeDocument/2006/math">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a:rPr>
                          <m:t>det</m:t>
                        </m:r>
                      </m:fName>
                      <m:e>
                        <m:d>
                          <m:dPr>
                            <m:ctrlPr>
                              <a:rPr lang="en-US" i="1">
                                <a:solidFill>
                                  <a:schemeClr val="tx1"/>
                                </a:solidFill>
                                <a:latin typeface="Cambria Math" panose="02040503050406030204" pitchFamily="18" charset="0"/>
                              </a:rPr>
                            </m:ctrlPr>
                          </m:dPr>
                          <m:e>
                            <m:sSub>
                              <m:sSubPr>
                                <m:ctrlPr>
                                  <a:rPr lang="el-GR" i="1">
                                    <a:solidFill>
                                      <a:schemeClr val="tx1"/>
                                    </a:solidFill>
                                    <a:latin typeface="Cambria Math" panose="02040503050406030204" pitchFamily="18" charset="0"/>
                                  </a:rPr>
                                </m:ctrlPr>
                              </m:sSubPr>
                              <m:e>
                                <m:r>
                                  <a:rPr lang="en-US" i="1">
                                    <a:solidFill>
                                      <a:schemeClr val="tx1"/>
                                    </a:solidFill>
                                    <a:latin typeface="Cambria Math"/>
                                  </a:rPr>
                                  <m:t> </m:t>
                                </m:r>
                                <m:r>
                                  <a:rPr lang="en-US" i="1">
                                    <a:solidFill>
                                      <a:schemeClr val="tx1"/>
                                    </a:solidFill>
                                    <a:latin typeface="Cambria Math"/>
                                    <a:ea typeface="Cambria Math"/>
                                  </a:rPr>
                                  <m:t>𝑔</m:t>
                                </m:r>
                              </m:e>
                              <m:sub>
                                <m:r>
                                  <a:rPr lang="el-GR" i="1">
                                    <a:solidFill>
                                      <a:schemeClr val="tx1"/>
                                    </a:solidFill>
                                    <a:latin typeface="Cambria Math"/>
                                    <a:ea typeface="Cambria Math"/>
                                  </a:rPr>
                                  <m:t>𝜇</m:t>
                                </m:r>
                                <m:r>
                                  <a:rPr lang="el-GR" i="1">
                                    <a:solidFill>
                                      <a:schemeClr val="tx1"/>
                                    </a:solidFill>
                                    <a:latin typeface="Cambria Math"/>
                                  </a:rPr>
                                  <m:t>𝜈</m:t>
                                </m:r>
                              </m:sub>
                            </m:sSub>
                          </m:e>
                        </m:d>
                        <m:r>
                          <a:rPr lang="en-US" b="0" i="1" smtClean="0">
                            <a:solidFill>
                              <a:schemeClr val="tx1"/>
                            </a:solidFill>
                            <a:latin typeface="Cambria Math" panose="02040503050406030204" pitchFamily="18" charset="0"/>
                          </a:rPr>
                          <m:t>.</m:t>
                        </m:r>
                      </m:e>
                    </m:func>
                  </m:oMath>
                </a14:m>
                <a:endParaRPr lang="en-US" dirty="0" smtClean="0"/>
              </a:p>
            </p:txBody>
          </p:sp>
        </mc:Choice>
        <mc:Fallback>
          <p:sp>
            <p:nvSpPr>
              <p:cNvPr id="3" name="Rectangle 2"/>
              <p:cNvSpPr>
                <a:spLocks noRot="1" noChangeAspect="1" noMove="1" noResize="1" noEditPoints="1" noAdjustHandles="1" noChangeArrowheads="1" noChangeShapeType="1" noTextEdit="1"/>
              </p:cNvSpPr>
              <p:nvPr/>
            </p:nvSpPr>
            <p:spPr>
              <a:xfrm>
                <a:off x="467544" y="548680"/>
                <a:ext cx="8208911" cy="5913863"/>
              </a:xfrm>
              <a:prstGeom prst="rect">
                <a:avLst/>
              </a:prstGeom>
              <a:blipFill>
                <a:blip r:embed="rId2"/>
                <a:stretch>
                  <a:fillRect l="-594" t="-309" r="-1189" b="-412"/>
                </a:stretch>
              </a:blipFill>
            </p:spPr>
            <p:txBody>
              <a:bodyPr/>
              <a:lstStyle/>
              <a:p>
                <a:r>
                  <a:rPr lang="en-US">
                    <a:noFill/>
                  </a:rPr>
                  <a:t> </a:t>
                </a:r>
              </a:p>
            </p:txBody>
          </p:sp>
        </mc:Fallback>
      </mc:AlternateContent>
    </p:spTree>
    <p:extLst>
      <p:ext uri="{BB962C8B-B14F-4D97-AF65-F5344CB8AC3E}">
        <p14:creationId xmlns:p14="http://schemas.microsoft.com/office/powerpoint/2010/main" val="3787106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74263</TotalTime>
  <Words>389</Words>
  <Application>Microsoft Office PowerPoint</Application>
  <PresentationFormat>On-screen Show (4:3)</PresentationFormat>
  <Paragraphs>378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Lucida Calligraphy</vt:lpstr>
      <vt:lpstr>MathJax_Math</vt:lpstr>
      <vt:lpstr>Times New Roman</vt:lpstr>
      <vt:lpstr>Office Theme</vt:lpstr>
      <vt:lpstr>Dirac Like Quantum Equation for Free Particles of Any Spin in a Global Space-time</vt:lpstr>
      <vt:lpstr>Introductory remarks:   - “Quantum Theory of free Particles of Any Spin in a global curved Space-times”    - Task1: Derive a Dirac like equation for particles of any spin in a flat stationary Minkowski space-time(ST).   - Task2: Rewrite this equation for free particle of any spin in a continuous global curved ST.    - Task3: Private case- consider free particles in stationary axially symmetric space-times. ST’s geometry is fixed  and serves as a classical back ground, as described by the Einstein's field equation of general relativity.  The ST’s to be considered are exact stationary axisymmetric solutions of the Einstein's Field Equations and may serve as models of black holes(BH). We consider common features the solutions in axially symmetric ST’s.    - Notation:   - Natural units :  ℏ=c=1   - Minkowski tensor metric : η_ab=diag"(+1,-1,-1,-1)",   - Global tensor metric:g_μν (x^0,x^1,x^2,x^3 )=" " e_μ^a " " e_ν^b " " η_ab                                      - Vierbein fields: e_μ^a, Inverse vierbeins: E_a^μ.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Table 1: The Normalization Function</vt:lpstr>
      <vt:lpstr>PowerPoint Presentation</vt:lpstr>
      <vt:lpstr>PowerPoint Presentation</vt:lpstr>
      <vt:lpstr>PowerPoint Presentation</vt:lpstr>
      <vt:lpstr>PowerPoint Presentation</vt:lpstr>
      <vt:lpstr>PowerPoint Presentation</vt:lpstr>
      <vt:lpstr> 3. A complete set of computing variables includes:   The free Hamiltonian H_0,   The total angular momentum squared J^2,   Z component of angular momentum J_3,   The angular operator K,   The parity P .  With this in mind we may write the reduced angular wave function.    </vt:lpstr>
      <vt:lpstr>The reduced angular wave function:  The angular wave function is a spinor of spherical harmonics,  Y_(lm_j)^j (ϴ,φ)= ∑_(m_s=-s,s)▒C(l,s,j;m_j-m_s,m_s,m_j )  Y_l^(m_l ) (ϴ,φ) X_s^(m_s )    C - a Clebsch-Gordon coefficient for combining orbital angular momentum l &amp; spin s to a total angular momentum j.   Y_l^(m_l ) (ϴ,φ) - spherical harmonics eigenfunctions of L^2&amp; L_3.  X_s^(m_s ) - Eigen functions of S^2  &amp; S_3.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Amnon</cp:lastModifiedBy>
  <cp:revision>935</cp:revision>
  <dcterms:created xsi:type="dcterms:W3CDTF">2016-05-19T10:00:48Z</dcterms:created>
  <dcterms:modified xsi:type="dcterms:W3CDTF">2024-06-02T19:19:00Z</dcterms:modified>
</cp:coreProperties>
</file>